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23.jpg" ContentType="image/png"/>
  <Override PartName="/ppt/media/image25.jpg" ContentType="image/png"/>
  <Override PartName="/ppt/media/image27.jpg" ContentType="image/png"/>
  <Override PartName="/ppt/media/image30.jpg" ContentType="image/png"/>
  <Override PartName="/ppt/media/image31.jpg" ContentType="image/pn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59" r:id="rId3"/>
    <p:sldId id="338" r:id="rId4"/>
    <p:sldId id="257" r:id="rId5"/>
    <p:sldId id="324" r:id="rId6"/>
    <p:sldId id="322" r:id="rId7"/>
    <p:sldId id="326" r:id="rId8"/>
    <p:sldId id="327" r:id="rId9"/>
    <p:sldId id="339" r:id="rId10"/>
    <p:sldId id="264" r:id="rId11"/>
    <p:sldId id="265" r:id="rId12"/>
    <p:sldId id="266" r:id="rId13"/>
    <p:sldId id="328" r:id="rId14"/>
    <p:sldId id="267" r:id="rId15"/>
    <p:sldId id="269" r:id="rId16"/>
    <p:sldId id="268" r:id="rId17"/>
    <p:sldId id="270" r:id="rId18"/>
    <p:sldId id="286" r:id="rId19"/>
    <p:sldId id="287" r:id="rId20"/>
    <p:sldId id="288" r:id="rId21"/>
    <p:sldId id="280" r:id="rId22"/>
    <p:sldId id="281" r:id="rId23"/>
    <p:sldId id="271" r:id="rId24"/>
    <p:sldId id="272" r:id="rId25"/>
    <p:sldId id="274" r:id="rId26"/>
    <p:sldId id="273" r:id="rId27"/>
    <p:sldId id="275" r:id="rId28"/>
    <p:sldId id="276" r:id="rId29"/>
    <p:sldId id="278" r:id="rId30"/>
    <p:sldId id="283" r:id="rId31"/>
    <p:sldId id="289" r:id="rId32"/>
    <p:sldId id="290" r:id="rId33"/>
    <p:sldId id="296" r:id="rId34"/>
    <p:sldId id="343" r:id="rId35"/>
    <p:sldId id="341" r:id="rId36"/>
    <p:sldId id="342" r:id="rId37"/>
    <p:sldId id="299" r:id="rId38"/>
    <p:sldId id="300" r:id="rId39"/>
    <p:sldId id="347" r:id="rId40"/>
    <p:sldId id="301" r:id="rId41"/>
    <p:sldId id="304" r:id="rId42"/>
    <p:sldId id="305" r:id="rId43"/>
    <p:sldId id="306" r:id="rId44"/>
    <p:sldId id="308" r:id="rId45"/>
    <p:sldId id="344" r:id="rId46"/>
    <p:sldId id="345" r:id="rId47"/>
    <p:sldId id="346" r:id="rId48"/>
    <p:sldId id="312" r:id="rId49"/>
    <p:sldId id="313" r:id="rId50"/>
    <p:sldId id="320" r:id="rId51"/>
    <p:sldId id="321" r:id="rId52"/>
    <p:sldId id="319" r:id="rId53"/>
    <p:sldId id="315" r:id="rId54"/>
    <p:sldId id="317" r:id="rId55"/>
    <p:sldId id="307" r:id="rId56"/>
    <p:sldId id="318" r:id="rId57"/>
    <p:sldId id="332" r:id="rId58"/>
    <p:sldId id="334" r:id="rId59"/>
    <p:sldId id="350" r:id="rId60"/>
    <p:sldId id="349" r:id="rId61"/>
    <p:sldId id="335" r:id="rId62"/>
    <p:sldId id="336" r:id="rId63"/>
    <p:sldId id="333" r:id="rId64"/>
    <p:sldId id="337" r:id="rId65"/>
    <p:sldId id="348" r:id="rId66"/>
    <p:sldId id="330" r:id="rId67"/>
    <p:sldId id="331" r:id="rId68"/>
    <p:sldId id="282" r:id="rId69"/>
    <p:sldId id="262" r:id="rId70"/>
    <p:sldId id="303" r:id="rId71"/>
  </p:sldIdLst>
  <p:sldSz cx="12192000" cy="6858000"/>
  <p:notesSz cx="6858000" cy="9144000"/>
  <p:embeddedFontLst>
    <p:embeddedFont>
      <p:font typeface="Bahnschrift SemiBold" panose="020B0502040204020203" pitchFamily="34" charset="0"/>
      <p:bold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IBM Plex Sans" panose="020B0503050203000203" pitchFamily="34" charset="0"/>
      <p:regular r:id="rId78"/>
      <p:bold r:id="rId79"/>
      <p:italic r:id="rId80"/>
      <p:boldItalic r:id="rId81"/>
    </p:embeddedFont>
    <p:embeddedFont>
      <p:font typeface="IBM Plex Sans Light" panose="020B0403050203000203" pitchFamily="34" charset="0"/>
      <p:regular r:id="rId82"/>
      <p:italic r:id="rId83"/>
    </p:embeddedFont>
    <p:embeddedFont>
      <p:font typeface="IBM Plex Sans Medium" panose="020B0603050203000203" pitchFamily="34" charset="0"/>
      <p:regular r:id="rId84"/>
      <p:italic r:id="rId85"/>
    </p:embeddedFont>
    <p:embeddedFont>
      <p:font typeface="IBM Plex Sans SemiBold" panose="020B0703050203000203" pitchFamily="34" charset="0"/>
      <p:regular r:id="rId86"/>
      <p:bold r:id="rId87"/>
      <p:italic r:id="rId88"/>
      <p:boldItalic r:id="rId8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51">
          <p15:clr>
            <a:srgbClr val="A4A3A4"/>
          </p15:clr>
        </p15:guide>
        <p15:guide id="4" pos="3477">
          <p15:clr>
            <a:srgbClr val="A4A3A4"/>
          </p15:clr>
        </p15:guide>
        <p15:guide id="5" orient="horz" pos="3906">
          <p15:clr>
            <a:srgbClr val="A4A3A4"/>
          </p15:clr>
        </p15:guide>
        <p15:guide id="6" orient="horz" pos="391">
          <p15:clr>
            <a:srgbClr val="A4A3A4"/>
          </p15:clr>
        </p15:guide>
        <p15:guide id="7" orient="horz" pos="1366">
          <p15:clr>
            <a:srgbClr val="A4A3A4"/>
          </p15:clr>
        </p15:guide>
        <p15:guide id="8" pos="706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0" roundtripDataSignature="AMtx7mj87rSsKRKGx3Uth7lksb1efQUw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D8D8DD"/>
    <a:srgbClr val="CED4D8"/>
    <a:srgbClr val="867B7F"/>
    <a:srgbClr val="9A715B"/>
    <a:srgbClr val="FFFFFF"/>
    <a:srgbClr val="FF5050"/>
    <a:srgbClr val="858AC2"/>
    <a:srgbClr val="868BC3"/>
    <a:srgbClr val="838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ітлий стиль 3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6" autoAdjust="0"/>
  </p:normalViewPr>
  <p:slideViewPr>
    <p:cSldViewPr snapToGrid="0">
      <p:cViewPr varScale="1">
        <p:scale>
          <a:sx n="51" d="100"/>
          <a:sy n="51" d="100"/>
        </p:scale>
        <p:origin x="108" y="1140"/>
      </p:cViewPr>
      <p:guideLst>
        <p:guide orient="horz" pos="2160"/>
        <p:guide pos="3840"/>
        <p:guide pos="551"/>
        <p:guide pos="3477"/>
        <p:guide orient="horz" pos="3906"/>
        <p:guide orient="horz" pos="391"/>
        <p:guide orient="horz" pos="1366"/>
        <p:guide pos="70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2.fntdata"/><Relationship Id="rId89" Type="http://schemas.openxmlformats.org/officeDocument/2006/relationships/font" Target="fonts/font1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90" Type="http://customschemas.google.com/relationships/presentationmetadata" Target="meta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5.fntdata"/><Relationship Id="rId61" Type="http://schemas.openxmlformats.org/officeDocument/2006/relationships/slide" Target="slides/slide60.xml"/><Relationship Id="rId82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72F530E3-50B5-AFDA-A333-E427E1900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DEFB013E-620F-4419-1709-80EC909B68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A6BD883C-49E5-9D1E-32BF-A3DAAFDFE9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2667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87638904-02F9-5EB7-60EA-DC2F3A49E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4393B1E8-AA8B-8763-D219-E52C2B6E40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7CA56BD0-2CF3-1AEA-A6D0-39159CAE5E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1696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B88CD4C1-FAFB-0B02-DB08-71FB93536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53B5FA5B-9A05-B479-4878-F2432E8F65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2F4EE5B8-5803-DD1C-19A5-2CD424EB28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4604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22DBAD54-4976-F95C-86E1-FAFCA2925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E0E914D4-F843-BCEB-8DA7-589F964FD9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DEE9EE76-1E80-7154-E65F-42BDC44D82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5528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121E9BD-756A-5F60-04BA-D9A55928C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086ACDE9-27DF-774C-63F4-6D56364BDF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8231DBDE-7C85-2197-AA61-D663927949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2093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0C995571-DB76-C6B9-7109-2236DC78A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93DCC4DA-0E4C-59E1-9094-DDA39A8049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233F1AFA-8A78-31CE-1767-0CB6D6FE45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1759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CA62B6C1-0494-3D70-1D42-571B5937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16892807-4670-9FF2-49D6-9546A8D00E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4B5FF84F-641C-5FD8-A5E8-B5A27B40F1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2832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7A59A84D-41C1-B97D-21DD-A5BF7D9F9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249D437A-12AA-5BB7-ED98-DAFB49A9BD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1E21DB16-0629-2D56-ED91-812950570B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2620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4C0A3A60-4EF7-B038-5D84-5836A29A3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E6338458-B506-EED8-0847-3FE2672D61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5F17B1B1-2128-B819-4955-075ADB6FEF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1627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27697185-0082-5B37-91CA-99B5F5CE5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A3FEECD7-22C8-9F02-A3D5-4558D915B7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37E8877E-2DE3-B9E4-4E7C-5B28F2A8CA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651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4FA39664-C5AF-D16E-7728-253738155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53752E24-DB1D-A567-3D44-2827C0DD80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B02ECABA-C458-FF8F-9EC8-51F6E227FC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4698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2A83778E-D68B-0972-3066-171D8FBE9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657548DB-C57F-2D6B-D500-E608070F6B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91360D6F-1675-4D45-7EBE-14FFFB0F9B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1692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1F86AE6C-032F-70C3-869C-D68FACD03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E0150079-B745-3AEA-3B36-72EEBBD389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9A591248-ED06-E054-40AE-C2BF2FE8AD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3892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006924D3-D153-7DC5-E5E1-CD6532F1E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4E6740ED-6820-5271-8300-9B6EC34D6B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C6E44B55-B9EC-9D76-9F7C-D5F2FF7445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30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2864D500-BF6F-83F7-0BAE-80C9A67FB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D6E0705D-C387-4B93-94A1-EBA24F031D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CC17ECB7-46FE-E53F-1AD6-1E8A72AC1E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5270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A728259A-6E09-4529-F52D-C20FD8550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30F99B8C-5D30-916D-E166-5C23F909D9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AE0A16EC-C847-C144-BC4D-EBAF615F6C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3755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FE6CED76-2288-B2B3-F586-F53173973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D79C851E-87AC-16B4-5854-C307F30A22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>
              <a:buNone/>
            </a:pPr>
            <a:endParaRPr lang="ru-RU" sz="105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AF7B3E02-8969-636A-FD38-D61A8A374E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7361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2102D4F-3718-2DBD-30FC-7EA67CD36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7BBE6ADA-E09F-B09A-FAFD-C09D0907D9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7DFC6D93-4E9F-5DF8-0862-1FA815891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3799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5231B4B9-095E-8432-7EC5-AE10021F8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9780F284-CFF0-8DDE-F462-8F6615F207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C7B2AD52-EAC5-35C1-3082-1E6D026A1D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99916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2E609134-88F6-1378-EBBA-F09795FBC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62AD78A3-FBA1-8617-0096-AEFA982549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58E6327B-8FAC-A668-246A-7619D25341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3725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91EED027-A1D9-241A-008E-166393662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BCD08DB1-56D6-50FF-3588-AFD750A6E1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CD101B81-B8B5-6679-259E-D7021D774A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8016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21232F34-4E06-9205-B1AB-23EE37B16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CC8F17FF-D6A5-C834-8B22-2CDE1991DA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A5BE26B1-7D11-7491-D1E8-6251F90E39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41019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95CE0713-CE87-9936-AE7C-0CCD99D1D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AC13963E-BF8A-20D4-3DA6-901342023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CAABAD98-7777-CE24-F650-764BA6B240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19288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291D2D95-B060-1B68-54A8-2C3C8D8AC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8D7DE0FC-1306-FA13-8E00-FF192DC505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8D465AAE-3F97-BA60-A850-2F0802855C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109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E3A6EB61-8680-892F-0D21-4DA1BB30E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7FE95D09-CDB8-93D0-4317-312DE66F97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uk-UA" sz="1100" b="1" i="1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0225AC9C-432B-7EC7-3A4C-8A842A7EE7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3988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E3A6EB61-8680-892F-0D21-4DA1BB30E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7FE95D09-CDB8-93D0-4317-312DE66F97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uk-UA" sz="1100" b="1" i="1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0225AC9C-432B-7EC7-3A4C-8A842A7EE7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3468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D2FF3D5-2D95-43F5-1B04-2AB9D6295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B75D407E-9106-E48C-023F-65FFC0E273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A330394D-8EE7-1D06-E0E9-55A7C2BD1C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48272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D2FF3D5-2D95-43F5-1B04-2AB9D6295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B75D407E-9106-E48C-023F-65FFC0E273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A330394D-8EE7-1D06-E0E9-55A7C2BD1C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37526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424CE897-00E0-96C0-E244-9EA4E33B4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49EDE49E-A62F-BA9C-D895-374A349CB5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D4A61C0B-BC87-91C8-30D6-E52D15098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07157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369C04EF-539E-6485-E330-977EDD6DC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0879E79C-B9AA-7DE0-0DDC-C7A8B0BD55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AC1C6714-0901-4D09-0CBA-0B86B6DEC2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45662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1F13154D-9BB4-190A-989A-A42155F9B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648C775F-6DF4-2A5B-5CF8-1535313ADE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F4388FD0-EAE3-79EE-1291-F64D9B0D44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1469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E928F02B-3919-5F26-C693-31A2E741A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789B6FE8-7874-92BA-45D4-ADE3D3E601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4C8844E8-98CC-D76D-B124-9F441D272B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67543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AC301049-0C83-7252-0402-F2E0C6266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28516CC6-579E-2BD3-E575-2EA2C2114A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FD646CD6-7C91-43C7-F109-125524A45A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76522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1A116F7A-8CFB-01BE-406A-210BF364E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CE34D5E5-36B2-52C6-40D6-B2FF56C822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FF7301F2-3A35-A47D-4F55-7AD0D6E5EA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01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8439A11E-4C27-9021-D59B-05A622687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F0FD50AA-8EC0-AD83-04F8-C3B0E8F4A7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9FD11662-12BF-A2FF-5653-F0A82627D4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91347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5A31F2DE-C375-2204-DE86-EB3C450FA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EE9F8FC0-C144-342F-A635-21A08DA897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F747C421-0863-EEE2-160B-A0278F9701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8627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1453B806-3AE5-BD16-B542-FB1421EBB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D5834336-9581-F01C-224B-88AC329031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08BAB24F-F57A-7421-C43C-45521ED30B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71038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94659AF6-FB0B-58F9-EDFE-49F0139A2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11F6EC50-BF62-0237-2D4D-300760268A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242CE574-198C-F51F-C485-34419F0FCC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27442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C83BC566-F7C7-BC32-8AFB-88BE53BDA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5D31E2BA-2AE6-26F0-7A87-D711F1E71A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62AC82D6-8D8C-05C7-AA77-AD615306E0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05333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07AA34D6-92AD-7D87-96BD-B7898DE2C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C9AD839F-2FDA-0403-2840-3A05B7AAE7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429CC920-4625-B52C-5E7D-BB4D67BA12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30964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EDEAA99B-1A66-E1F5-C975-8260235C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2214B4D0-014E-2967-A39B-D1AA81E607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EE97B261-4313-FA08-EA04-57D3D9B940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284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430DE877-07FE-4663-52A1-6753131AE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9CD7DCCC-E71D-F78C-3F94-EA10456BF2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FF255875-EFC0-BB04-919D-F0E6520CD1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90537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06E4FDE1-0421-0740-8797-0E5932F91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8E247455-E486-81C8-5D3B-48D07577CE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212E82D4-5546-73F5-CC9A-F02C86A66C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59708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A10EA78C-5841-9E02-F431-C8F3F435A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2E9C2752-2206-A623-85EC-7A160EF2C8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17FC3623-EA5E-B8E7-3F59-CB51B2A6AD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50576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273B7B63-884B-31C6-6B95-57A28F163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69A75804-E170-FD18-6CD3-49B8C41497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542BCB45-54FD-5EEA-03BB-F84BCBEC2C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49659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1D5BE87C-539B-71E4-5847-D50D9FC6F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FE8515D9-B06F-AFBE-D643-C9B517C0ED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9C50C816-FA83-9BF1-B805-E4E1C94E41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73608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8C03D711-16B6-1E56-92CC-539E3350B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7596D69D-1612-31F9-B9C8-115310E079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FE0DD6E3-E3F2-8CAD-13FF-E9BB6199EA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73640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EAE4B02-6FAB-8881-E28B-C707C25F4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66E8CF13-36C4-A5FE-3EB5-DD5222949E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D121A790-A33F-20A3-8917-80C413131D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65328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4244A66B-AD75-A800-331A-3BEC17E2A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C83831E8-E7D4-AFC7-8D33-97D2D37031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2AEA8982-A7B1-07D4-C3A3-DC4146A951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08479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220D5D75-B070-7A28-3970-8771206C0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041C8700-7ADD-9C0C-872F-EC4B7D9571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C5274F92-759A-7214-0E2B-66EE34DF82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71382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A0B310A7-8AFE-7DD2-2C5B-5BF982C5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38980B1A-8C4E-C2C1-B34E-97312BD3BC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C5B9187E-5390-DEEB-D2CA-0213EDE135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97263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C440777E-3077-F992-C763-C39C9AC9A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3A68A564-7D0A-9895-4393-121366F866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EE272830-2A09-540B-37E6-78ABB0778F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5231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16DBC8D-562E-D6FE-925F-5A4275324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A5622920-11B9-D91B-C936-8BED52D9B8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302785C6-03AF-C36B-79D8-005261C099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48761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EACD3EF6-6263-E69D-8EA1-D21F52E4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FCCE7E7E-FBD5-099F-1ACD-23870A0BB4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5F5DAD5C-D089-54F8-FB6C-7D718E0411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56250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77384037-8880-EFD3-DFA0-C1685FAD8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7CB21E81-DAE8-4E4F-3769-F0D6A4F79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151201D2-6F4C-BF35-8E99-0ED768A396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29062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1884CFFF-3EDE-E4B0-E740-27774DDD4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162E4544-6FB8-A3D1-3DA1-D60D3CDB33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2FAA0F35-08FC-8B07-D9A7-A0973A3721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99498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22DC37A8-5BB4-334E-CF35-DBB168E76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AE9DB0BD-76B3-1C91-6DBE-911B867146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5CB7C051-F61E-E3F0-7F78-80E8D7E02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92862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C414F646-524E-D389-1881-5FBF6A6E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CB7B2705-58D6-92B9-A389-CED402AE2A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752C03FE-DE12-72B2-AD68-066B29F9DD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2379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EF136397-5642-7AF0-FA02-A52B815C0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F9CF64F9-E7A9-AD48-F1C4-809A52C865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27AB0ACB-3FB8-4A49-F534-CA701108DD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76955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45EFB636-C83A-0BA6-E999-84B1BC141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24310F9F-0C1A-6552-7026-8990D2514D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0BECA469-054A-B30B-9403-0A6DD93FC0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7424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EA7F44C5-7713-11CA-FB75-FB5A12F67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35BF3B95-549A-E9FF-9DD4-948B75CDC6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B0EABC1B-D2F0-1BAF-263E-A032F049D4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72290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0B35D351-D4AE-8C77-0984-BCAC7508B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5D4FC0E0-A90F-19E1-1662-3914A83B9A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DB72410E-33FA-C73A-5C27-41A6BEAA50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23088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4128863E-EDA1-23E1-8D43-57204BA8C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5FAE3307-91F3-A31C-FE78-1B12D8C1AB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ru-RU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75B551C9-2C42-2CFE-D4C3-53EC4AB0E9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04299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EF9D1F88-A49D-8021-DF03-AC54E6161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>
            <a:extLst>
              <a:ext uri="{FF2B5EF4-FFF2-40B4-BE49-F238E27FC236}">
                <a16:creationId xmlns:a16="http://schemas.microsoft.com/office/drawing/2014/main" id="{96215646-8322-D5E5-35BD-6CD988214B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p7:notes">
            <a:extLst>
              <a:ext uri="{FF2B5EF4-FFF2-40B4-BE49-F238E27FC236}">
                <a16:creationId xmlns:a16="http://schemas.microsoft.com/office/drawing/2014/main" id="{075441B0-5654-5B45-3469-CC07271917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5255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>
          <a:extLst>
            <a:ext uri="{FF2B5EF4-FFF2-40B4-BE49-F238E27FC236}">
              <a16:creationId xmlns:a16="http://schemas.microsoft.com/office/drawing/2014/main" id="{63C51CAC-BB2A-EA87-7811-A91EA490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>
            <a:extLst>
              <a:ext uri="{FF2B5EF4-FFF2-40B4-BE49-F238E27FC236}">
                <a16:creationId xmlns:a16="http://schemas.microsoft.com/office/drawing/2014/main" id="{2FA87282-9276-5CE1-B173-6F7FF4856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8CF2D791-1200-02ED-94B7-DA78B0F90D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8229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962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-microb.iums.ac.ir/uploads/550/2023/Jul/15/Isenberg.pdf" TargetMode="External"/><Relationship Id="rId5" Type="http://schemas.openxmlformats.org/officeDocument/2006/relationships/hyperlink" Target="https://www.leedsth.nhs.uk/wp-content/uploads/2024/01/Microbiology-User-Manual-v6.3.pdf" TargetMode="External"/><Relationship Id="rId4" Type="http://schemas.openxmlformats.org/officeDocument/2006/relationships/hyperlink" Target="https://www.rcpath.org/profession/publications/standards-for-microbiology-investigations/bacteriology.html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CC8E88-DF5C-A63B-4F5C-A4C9F5926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785200" y="545732"/>
            <a:ext cx="2051256" cy="970664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1" y="-11"/>
            <a:ext cx="6096002" cy="697987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785200" y="1819878"/>
            <a:ext cx="464502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Відбір, транспортування та зберігання зразків біологічного матеріалу</a:t>
            </a:r>
          </a:p>
        </p:txBody>
      </p:sp>
      <p:sp>
        <p:nvSpPr>
          <p:cNvPr id="2" name="Google Shape;86;p1">
            <a:extLst>
              <a:ext uri="{FF2B5EF4-FFF2-40B4-BE49-F238E27FC236}">
                <a16:creationId xmlns:a16="http://schemas.microsoft.com/office/drawing/2014/main" id="{1D3D99DE-CD05-01F8-235B-2B4F2EA8FA0E}"/>
              </a:ext>
            </a:extLst>
          </p:cNvPr>
          <p:cNvSpPr txBox="1"/>
          <p:nvPr/>
        </p:nvSpPr>
        <p:spPr>
          <a:xfrm>
            <a:off x="767511" y="6139578"/>
            <a:ext cx="46627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uk-UA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Завідувач бактеріологічної лабораторії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Ушакова Наталя Петрівна</a:t>
            </a:r>
          </a:p>
        </p:txBody>
      </p:sp>
      <p:sp>
        <p:nvSpPr>
          <p:cNvPr id="4" name="Google Shape;86;p1">
            <a:extLst>
              <a:ext uri="{FF2B5EF4-FFF2-40B4-BE49-F238E27FC236}">
                <a16:creationId xmlns:a16="http://schemas.microsoft.com/office/drawing/2014/main" id="{B5C17362-3E38-EA5A-9F7E-94EACD612BB0}"/>
              </a:ext>
            </a:extLst>
          </p:cNvPr>
          <p:cNvSpPr txBox="1"/>
          <p:nvPr/>
        </p:nvSpPr>
        <p:spPr>
          <a:xfrm>
            <a:off x="785200" y="4707560"/>
            <a:ext cx="46627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uk-UA" sz="1800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Державна установа «Херсонський обласний центр контролю та профілактики хвороб Міністерства охорони здоров’я України»</a:t>
            </a:r>
            <a:endParaRPr lang="uk-UA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E6D0FBB1-D3E6-2E09-4EB5-764A669DE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1BE404-E62A-03DB-8959-58B4D8A6B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527F749D-4332-B9C3-A110-2B90C2309A8C}"/>
              </a:ext>
            </a:extLst>
          </p:cNvPr>
          <p:cNvSpPr txBox="1"/>
          <p:nvPr/>
        </p:nvSpPr>
        <p:spPr>
          <a:xfrm>
            <a:off x="776741" y="1449680"/>
            <a:ext cx="494892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Вимоги та стандарти щодо відбору зразків крові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72C0027E-8A66-77FB-CFF3-53C43747B417}"/>
              </a:ext>
            </a:extLst>
          </p:cNvPr>
          <p:cNvSpPr txBox="1"/>
          <p:nvPr/>
        </p:nvSpPr>
        <p:spPr>
          <a:xfrm>
            <a:off x="6096000" y="928212"/>
            <a:ext cx="5925672" cy="5929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C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linical and Laboratory Standards Institute (CLSI). Collection of Diagnostic Venous Blood Specimens. 7th ed. CLSI standard GP41.</a:t>
            </a:r>
          </a:p>
          <a:p>
            <a:pPr marL="270000" marR="0" lvl="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Інститут клінічних і лабораторних стандартів (</a:t>
            </a:r>
            <a:r>
              <a:rPr lang="en-US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CLSI).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Забір діагностичних зразків венозної крові. 7-е видання. Стандарт </a:t>
            </a:r>
            <a:r>
              <a:rPr lang="en-US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CLSI GP41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</a:p>
          <a:p>
            <a:pPr marL="270000" marR="0" lvl="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</a:pPr>
            <a:endParaRPr lang="uk-UA" sz="200" b="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Clinical and Laboratory Standards Institute (CLSI). Principles and Procedures for Blood Cultures; Approved Guideline. CLSI document M47-A (ISBN 1-56238-641-7).</a:t>
            </a:r>
          </a:p>
          <a:p>
            <a:pPr marL="270000">
              <a:spcAft>
                <a:spcPts val="500"/>
              </a:spcAft>
              <a:buSzPts val="1800"/>
            </a:pPr>
            <a:r>
              <a:rPr lang="ru-RU" sz="1800" noProof="1">
                <a:latin typeface="IBM Plex Sans"/>
                <a:sym typeface="IBM Plex Sans"/>
              </a:rPr>
              <a:t>Інститут клінічних і лабораторних стандартів (CLSI). Принципи та процедури посіву крові; Затверджена інструкція.</a:t>
            </a:r>
          </a:p>
          <a:p>
            <a:pPr marL="270000">
              <a:spcAft>
                <a:spcPts val="500"/>
              </a:spcAft>
              <a:buSzPts val="1800"/>
            </a:pPr>
            <a:endParaRPr lang="en-US" sz="200" noProof="1">
              <a:latin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ISO/TS 20658:2023 Medical laboratories — Requirements for collection, transport, receipt, and handling of samples.</a:t>
            </a:r>
          </a:p>
          <a:p>
            <a:pPr marL="270000">
              <a:spcAft>
                <a:spcPts val="500"/>
              </a:spcAft>
              <a:buSzPts val="1800"/>
            </a:pPr>
            <a:r>
              <a:rPr lang="ru-RU" sz="1800" noProof="1">
                <a:latin typeface="IBM Plex Sans"/>
                <a:sym typeface="IBM Plex Sans"/>
              </a:rPr>
              <a:t>ISO/TS 20658:2023 Медичні лабораторії. Вимоги до збору, транспортування, отримання та обробки зразків.</a:t>
            </a:r>
            <a:endParaRPr lang="uk-UA" sz="1800" b="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7BE4849F-B3D6-E15B-331C-E70120C8771B}"/>
              </a:ext>
            </a:extLst>
          </p:cNvPr>
          <p:cNvSpPr txBox="1"/>
          <p:nvPr/>
        </p:nvSpPr>
        <p:spPr>
          <a:xfrm>
            <a:off x="776742" y="3429000"/>
            <a:ext cx="4948919" cy="299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Наказ МОЗ України від 19.08.2021  №1766 «Про затвердження Порядку здійснення дозорного епідеміологічного нагляду за протимікробною резистентністю»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Наказ № 1447 від 15.07.2021 Про затвердження Зміни до Критеріїв, за якими визначаються випадки інфекційних та паразитарних захворювань, які підлягають реєстрації.</a:t>
            </a:r>
          </a:p>
        </p:txBody>
      </p:sp>
    </p:spTree>
    <p:extLst>
      <p:ext uri="{BB962C8B-B14F-4D97-AF65-F5344CB8AC3E}">
        <p14:creationId xmlns:p14="http://schemas.microsoft.com/office/powerpoint/2010/main" val="22496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7D7AFF9D-2DC0-7017-AA5F-5D05AAC89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98D79F-0027-616A-7DDA-6BD9B21EC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72C80478-EC19-3F0F-1E38-9126953EBA48}"/>
              </a:ext>
            </a:extLst>
          </p:cNvPr>
          <p:cNvSpPr txBox="1"/>
          <p:nvPr/>
        </p:nvSpPr>
        <p:spPr>
          <a:xfrm>
            <a:off x="776742" y="1422769"/>
            <a:ext cx="55790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Терміни та визначення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273B02ED-EDAD-49CF-384F-3C2FC993F9F9}"/>
              </a:ext>
            </a:extLst>
          </p:cNvPr>
          <p:cNvSpPr txBox="1"/>
          <p:nvPr/>
        </p:nvSpPr>
        <p:spPr>
          <a:xfrm>
            <a:off x="6466340" y="2342265"/>
            <a:ext cx="5204959" cy="305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1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Флакон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- ємність з поживним середовищем для аеробних і факультативно-анаеробних або анаеробних мікроорганізмів.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1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Доступ -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місце забору крові для дослідження: черезшкірна пункція переферичної вени та/або ЦСК (ПВК).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1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Зразок крові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- будь-яка кількість наборів для посіву крові з одного доступу за один раз забору.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030A6685-DC54-0CC9-7524-AC7310FDDCC7}"/>
              </a:ext>
            </a:extLst>
          </p:cNvPr>
          <p:cNvSpPr txBox="1"/>
          <p:nvPr/>
        </p:nvSpPr>
        <p:spPr>
          <a:xfrm>
            <a:off x="776742" y="2342265"/>
            <a:ext cx="5204959" cy="382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1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Гемокультура (культура крові)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– зразок крові, взятий у пацієнта з метою культивування та виявлення мікроорганізмів. Призначена для виявлення потенційних інфекційних агентів у пацієнтів з підозрою на бактеріємію або фунгемію.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1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Комплект гемокультур (культур крові)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– комбінація флаконів для гемокультивування (один аеробний та один анаеробний), в які інокулюється зразок, що взятий одночасно у одного пацієнта.</a:t>
            </a:r>
          </a:p>
        </p:txBody>
      </p:sp>
    </p:spTree>
    <p:extLst>
      <p:ext uri="{BB962C8B-B14F-4D97-AF65-F5344CB8AC3E}">
        <p14:creationId xmlns:p14="http://schemas.microsoft.com/office/powerpoint/2010/main" val="3411220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EC06A80-E92A-B0F3-2AD6-EB03E544A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54D20D-BCA4-93C5-896A-0C624C2F6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F311D9B3-0DC7-EB69-B063-AD27D7FEDF78}"/>
              </a:ext>
            </a:extLst>
          </p:cNvPr>
          <p:cNvSpPr txBox="1"/>
          <p:nvPr/>
        </p:nvSpPr>
        <p:spPr>
          <a:xfrm>
            <a:off x="776742" y="1542038"/>
            <a:ext cx="53192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І</a:t>
            </a: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нфекції кровотоку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A6E2ECB1-F4C3-CFE8-2938-A1557936DAE8}"/>
              </a:ext>
            </a:extLst>
          </p:cNvPr>
          <p:cNvSpPr txBox="1"/>
          <p:nvPr/>
        </p:nvSpPr>
        <p:spPr>
          <a:xfrm>
            <a:off x="6669538" y="2533934"/>
            <a:ext cx="5034782" cy="308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Первинні джерела інфекції: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легенева інфекція;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інфекція сечовидільної системи;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інфекція травного тракту;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ІОХВ (інфекції, пов’язані з хірургічним втручанням);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інфекція шкіри та м’яких тканин;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інші інфекції органів та систем;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і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нфекція невідомого походження (відсутня або недостатня інформація).</a:t>
            </a:r>
            <a:endParaRPr lang="uk-UA" sz="1800" b="1" i="1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D73C96C8-FFAA-1137-8A39-187E2325D31B}"/>
              </a:ext>
            </a:extLst>
          </p:cNvPr>
          <p:cNvSpPr txBox="1"/>
          <p:nvPr/>
        </p:nvSpPr>
        <p:spPr>
          <a:xfrm>
            <a:off x="776742" y="2533934"/>
            <a:ext cx="5319258" cy="388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Медичним працівникам слід активно проводити моніторинг стану пацієнтів і виявляти випадки з клінічними ознаками, що дозволяють запідозрити інфекцію кровотоку або менінгіт.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Пов’язані з застосуванням периферичного або центрального катетера, той самий мікроорганізм виявлено в катетері або симптоми зменшуються протягом 48 год після його видалення.</a:t>
            </a:r>
          </a:p>
          <a:p>
            <a:pPr marL="28575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Вторинна інфекція кровотоку: той самий збудник виявлено в іншому джерелі або є докази її вторинного походження.</a:t>
            </a:r>
          </a:p>
        </p:txBody>
      </p:sp>
    </p:spTree>
    <p:extLst>
      <p:ext uri="{BB962C8B-B14F-4D97-AF65-F5344CB8AC3E}">
        <p14:creationId xmlns:p14="http://schemas.microsoft.com/office/powerpoint/2010/main" val="28365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90999BE1-A41E-24E7-B5FD-F057CDE02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4576C7-4CD9-929E-4557-765EA31EA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9FD58C8C-3DDD-6E2A-4857-A1D6A87922D4}"/>
              </a:ext>
            </a:extLst>
          </p:cNvPr>
          <p:cNvSpPr txBox="1"/>
          <p:nvPr/>
        </p:nvSpPr>
        <p:spPr>
          <a:xfrm>
            <a:off x="776742" y="1422769"/>
            <a:ext cx="531925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Основні показання для бактеріологічного дослідження крові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2463FA74-D9C4-E4F7-3F17-9C2855A1158E}"/>
              </a:ext>
            </a:extLst>
          </p:cNvPr>
          <p:cNvSpPr txBox="1"/>
          <p:nvPr/>
        </p:nvSpPr>
        <p:spPr>
          <a:xfrm>
            <a:off x="6466340" y="1422769"/>
            <a:ext cx="5319258" cy="4960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При наявності одного з критеріїв у пацієнта з опіками: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зміна зовнішнього вигляду або характеру опікової рани (швидке відділення опікового струпу або темно-коричневе, чорне чи фіолетове забарвлення, або набряк по краям рани);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наявні мінімум дві з наступних ознак без іншої встановленої причини:</a:t>
            </a:r>
          </a:p>
          <a:p>
            <a:pPr marL="285750" indent="-285750">
              <a:spcAft>
                <a:spcPts val="300"/>
              </a:spcAft>
              <a:buSzPts val="1800"/>
              <a:buFont typeface="Wingdings" panose="05000000000000000000" pitchFamily="2" charset="2"/>
              <a:buChar char="ü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л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ихоманка ≥ 38°C або гіпотермія &lt; 35°C;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ü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гіпотомія (слабкість м’язів);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ü"/>
            </a:pPr>
            <a:r>
              <a:rPr lang="uk-UA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олігурія (зменшення кількості сечі);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ü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гіперглікемія (рівень глюкози крові 11,1ммоль/л та вище при незмінному рівні вуглеводів у раціоні);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Char char="ü"/>
            </a:pPr>
            <a:r>
              <a:rPr lang="uk-UA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сплутана свідомість.</a:t>
            </a:r>
            <a:endParaRPr lang="uk-UA" sz="1800" u="none" strike="noStrike" cap="none" noProof="1">
              <a:solidFill>
                <a:srgbClr val="000000"/>
              </a:solidFill>
              <a:latin typeface="IBM Plex Sans" panose="020B0503050203000203" pitchFamily="34" charset="0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26B40500-8760-A967-518F-F4EE3C3FE506}"/>
              </a:ext>
            </a:extLst>
          </p:cNvPr>
          <p:cNvSpPr txBox="1"/>
          <p:nvPr/>
        </p:nvSpPr>
        <p:spPr>
          <a:xfrm>
            <a:off x="695210" y="3620772"/>
            <a:ext cx="5585960" cy="266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Наявність двох або більше симптомів синдрому системної запальної відповіді (SIRS):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л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ихоманка ≥ 38°C або гіпотермія &lt; 35°C;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частота серцевих скорочень (ЧСС) &gt; 90 уд./хв;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частота дихання (ЧД) &gt; 20 вдихів/хв;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ч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исло лейкоцитів &gt; 12×10¹⁰/л або &lt; 4×10¹⁰/л або за наявності &gt; 10% незрілих форм лейкоцитів.</a:t>
            </a:r>
            <a:endParaRPr lang="uk-UA" sz="1800" u="none" strike="noStrike" cap="none" noProof="1">
              <a:solidFill>
                <a:srgbClr val="000000"/>
              </a:solidFill>
              <a:latin typeface="IBM Plex Sans" panose="020B0503050203000203" pitchFamily="34" charset="0"/>
              <a:ea typeface="IBM Plex Sans"/>
              <a:cs typeface="IBM Plex Sans"/>
              <a:sym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769687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DBA6BBB9-0A5B-FB56-BBD2-3D34E9C12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4C3530-CB15-B5CB-748F-622E47CD0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03188C9D-B4BB-6A29-8C76-F25171F84BA0}"/>
              </a:ext>
            </a:extLst>
          </p:cNvPr>
          <p:cNvSpPr txBox="1"/>
          <p:nvPr/>
        </p:nvSpPr>
        <p:spPr>
          <a:xfrm>
            <a:off x="776742" y="1486269"/>
            <a:ext cx="449375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крові для посіву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6A946DF6-0318-FA0A-739D-55BE5A1B3FB2}"/>
              </a:ext>
            </a:extLst>
          </p:cNvPr>
          <p:cNvSpPr txBox="1"/>
          <p:nvPr/>
        </p:nvSpPr>
        <p:spPr>
          <a:xfrm>
            <a:off x="6096000" y="1649620"/>
            <a:ext cx="5585960" cy="4452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Відбір крові для посіву потрібно проводити якомога раніше після появи клінічних симптомів, до призначення антимікробної терапії.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Якщо пацієнт вже отримує антимікробну терапію:</a:t>
            </a:r>
          </a:p>
          <a:p>
            <a:pPr marL="285750" marR="0" lvl="0" indent="-285750" algn="l" rtl="0">
              <a:lnSpc>
                <a:spcPct val="100000"/>
              </a:lnSpc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відбір крові для посіву проводять безпосередньо перед введенням наступної дози антибіотика;</a:t>
            </a:r>
          </a:p>
          <a:p>
            <a:pPr marL="285750" marR="0" lvl="0" indent="-285750" algn="l" rtl="0">
              <a:lnSpc>
                <a:spcPct val="100000"/>
              </a:lnSpc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використовують флакони з ПС, які містять спеціальні гранули для нейтралізації дії антибіотиків.</a:t>
            </a:r>
          </a:p>
          <a:p>
            <a:pPr marR="0" lvl="0" algn="l" rtl="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SzPts val="1800"/>
            </a:pPr>
            <a:r>
              <a:rPr lang="uk-UA" sz="1800" b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Увага! Отримання зразків крові не повинно затримувати початок антибіотикотерапії більше ніж на 45 хвилин.</a:t>
            </a:r>
          </a:p>
        </p:txBody>
      </p:sp>
    </p:spTree>
    <p:extLst>
      <p:ext uri="{BB962C8B-B14F-4D97-AF65-F5344CB8AC3E}">
        <p14:creationId xmlns:p14="http://schemas.microsoft.com/office/powerpoint/2010/main" val="99343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B949E683-6DAE-6762-69DF-1D8701787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E6DA98-CB2D-7843-FC38-BF33A7358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4A4521A5-F5C9-E1EA-1A21-78E472545DEC}"/>
              </a:ext>
            </a:extLst>
          </p:cNvPr>
          <p:cNvSpPr txBox="1"/>
          <p:nvPr/>
        </p:nvSpPr>
        <p:spPr>
          <a:xfrm>
            <a:off x="776742" y="1415251"/>
            <a:ext cx="449375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Підготовка до процедури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A6082330-F42E-10AA-426E-7F72C4EA18D1}"/>
              </a:ext>
            </a:extLst>
          </p:cNvPr>
          <p:cNvSpPr txBox="1"/>
          <p:nvPr/>
        </p:nvSpPr>
        <p:spPr>
          <a:xfrm>
            <a:off x="6667500" y="680584"/>
            <a:ext cx="5014460" cy="624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Вимити та продезінфікувати руки.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Одягнути маску й рукавички.</a:t>
            </a:r>
          </a:p>
          <a:p>
            <a:pPr marL="28575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Очистити доступ 70% етиловим спиртом впродовж 30 секунд далі йодовмісним антисептиком (йодопірон, повідон-йод) або 2% 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розчином хлоргексидину впродовж 30 секунд, 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круговими рухами починаючи від центру Дати очищеній ділянці висохнути на повітрі.</a:t>
            </a:r>
          </a:p>
          <a:p>
            <a:pPr marL="360000" marR="0" lvl="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</a:pPr>
            <a:endParaRPr lang="uk-UA" sz="800" i="1" u="none" strike="noStrike" cap="none" noProof="1">
              <a:solidFill>
                <a:srgbClr val="000000"/>
              </a:solidFill>
              <a:latin typeface="IBM Plex Sans SemiBold" panose="020B0703050203000203" pitchFamily="34" charset="0"/>
              <a:ea typeface="IBM Plex Sans"/>
              <a:cs typeface="IBM Plex Sans"/>
              <a:sym typeface="IBM Plex Sans"/>
            </a:endParaRPr>
          </a:p>
          <a:p>
            <a:pPr marL="360000" marR="0" lvl="0" algn="l" rtl="0">
              <a:lnSpc>
                <a:spcPct val="100000"/>
              </a:lnSpc>
              <a:spcAft>
                <a:spcPts val="1000"/>
              </a:spcAft>
              <a:buClr>
                <a:srgbClr val="000000"/>
              </a:buClr>
              <a:buSzPts val="1800"/>
            </a:pPr>
            <a:r>
              <a:rPr lang="uk-UA" sz="1800" b="1" i="1" u="none" strike="noStrike" cap="none" noProof="1">
                <a:solidFill>
                  <a:srgbClr val="000000"/>
                </a:solidFill>
                <a:latin typeface="IBM Plex Sans SemiBold" panose="020B0703050203000203" pitchFamily="34" charset="0"/>
                <a:ea typeface="IBM Plex Sans"/>
                <a:cs typeface="IBM Plex Sans"/>
                <a:sym typeface="IBM Plex Sans"/>
              </a:rPr>
              <a:t>Повторну пальпацію вени дозволено проводити виключно в стерильних рукавичках.</a:t>
            </a:r>
          </a:p>
          <a:p>
            <a:pPr marL="360000">
              <a:spcAft>
                <a:spcPts val="500"/>
              </a:spcAft>
              <a:buSzPts val="1800"/>
            </a:pPr>
            <a:r>
              <a:rPr lang="uk-UA" sz="1800" b="1" i="1" noProof="1">
                <a:latin typeface="IBM Plex Sans SemiBold" panose="020B0703050203000203" pitchFamily="34" charset="0"/>
                <a:sym typeface="IBM Plex Sans"/>
              </a:rPr>
              <a:t>Флакони для посівів крові зберігати до застосування при t 4°C, перед використанням зігріти до кімнатної температури (25°C) або 37°. </a:t>
            </a:r>
          </a:p>
          <a:p>
            <a:pPr marL="360000">
              <a:spcAft>
                <a:spcPts val="500"/>
              </a:spcAft>
              <a:buSzPts val="1800"/>
            </a:pPr>
            <a:endParaRPr lang="uk-UA" sz="200" b="1" i="1" noProof="1">
              <a:latin typeface="IBM Plex Sans SemiBold" panose="020B0703050203000203" pitchFamily="34" charset="0"/>
              <a:sym typeface="IBM Plex Sans"/>
            </a:endParaRPr>
          </a:p>
          <a:p>
            <a:pPr marL="360000">
              <a:buSzPts val="1800"/>
            </a:pPr>
            <a:r>
              <a:rPr lang="uk-UA" sz="1800" b="1" i="1" noProof="1">
                <a:latin typeface="IBM Plex Sans SemiBold" panose="020B0703050203000203" pitchFamily="34" charset="0"/>
                <a:sym typeface="IBM Plex Sans"/>
              </a:rPr>
              <a:t>Флакони комерційного виробництва зберігати при температурі, яку рекомендує виробник.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7FBF6448-2718-C5FB-59C9-A82D3DA7E024}"/>
              </a:ext>
            </a:extLst>
          </p:cNvPr>
          <p:cNvSpPr txBox="1"/>
          <p:nvPr/>
        </p:nvSpPr>
        <p:spPr>
          <a:xfrm>
            <a:off x="910801" y="2844517"/>
            <a:ext cx="5477299" cy="386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Ідентифікувати пацієнта, уточнити самопочуття.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Пояснити процедуру, отримати згоду.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Промаркувати флакони для посівів, вказати: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ПІБ в повній формі, ініціали не допускаються;</a:t>
            </a:r>
          </a:p>
          <a:p>
            <a:pPr marL="285750" marR="0" lvl="0" indent="-285750" algn="l" rtl="0">
              <a:lnSpc>
                <a:spcPct val="100000"/>
              </a:lnSpc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дату народження;</a:t>
            </a:r>
          </a:p>
          <a:p>
            <a:pPr marL="285750" marR="0" lvl="0" indent="-285750" algn="l" rtl="0">
              <a:lnSpc>
                <a:spcPct val="100000"/>
              </a:lnSpc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дату та час забору;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найменування медзакладу, відділення.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Встановити факт приймання пацієнтом антибіотиків (час останньої дози, припинення).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Запропонувати пацієнту сісти або лягти.</a:t>
            </a:r>
          </a:p>
        </p:txBody>
      </p:sp>
    </p:spTree>
    <p:extLst>
      <p:ext uri="{BB962C8B-B14F-4D97-AF65-F5344CB8AC3E}">
        <p14:creationId xmlns:p14="http://schemas.microsoft.com/office/powerpoint/2010/main" val="564620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90FE1F6F-BCF3-5AC5-3877-B5012156B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305F40-211F-1BD4-0457-2A73AFFDE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30F40D0E-88BA-18F4-E03B-8F3E8B045A40}"/>
              </a:ext>
            </a:extLst>
          </p:cNvPr>
          <p:cNvSpPr txBox="1"/>
          <p:nvPr/>
        </p:nvSpPr>
        <p:spPr>
          <a:xfrm>
            <a:off x="776742" y="1308918"/>
            <a:ext cx="449375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Об'єми крові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для посіву</a:t>
            </a:r>
            <a:endParaRPr lang="uk-UA" sz="36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0DB60B8A-9BB0-3A6B-2F1C-0333DCEB77F4}"/>
              </a:ext>
            </a:extLst>
          </p:cNvPr>
          <p:cNvSpPr txBox="1"/>
          <p:nvPr/>
        </p:nvSpPr>
        <p:spPr>
          <a:xfrm>
            <a:off x="5020172" y="2382599"/>
            <a:ext cx="695566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uk-UA" sz="16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Об'єми крові, рекомендовані для отримання гемокультури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7AA4FE54-A763-E9EF-AA5A-CC07FABF9AC1}"/>
              </a:ext>
            </a:extLst>
          </p:cNvPr>
          <p:cNvSpPr txBox="1"/>
          <p:nvPr/>
        </p:nvSpPr>
        <p:spPr>
          <a:xfrm>
            <a:off x="776742" y="2721113"/>
            <a:ext cx="4095061" cy="271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Об’єм досліджуваної крові при кожній венепункції має становити 10-30 мл у дорослих та не менше 2 мл у дітей.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Оптимальне співвідношення обсягів крові і ПС становить від 1:5 до 1:10 або відповідно  рекомендацій виробника флаконів для гемокультур.</a:t>
            </a: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224303AF-128C-B32A-9309-BA50354FF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03396"/>
              </p:ext>
            </p:extLst>
          </p:nvPr>
        </p:nvGraphicFramePr>
        <p:xfrm>
          <a:off x="5020172" y="2835207"/>
          <a:ext cx="6955659" cy="23915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57473">
                  <a:extLst>
                    <a:ext uri="{9D8B030D-6E8A-4147-A177-3AD203B41FA5}">
                      <a16:colId xmlns:a16="http://schemas.microsoft.com/office/drawing/2014/main" val="1383121098"/>
                    </a:ext>
                  </a:extLst>
                </a:gridCol>
                <a:gridCol w="1917765">
                  <a:extLst>
                    <a:ext uri="{9D8B030D-6E8A-4147-A177-3AD203B41FA5}">
                      <a16:colId xmlns:a16="http://schemas.microsoft.com/office/drawing/2014/main" val="2612456346"/>
                    </a:ext>
                  </a:extLst>
                </a:gridCol>
                <a:gridCol w="1925517">
                  <a:extLst>
                    <a:ext uri="{9D8B030D-6E8A-4147-A177-3AD203B41FA5}">
                      <a16:colId xmlns:a16="http://schemas.microsoft.com/office/drawing/2014/main" val="1525207845"/>
                    </a:ext>
                  </a:extLst>
                </a:gridCol>
                <a:gridCol w="1954904">
                  <a:extLst>
                    <a:ext uri="{9D8B030D-6E8A-4147-A177-3AD203B41FA5}">
                      <a16:colId xmlns:a16="http://schemas.microsoft.com/office/drawing/2014/main" val="855158852"/>
                    </a:ext>
                  </a:extLst>
                </a:gridCol>
              </a:tblGrid>
              <a:tr h="51887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noProof="1">
                          <a:effectLst/>
                        </a:rPr>
                        <a:t>Маса тіла дитини (кг)</a:t>
                      </a:r>
                      <a:endParaRPr lang="uk-UA" sz="1400" b="1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872" marR="90872" marT="45436" marB="4543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noProof="1">
                          <a:effectLst/>
                        </a:rPr>
                        <a:t>Рекомендований обсяг крові для отримання гемокультури (мл)</a:t>
                      </a:r>
                      <a:endParaRPr lang="uk-UA" sz="1400" b="1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872" marR="90872" marT="45436" marB="45436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noProof="1">
                          <a:effectLst/>
                        </a:rPr>
                        <a:t>Загальний обсяг для культивування (мл)</a:t>
                      </a:r>
                      <a:endParaRPr lang="uk-UA" sz="1400" b="1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872" marR="90872" marT="45436" marB="45436" anchor="ctr"/>
                </a:tc>
                <a:extLst>
                  <a:ext uri="{0D108BD9-81ED-4DB2-BD59-A6C34878D82A}">
                    <a16:rowId xmlns:a16="http://schemas.microsoft.com/office/drawing/2014/main" val="1760749446"/>
                  </a:ext>
                </a:extLst>
              </a:tr>
              <a:tr h="48360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noProof="1">
                          <a:effectLst/>
                        </a:rPr>
                        <a:t>Комплект для гемокультури N 1</a:t>
                      </a:r>
                      <a:endParaRPr lang="uk-UA" sz="1400" b="1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noProof="1">
                          <a:effectLst/>
                        </a:rPr>
                        <a:t>Комплект для гемокультури N 2</a:t>
                      </a:r>
                      <a:endParaRPr lang="uk-UA" sz="1400" b="1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089328"/>
                  </a:ext>
                </a:extLst>
              </a:tr>
              <a:tr h="274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≤1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2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 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2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5199608"/>
                  </a:ext>
                </a:extLst>
              </a:tr>
              <a:tr h="274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1,1 - 2,0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2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2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4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3116673"/>
                  </a:ext>
                </a:extLst>
              </a:tr>
              <a:tr h="274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2,1 - 12,7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4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2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6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2742951"/>
                  </a:ext>
                </a:extLst>
              </a:tr>
              <a:tr h="274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12,8 - 36,3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10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10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20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102918"/>
                  </a:ext>
                </a:extLst>
              </a:tr>
              <a:tr h="274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&gt; 36,3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20 - 30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20 - 30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1">
                          <a:effectLst/>
                        </a:rPr>
                        <a:t>40 - 60</a:t>
                      </a:r>
                      <a:endParaRPr lang="uk-UA" sz="1400" noProof="1"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3800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22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06AAD45D-791B-C6A2-EABB-966274FB3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BF97A0-50F1-EF84-044A-1C614F9D8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7C419177-3FB3-610F-1B3D-317CF54E4AF6}"/>
              </a:ext>
            </a:extLst>
          </p:cNvPr>
          <p:cNvSpPr txBox="1"/>
          <p:nvPr/>
        </p:nvSpPr>
        <p:spPr>
          <a:xfrm>
            <a:off x="776741" y="1415251"/>
            <a:ext cx="515936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та посів крові у комерційні флакони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0F3DF0AE-E9DD-D53C-DC48-61179761CD75}"/>
              </a:ext>
            </a:extLst>
          </p:cNvPr>
          <p:cNvSpPr txBox="1"/>
          <p:nvPr/>
        </p:nvSpPr>
        <p:spPr>
          <a:xfrm>
            <a:off x="910801" y="2834357"/>
            <a:ext cx="5025303" cy="367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Забір крові: безпосередньо у флакон з поживним середовищем або у вакуумну пробірку з подальшим перенесенням у флакон.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Гумову пробку флакона 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комерційного виробництва продезінфікувати і дати їй висохнути.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Виконати венепункцію і перенести кров у флакони змінивши голки.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Для запобігання порушення вакууму - проколювати пробку флакона в вертикальному положенні.</a:t>
            </a:r>
          </a:p>
        </p:txBody>
      </p:sp>
      <p:pic>
        <p:nvPicPr>
          <p:cNvPr id="1028" name="Picture 4" descr="Флакон для гемокультуры - CFN-02 - ZHUHAI MEIHUA MEDICAL TECHONOLOGY CO.  LTD. - из полиэтилена">
            <a:extLst>
              <a:ext uri="{FF2B5EF4-FFF2-40B4-BE49-F238E27FC236}">
                <a16:creationId xmlns:a16="http://schemas.microsoft.com/office/drawing/2014/main" id="{4070120A-8CC2-4549-FA86-06831E67E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2"/>
          <a:stretch/>
        </p:blipFill>
        <p:spPr bwMode="auto">
          <a:xfrm flipH="1">
            <a:off x="6096000" y="0"/>
            <a:ext cx="6096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462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EB8D451A-CD2C-C58C-CBB3-C4C5306FD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226812-2361-4F48-5407-2E3C2F493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283CB8F0-53E3-1A00-5CC5-E7F508EBA35D}"/>
              </a:ext>
            </a:extLst>
          </p:cNvPr>
          <p:cNvSpPr txBox="1"/>
          <p:nvPr/>
        </p:nvSpPr>
        <p:spPr>
          <a:xfrm>
            <a:off x="776742" y="1415251"/>
            <a:ext cx="449375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та посів крові 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A19F9D17-0F2B-49A5-37D3-D2A7A8A81E03}"/>
              </a:ext>
            </a:extLst>
          </p:cNvPr>
          <p:cNvSpPr txBox="1"/>
          <p:nvPr/>
        </p:nvSpPr>
        <p:spPr>
          <a:xfrm>
            <a:off x="910801" y="2834357"/>
            <a:ext cx="4707679" cy="345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 SemiBold" panose="020B0703050203000203" pitchFamily="34" charset="0"/>
                <a:ea typeface="IBM Plex Sans"/>
                <a:cs typeface="IBM Plex Sans"/>
                <a:sym typeface="IBM Plex Sans"/>
              </a:rPr>
              <a:t>Кров слід внести в набір з двох флаконів для гемокультури: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один для виявлення аеробної та факультативно-анаеробної мікрофлори,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другий для виявлення анаеробної мікрофлори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;</a:t>
            </a:r>
            <a:endParaRPr lang="uk-UA" sz="1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endParaRPr lang="uk-UA" sz="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або два флакони для виявлення аеробної та факультативно-анаеробної мікрофлори.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endParaRPr lang="uk-UA" sz="1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649875EA-2206-172D-5D9C-8E58FF027216}"/>
              </a:ext>
            </a:extLst>
          </p:cNvPr>
          <p:cNvGrpSpPr/>
          <p:nvPr/>
        </p:nvGrpSpPr>
        <p:grpSpPr>
          <a:xfrm>
            <a:off x="9612281" y="2073374"/>
            <a:ext cx="1668918" cy="3653699"/>
            <a:chOff x="9612281" y="2073374"/>
            <a:chExt cx="1668918" cy="3653699"/>
          </a:xfrm>
        </p:grpSpPr>
        <p:grpSp>
          <p:nvGrpSpPr>
            <p:cNvPr id="70" name="Групувати 69">
              <a:extLst>
                <a:ext uri="{FF2B5EF4-FFF2-40B4-BE49-F238E27FC236}">
                  <a16:creationId xmlns:a16="http://schemas.microsoft.com/office/drawing/2014/main" id="{02A22FC6-7857-CA66-C13B-C33C8A05E61B}"/>
                </a:ext>
              </a:extLst>
            </p:cNvPr>
            <p:cNvGrpSpPr/>
            <p:nvPr/>
          </p:nvGrpSpPr>
          <p:grpSpPr>
            <a:xfrm>
              <a:off x="9612281" y="2073374"/>
              <a:ext cx="1668918" cy="2772273"/>
              <a:chOff x="9612281" y="2073374"/>
              <a:chExt cx="1668918" cy="2772273"/>
            </a:xfrm>
          </p:grpSpPr>
          <p:grpSp>
            <p:nvGrpSpPr>
              <p:cNvPr id="41" name="Групувати 40">
                <a:extLst>
                  <a:ext uri="{FF2B5EF4-FFF2-40B4-BE49-F238E27FC236}">
                    <a16:creationId xmlns:a16="http://schemas.microsoft.com/office/drawing/2014/main" id="{C2486F6C-4063-0DE8-E3F2-420FBCD6597A}"/>
                  </a:ext>
                </a:extLst>
              </p:cNvPr>
              <p:cNvGrpSpPr/>
              <p:nvPr/>
            </p:nvGrpSpPr>
            <p:grpSpPr>
              <a:xfrm>
                <a:off x="9612281" y="2073374"/>
                <a:ext cx="1644352" cy="2526256"/>
                <a:chOff x="9361189" y="4179621"/>
                <a:chExt cx="1644352" cy="2526256"/>
              </a:xfrm>
            </p:grpSpPr>
            <p:grpSp>
              <p:nvGrpSpPr>
                <p:cNvPr id="31" name="Групувати 30">
                  <a:extLst>
                    <a:ext uri="{FF2B5EF4-FFF2-40B4-BE49-F238E27FC236}">
                      <a16:creationId xmlns:a16="http://schemas.microsoft.com/office/drawing/2014/main" id="{4F7D3EC7-F39B-BEE0-3241-08B34F9B3992}"/>
                    </a:ext>
                  </a:extLst>
                </p:cNvPr>
                <p:cNvGrpSpPr/>
                <p:nvPr/>
              </p:nvGrpSpPr>
              <p:grpSpPr>
                <a:xfrm>
                  <a:off x="9361189" y="4179621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32" name="Циліндр 31">
                    <a:extLst>
                      <a:ext uri="{FF2B5EF4-FFF2-40B4-BE49-F238E27FC236}">
                        <a16:creationId xmlns:a16="http://schemas.microsoft.com/office/drawing/2014/main" id="{F87D893A-16A7-0367-43D9-BA9AE13F9C56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33" name="Циліндр 32">
                    <a:extLst>
                      <a:ext uri="{FF2B5EF4-FFF2-40B4-BE49-F238E27FC236}">
                        <a16:creationId xmlns:a16="http://schemas.microsoft.com/office/drawing/2014/main" id="{FCCBE544-E527-EFEF-12BA-495C5C2E538F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34" name="Циліндр 33">
                    <a:extLst>
                      <a:ext uri="{FF2B5EF4-FFF2-40B4-BE49-F238E27FC236}">
                        <a16:creationId xmlns:a16="http://schemas.microsoft.com/office/drawing/2014/main" id="{E9D7A8A6-CA76-ABDB-9139-CF1E2339BD48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35" name="Циліндр 34">
                    <a:extLst>
                      <a:ext uri="{FF2B5EF4-FFF2-40B4-BE49-F238E27FC236}">
                        <a16:creationId xmlns:a16="http://schemas.microsoft.com/office/drawing/2014/main" id="{BA6E3E5D-1ECF-1C7E-AEB2-1F20C7E8FE70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232903"/>
                  </a:xfrm>
                  <a:prstGeom prst="can">
                    <a:avLst>
                      <a:gd name="adj" fmla="val 44441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grpSp>
              <p:nvGrpSpPr>
                <p:cNvPr id="36" name="Групувати 35">
                  <a:extLst>
                    <a:ext uri="{FF2B5EF4-FFF2-40B4-BE49-F238E27FC236}">
                      <a16:creationId xmlns:a16="http://schemas.microsoft.com/office/drawing/2014/main" id="{3BDB0B8C-1FAC-4BB3-236A-442D670AA0BA}"/>
                    </a:ext>
                  </a:extLst>
                </p:cNvPr>
                <p:cNvGrpSpPr/>
                <p:nvPr/>
              </p:nvGrpSpPr>
              <p:grpSpPr>
                <a:xfrm>
                  <a:off x="10288194" y="4179621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37" name="Циліндр 36">
                    <a:extLst>
                      <a:ext uri="{FF2B5EF4-FFF2-40B4-BE49-F238E27FC236}">
                        <a16:creationId xmlns:a16="http://schemas.microsoft.com/office/drawing/2014/main" id="{69307B96-A4AC-8F9A-8E0A-940A7CB819B9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38" name="Циліндр 37">
                    <a:extLst>
                      <a:ext uri="{FF2B5EF4-FFF2-40B4-BE49-F238E27FC236}">
                        <a16:creationId xmlns:a16="http://schemas.microsoft.com/office/drawing/2014/main" id="{A1F5D9AA-020B-CC01-3544-D4A3C40C0189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39" name="Циліндр 38">
                    <a:extLst>
                      <a:ext uri="{FF2B5EF4-FFF2-40B4-BE49-F238E27FC236}">
                        <a16:creationId xmlns:a16="http://schemas.microsoft.com/office/drawing/2014/main" id="{E2693334-38E2-2B88-9F32-E87BA58F30FD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40" name="Циліндр 39">
                    <a:extLst>
                      <a:ext uri="{FF2B5EF4-FFF2-40B4-BE49-F238E27FC236}">
                        <a16:creationId xmlns:a16="http://schemas.microsoft.com/office/drawing/2014/main" id="{EE7B2894-0E28-326C-5FEA-FCA8E13A622B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232903"/>
                  </a:xfrm>
                  <a:prstGeom prst="can">
                    <a:avLst>
                      <a:gd name="adj" fmla="val 44441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25F1CF-A95C-A5D7-1CA4-1AA61474B7D1}"/>
                  </a:ext>
                </a:extLst>
              </p:cNvPr>
              <p:cNvSpPr txBox="1"/>
              <p:nvPr/>
            </p:nvSpPr>
            <p:spPr>
              <a:xfrm>
                <a:off x="9636847" y="4568648"/>
                <a:ext cx="1644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SemiBold" panose="020B0703050203000203" pitchFamily="34" charset="0"/>
                  </a:rPr>
                  <a:t>Набір</a:t>
                </a:r>
              </a:p>
            </p:txBody>
          </p:sp>
        </p:grpSp>
        <p:grpSp>
          <p:nvGrpSpPr>
            <p:cNvPr id="69" name="Групувати 68">
              <a:extLst>
                <a:ext uri="{FF2B5EF4-FFF2-40B4-BE49-F238E27FC236}">
                  <a16:creationId xmlns:a16="http://schemas.microsoft.com/office/drawing/2014/main" id="{D6F8C749-41A3-9A3C-D453-C0DEB795FEB7}"/>
                </a:ext>
              </a:extLst>
            </p:cNvPr>
            <p:cNvGrpSpPr/>
            <p:nvPr/>
          </p:nvGrpSpPr>
          <p:grpSpPr>
            <a:xfrm>
              <a:off x="9636847" y="4754412"/>
              <a:ext cx="1644352" cy="972661"/>
              <a:chOff x="9636847" y="4754412"/>
              <a:chExt cx="1644352" cy="972661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DB07AFD-3052-BD50-BCC9-21A0E26DCA0A}"/>
                  </a:ext>
                </a:extLst>
              </p:cNvPr>
              <p:cNvSpPr txBox="1"/>
              <p:nvPr/>
            </p:nvSpPr>
            <p:spPr>
              <a:xfrm>
                <a:off x="9798120" y="4896076"/>
                <a:ext cx="132180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Light" panose="020B0403050203000203" pitchFamily="34" charset="0"/>
                  </a:rPr>
                  <a:t>Для аеробної та факультативно-анаеробної мікрофлори</a:t>
                </a:r>
              </a:p>
            </p:txBody>
          </p:sp>
          <p:sp>
            <p:nvSpPr>
              <p:cNvPr id="50" name="Права фігурна дужка 49">
                <a:extLst>
                  <a:ext uri="{FF2B5EF4-FFF2-40B4-BE49-F238E27FC236}">
                    <a16:creationId xmlns:a16="http://schemas.microsoft.com/office/drawing/2014/main" id="{114499BC-99D7-78A0-FD1F-7B924CBB7415}"/>
                  </a:ext>
                </a:extLst>
              </p:cNvPr>
              <p:cNvSpPr/>
              <p:nvPr/>
            </p:nvSpPr>
            <p:spPr>
              <a:xfrm rot="5400000">
                <a:off x="10383257" y="4008002"/>
                <a:ext cx="151532" cy="1644352"/>
              </a:xfrm>
              <a:prstGeom prst="rightBrace">
                <a:avLst>
                  <a:gd name="adj1" fmla="val 6644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08EA2C1-C98E-2E66-014B-305EA874F1A4}"/>
              </a:ext>
            </a:extLst>
          </p:cNvPr>
          <p:cNvSpPr txBox="1"/>
          <p:nvPr/>
        </p:nvSpPr>
        <p:spPr>
          <a:xfrm>
            <a:off x="8756780" y="3563296"/>
            <a:ext cx="606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noProof="1">
                <a:latin typeface="Bahnschrift SemiBold" panose="020B0502040204020203" pitchFamily="34" charset="0"/>
              </a:rPr>
              <a:t>АБО</a:t>
            </a:r>
          </a:p>
        </p:txBody>
      </p:sp>
      <p:grpSp>
        <p:nvGrpSpPr>
          <p:cNvPr id="84" name="Групувати 83">
            <a:extLst>
              <a:ext uri="{FF2B5EF4-FFF2-40B4-BE49-F238E27FC236}">
                <a16:creationId xmlns:a16="http://schemas.microsoft.com/office/drawing/2014/main" id="{5DD3C78A-5EFF-E601-004F-9A0F2F283301}"/>
              </a:ext>
            </a:extLst>
          </p:cNvPr>
          <p:cNvGrpSpPr/>
          <p:nvPr/>
        </p:nvGrpSpPr>
        <p:grpSpPr>
          <a:xfrm>
            <a:off x="6297834" y="2054324"/>
            <a:ext cx="2643612" cy="3864523"/>
            <a:chOff x="6297834" y="2054324"/>
            <a:chExt cx="2643612" cy="3864523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997C89C6-01CE-3F8F-D5E2-380078DF6A80}"/>
                </a:ext>
              </a:extLst>
            </p:cNvPr>
            <p:cNvGrpSpPr/>
            <p:nvPr/>
          </p:nvGrpSpPr>
          <p:grpSpPr>
            <a:xfrm>
              <a:off x="6297834" y="4754412"/>
              <a:ext cx="2643612" cy="1164435"/>
              <a:chOff x="6297834" y="4707147"/>
              <a:chExt cx="2643612" cy="1164435"/>
            </a:xfrm>
          </p:grpSpPr>
          <p:cxnSp>
            <p:nvCxnSpPr>
              <p:cNvPr id="56" name="Пряма зі стрілкою 55">
                <a:extLst>
                  <a:ext uri="{FF2B5EF4-FFF2-40B4-BE49-F238E27FC236}">
                    <a16:creationId xmlns:a16="http://schemas.microsoft.com/office/drawing/2014/main" id="{20021005-67B8-7BBA-619F-26DD3781BC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1569" y="4707147"/>
                <a:ext cx="0" cy="361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4A71D3-5619-43B8-A048-1E51A1D18484}"/>
                  </a:ext>
                </a:extLst>
              </p:cNvPr>
              <p:cNvSpPr txBox="1"/>
              <p:nvPr/>
            </p:nvSpPr>
            <p:spPr>
              <a:xfrm>
                <a:off x="6297834" y="5040585"/>
                <a:ext cx="132180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Light" panose="020B0403050203000203" pitchFamily="34" charset="0"/>
                  </a:rPr>
                  <a:t>Для аеробної та факультативно-анаеробної мікрофлори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86FD73-DF4E-8A6C-03D4-D633FBBA27D1}"/>
                  </a:ext>
                </a:extLst>
              </p:cNvPr>
              <p:cNvSpPr txBox="1"/>
              <p:nvPr/>
            </p:nvSpPr>
            <p:spPr>
              <a:xfrm>
                <a:off x="7619640" y="5040585"/>
                <a:ext cx="13218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Light" panose="020B0403050203000203" pitchFamily="34" charset="0"/>
                  </a:rPr>
                  <a:t>Для анаеробної мікрофлори</a:t>
                </a:r>
              </a:p>
            </p:txBody>
          </p:sp>
          <p:cxnSp>
            <p:nvCxnSpPr>
              <p:cNvPr id="57" name="Пряма зі стрілкою 56">
                <a:extLst>
                  <a:ext uri="{FF2B5EF4-FFF2-40B4-BE49-F238E27FC236}">
                    <a16:creationId xmlns:a16="http://schemas.microsoft.com/office/drawing/2014/main" id="{EE620F73-AA1D-57A8-00C5-033C1460DE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8575" y="4707147"/>
                <a:ext cx="0" cy="361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Групувати 82">
              <a:extLst>
                <a:ext uri="{FF2B5EF4-FFF2-40B4-BE49-F238E27FC236}">
                  <a16:creationId xmlns:a16="http://schemas.microsoft.com/office/drawing/2014/main" id="{4B342F54-7FDA-2890-A1B2-60D62CBBDB7E}"/>
                </a:ext>
              </a:extLst>
            </p:cNvPr>
            <p:cNvGrpSpPr/>
            <p:nvPr/>
          </p:nvGrpSpPr>
          <p:grpSpPr>
            <a:xfrm>
              <a:off x="6772896" y="2054324"/>
              <a:ext cx="1646547" cy="3007058"/>
              <a:chOff x="6772896" y="2054324"/>
              <a:chExt cx="1646547" cy="3007058"/>
            </a:xfrm>
          </p:grpSpPr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66EAD612-41C4-F6AF-4C9D-BE4888C10F3D}"/>
                  </a:ext>
                </a:extLst>
              </p:cNvPr>
              <p:cNvGrpSpPr/>
              <p:nvPr/>
            </p:nvGrpSpPr>
            <p:grpSpPr>
              <a:xfrm>
                <a:off x="6772896" y="2054324"/>
                <a:ext cx="1644353" cy="2526256"/>
                <a:chOff x="6204155" y="1335955"/>
                <a:chExt cx="1644353" cy="2526256"/>
              </a:xfrm>
            </p:grpSpPr>
            <p:grpSp>
              <p:nvGrpSpPr>
                <p:cNvPr id="11" name="Групувати 10">
                  <a:extLst>
                    <a:ext uri="{FF2B5EF4-FFF2-40B4-BE49-F238E27FC236}">
                      <a16:creationId xmlns:a16="http://schemas.microsoft.com/office/drawing/2014/main" id="{51115234-025B-0FFC-937C-22E16E3EDDE4}"/>
                    </a:ext>
                  </a:extLst>
                </p:cNvPr>
                <p:cNvGrpSpPr/>
                <p:nvPr/>
              </p:nvGrpSpPr>
              <p:grpSpPr>
                <a:xfrm>
                  <a:off x="6204155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5" name="Циліндр 4">
                    <a:extLst>
                      <a:ext uri="{FF2B5EF4-FFF2-40B4-BE49-F238E27FC236}">
                        <a16:creationId xmlns:a16="http://schemas.microsoft.com/office/drawing/2014/main" id="{024E2F54-5D85-095D-2966-BB8C6E392BED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7" name="Циліндр 6">
                    <a:extLst>
                      <a:ext uri="{FF2B5EF4-FFF2-40B4-BE49-F238E27FC236}">
                        <a16:creationId xmlns:a16="http://schemas.microsoft.com/office/drawing/2014/main" id="{63EB7B5B-7251-4838-7581-8963998D94C6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" name="Циліндр 5">
                    <a:extLst>
                      <a:ext uri="{FF2B5EF4-FFF2-40B4-BE49-F238E27FC236}">
                        <a16:creationId xmlns:a16="http://schemas.microsoft.com/office/drawing/2014/main" id="{7358AF6E-A9A7-EB7A-2F33-18A68D387C07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8" name="Циліндр 7">
                    <a:extLst>
                      <a:ext uri="{FF2B5EF4-FFF2-40B4-BE49-F238E27FC236}">
                        <a16:creationId xmlns:a16="http://schemas.microsoft.com/office/drawing/2014/main" id="{EFBAC63C-39F4-7C57-C194-DF6A831C6DD1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251953"/>
                  </a:xfrm>
                  <a:prstGeom prst="can">
                    <a:avLst>
                      <a:gd name="adj" fmla="val 50721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grpSp>
              <p:nvGrpSpPr>
                <p:cNvPr id="12" name="Групувати 11">
                  <a:extLst>
                    <a:ext uri="{FF2B5EF4-FFF2-40B4-BE49-F238E27FC236}">
                      <a16:creationId xmlns:a16="http://schemas.microsoft.com/office/drawing/2014/main" id="{862DC37B-3E3F-F2C3-C251-D6B483A198B3}"/>
                    </a:ext>
                  </a:extLst>
                </p:cNvPr>
                <p:cNvGrpSpPr/>
                <p:nvPr/>
              </p:nvGrpSpPr>
              <p:grpSpPr>
                <a:xfrm>
                  <a:off x="7131161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13" name="Циліндр 12">
                    <a:extLst>
                      <a:ext uri="{FF2B5EF4-FFF2-40B4-BE49-F238E27FC236}">
                        <a16:creationId xmlns:a16="http://schemas.microsoft.com/office/drawing/2014/main" id="{C182C1C2-2E2C-ACCD-1BDA-D7155C7F8EF9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14" name="Циліндр 13">
                    <a:extLst>
                      <a:ext uri="{FF2B5EF4-FFF2-40B4-BE49-F238E27FC236}">
                        <a16:creationId xmlns:a16="http://schemas.microsoft.com/office/drawing/2014/main" id="{00E55C85-E8B9-1910-3949-4869D6CB25BB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15" name="Циліндр 14">
                    <a:extLst>
                      <a:ext uri="{FF2B5EF4-FFF2-40B4-BE49-F238E27FC236}">
                        <a16:creationId xmlns:a16="http://schemas.microsoft.com/office/drawing/2014/main" id="{8830A84C-7659-54F3-F3D5-D7ECADABD94C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  <a:solidFill>
                    <a:srgbClr val="FF505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16" name="Циліндр 15">
                    <a:extLst>
                      <a:ext uri="{FF2B5EF4-FFF2-40B4-BE49-F238E27FC236}">
                        <a16:creationId xmlns:a16="http://schemas.microsoft.com/office/drawing/2014/main" id="{0453C924-1893-C76A-A989-6B9B05F5547D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251953"/>
                  </a:xfrm>
                  <a:prstGeom prst="can">
                    <a:avLst>
                      <a:gd name="adj" fmla="val 50721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E2729DA-AB67-F090-1813-2F2C6426FA32}"/>
                  </a:ext>
                </a:extLst>
              </p:cNvPr>
              <p:cNvSpPr txBox="1"/>
              <p:nvPr/>
            </p:nvSpPr>
            <p:spPr>
              <a:xfrm>
                <a:off x="6775091" y="4784383"/>
                <a:ext cx="1644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SemiBold" panose="020B0703050203000203" pitchFamily="34" charset="0"/>
                  </a:rPr>
                  <a:t>Набір</a:t>
                </a:r>
              </a:p>
            </p:txBody>
          </p:sp>
          <p:sp>
            <p:nvSpPr>
              <p:cNvPr id="68" name="Права фігурна дужка 67">
                <a:extLst>
                  <a:ext uri="{FF2B5EF4-FFF2-40B4-BE49-F238E27FC236}">
                    <a16:creationId xmlns:a16="http://schemas.microsoft.com/office/drawing/2014/main" id="{99C4031E-95BD-93C1-739C-7C69D2D6DC44}"/>
                  </a:ext>
                </a:extLst>
              </p:cNvPr>
              <p:cNvSpPr/>
              <p:nvPr/>
            </p:nvSpPr>
            <p:spPr>
              <a:xfrm rot="5400000">
                <a:off x="7519306" y="3877489"/>
                <a:ext cx="151532" cy="1644352"/>
              </a:xfrm>
              <a:prstGeom prst="rightBrace">
                <a:avLst>
                  <a:gd name="adj1" fmla="val 6644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3005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BC9135A-A924-704F-C2D0-B2A8F3854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153091-BCC7-712B-7BA7-1D3F95C7E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7637FFA4-3E9E-5CC0-245E-C108D0389D49}"/>
              </a:ext>
            </a:extLst>
          </p:cNvPr>
          <p:cNvSpPr txBox="1"/>
          <p:nvPr/>
        </p:nvSpPr>
        <p:spPr>
          <a:xfrm>
            <a:off x="776742" y="1415251"/>
            <a:ext cx="449375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та посів крові </a:t>
            </a:r>
            <a:r>
              <a:rPr lang="uk-UA" sz="3600" i="0" u="none" strike="noStrike" cap="none" noProof="1">
                <a:solidFill>
                  <a:srgbClr val="000000"/>
                </a:solidFill>
                <a:latin typeface="IBM Plex Sans SemiBold" panose="020B0703050203000203" pitchFamily="34" charset="0"/>
                <a:ea typeface="IBM Plex Sans"/>
                <a:cs typeface="IBM Plex Sans"/>
                <a:sym typeface="IBM Plex Sans"/>
              </a:rPr>
              <a:t>при тривалій бактеріємії</a:t>
            </a:r>
            <a:endParaRPr lang="uk-UA" sz="36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816B7507-D929-68B8-31C2-19C3470D054B}"/>
              </a:ext>
            </a:extLst>
          </p:cNvPr>
          <p:cNvSpPr txBox="1"/>
          <p:nvPr/>
        </p:nvSpPr>
        <p:spPr>
          <a:xfrm>
            <a:off x="910801" y="3243118"/>
            <a:ext cx="4707679" cy="328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Ч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ас забору не важливий.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Відбір:</a:t>
            </a:r>
            <a:endParaRPr lang="uk-UA" sz="1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Aft>
                <a:spcPts val="1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як мінімум з 2-х ділянок одночасно (обидва доступи можуть бути черезшкірними з переферійних вен;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1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endParaRPr lang="uk-UA" sz="2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Aft>
                <a:spcPts val="1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а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бо при підозрі на КАІК один набір з переферичної вени, та по одному (аеробний) через кожний судинний катетер (ЦВК та ПВК).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 кожного доступу як мінімум один набір – 2 флакони.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1FFA838-87DF-00C8-8C63-3DC419BF2321}"/>
              </a:ext>
            </a:extLst>
          </p:cNvPr>
          <p:cNvSpPr txBox="1"/>
          <p:nvPr/>
        </p:nvSpPr>
        <p:spPr>
          <a:xfrm>
            <a:off x="8493485" y="3511899"/>
            <a:ext cx="607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noProof="1">
                <a:latin typeface="IBM Plex Sans SemiBold" panose="020B0703050203000203" pitchFamily="34" charset="0"/>
              </a:rPr>
              <a:t>АБО</a:t>
            </a:r>
          </a:p>
        </p:txBody>
      </p:sp>
      <p:grpSp>
        <p:nvGrpSpPr>
          <p:cNvPr id="338" name="Групувати 337">
            <a:extLst>
              <a:ext uri="{FF2B5EF4-FFF2-40B4-BE49-F238E27FC236}">
                <a16:creationId xmlns:a16="http://schemas.microsoft.com/office/drawing/2014/main" id="{549C044B-CCAA-1DC7-2F68-67E2759130F0}"/>
              </a:ext>
            </a:extLst>
          </p:cNvPr>
          <p:cNvGrpSpPr/>
          <p:nvPr/>
        </p:nvGrpSpPr>
        <p:grpSpPr>
          <a:xfrm>
            <a:off x="7410487" y="591618"/>
            <a:ext cx="2695137" cy="2692110"/>
            <a:chOff x="7470465" y="591618"/>
            <a:chExt cx="2695137" cy="2692110"/>
          </a:xfrm>
        </p:grpSpPr>
        <p:grpSp>
          <p:nvGrpSpPr>
            <p:cNvPr id="220" name="Групувати 219">
              <a:extLst>
                <a:ext uri="{FF2B5EF4-FFF2-40B4-BE49-F238E27FC236}">
                  <a16:creationId xmlns:a16="http://schemas.microsoft.com/office/drawing/2014/main" id="{607B119C-3A6C-95A2-B657-9D5D031441D8}"/>
                </a:ext>
              </a:extLst>
            </p:cNvPr>
            <p:cNvGrpSpPr/>
            <p:nvPr/>
          </p:nvGrpSpPr>
          <p:grpSpPr>
            <a:xfrm>
              <a:off x="7512073" y="1458677"/>
              <a:ext cx="999326" cy="1825051"/>
              <a:chOff x="11180205" y="466311"/>
              <a:chExt cx="1646547" cy="3007058"/>
            </a:xfrm>
          </p:grpSpPr>
          <p:grpSp>
            <p:nvGrpSpPr>
              <p:cNvPr id="203" name="Групувати 202">
                <a:extLst>
                  <a:ext uri="{FF2B5EF4-FFF2-40B4-BE49-F238E27FC236}">
                    <a16:creationId xmlns:a16="http://schemas.microsoft.com/office/drawing/2014/main" id="{9B66DBA9-8524-6EEE-D5EE-C860E24405F8}"/>
                  </a:ext>
                </a:extLst>
              </p:cNvPr>
              <p:cNvGrpSpPr/>
              <p:nvPr/>
            </p:nvGrpSpPr>
            <p:grpSpPr>
              <a:xfrm>
                <a:off x="11180205" y="466311"/>
                <a:ext cx="1644353" cy="2526256"/>
                <a:chOff x="6204155" y="1335955"/>
                <a:chExt cx="1644353" cy="2526256"/>
              </a:xfrm>
            </p:grpSpPr>
            <p:grpSp>
              <p:nvGrpSpPr>
                <p:cNvPr id="206" name="Групувати 205">
                  <a:extLst>
                    <a:ext uri="{FF2B5EF4-FFF2-40B4-BE49-F238E27FC236}">
                      <a16:creationId xmlns:a16="http://schemas.microsoft.com/office/drawing/2014/main" id="{F0FF5565-A1AD-F02D-8F4E-E089C9DF2C75}"/>
                    </a:ext>
                  </a:extLst>
                </p:cNvPr>
                <p:cNvGrpSpPr/>
                <p:nvPr/>
              </p:nvGrpSpPr>
              <p:grpSpPr>
                <a:xfrm>
                  <a:off x="6204155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212" name="Циліндр 211">
                    <a:extLst>
                      <a:ext uri="{FF2B5EF4-FFF2-40B4-BE49-F238E27FC236}">
                        <a16:creationId xmlns:a16="http://schemas.microsoft.com/office/drawing/2014/main" id="{A7418534-A790-45CE-3635-A32EC6425F25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13" name="Циліндр 212">
                    <a:extLst>
                      <a:ext uri="{FF2B5EF4-FFF2-40B4-BE49-F238E27FC236}">
                        <a16:creationId xmlns:a16="http://schemas.microsoft.com/office/drawing/2014/main" id="{D9118FBA-D1C1-62BA-9CB4-57A4C9F9DD94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14" name="Циліндр 213">
                    <a:extLst>
                      <a:ext uri="{FF2B5EF4-FFF2-40B4-BE49-F238E27FC236}">
                        <a16:creationId xmlns:a16="http://schemas.microsoft.com/office/drawing/2014/main" id="{27EEEAE8-F107-2C44-8E0E-C45B89F65F7D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15" name="Циліндр 214">
                    <a:extLst>
                      <a:ext uri="{FF2B5EF4-FFF2-40B4-BE49-F238E27FC236}">
                        <a16:creationId xmlns:a16="http://schemas.microsoft.com/office/drawing/2014/main" id="{BE7F405B-50CB-49F5-7613-ED78749CC57A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grpSp>
              <p:nvGrpSpPr>
                <p:cNvPr id="207" name="Групувати 206">
                  <a:extLst>
                    <a:ext uri="{FF2B5EF4-FFF2-40B4-BE49-F238E27FC236}">
                      <a16:creationId xmlns:a16="http://schemas.microsoft.com/office/drawing/2014/main" id="{5A391741-CF92-6971-C354-DFDDC4D15983}"/>
                    </a:ext>
                  </a:extLst>
                </p:cNvPr>
                <p:cNvGrpSpPr/>
                <p:nvPr/>
              </p:nvGrpSpPr>
              <p:grpSpPr>
                <a:xfrm>
                  <a:off x="7131161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208" name="Циліндр 207">
                    <a:extLst>
                      <a:ext uri="{FF2B5EF4-FFF2-40B4-BE49-F238E27FC236}">
                        <a16:creationId xmlns:a16="http://schemas.microsoft.com/office/drawing/2014/main" id="{DF634B21-11D2-CA6E-84C1-2A27114EA2DB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09" name="Циліндр 208">
                    <a:extLst>
                      <a:ext uri="{FF2B5EF4-FFF2-40B4-BE49-F238E27FC236}">
                        <a16:creationId xmlns:a16="http://schemas.microsoft.com/office/drawing/2014/main" id="{A5DC8982-D346-D9E3-5993-839C5B9596AF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10" name="Циліндр 209">
                    <a:extLst>
                      <a:ext uri="{FF2B5EF4-FFF2-40B4-BE49-F238E27FC236}">
                        <a16:creationId xmlns:a16="http://schemas.microsoft.com/office/drawing/2014/main" id="{9F088058-610E-F02E-4043-108D49A80C47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  <a:solidFill>
                    <a:srgbClr val="FF505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11" name="Циліндр 210">
                    <a:extLst>
                      <a:ext uri="{FF2B5EF4-FFF2-40B4-BE49-F238E27FC236}">
                        <a16:creationId xmlns:a16="http://schemas.microsoft.com/office/drawing/2014/main" id="{2CD6037E-BBA9-B9C6-9595-321A1C367334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</p:grp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A2EAD3AC-453A-9AFF-AFB2-FD5CD58693B2}"/>
                  </a:ext>
                </a:extLst>
              </p:cNvPr>
              <p:cNvSpPr txBox="1"/>
              <p:nvPr/>
            </p:nvSpPr>
            <p:spPr>
              <a:xfrm>
                <a:off x="11182400" y="3196370"/>
                <a:ext cx="1644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SemiBold" panose="020B0703050203000203" pitchFamily="34" charset="0"/>
                  </a:rPr>
                  <a:t>Набір</a:t>
                </a:r>
              </a:p>
            </p:txBody>
          </p:sp>
          <p:sp>
            <p:nvSpPr>
              <p:cNvPr id="205" name="Права фігурна дужка 204">
                <a:extLst>
                  <a:ext uri="{FF2B5EF4-FFF2-40B4-BE49-F238E27FC236}">
                    <a16:creationId xmlns:a16="http://schemas.microsoft.com/office/drawing/2014/main" id="{E665CDD6-48B3-5450-61A2-5F52314D2E78}"/>
                  </a:ext>
                </a:extLst>
              </p:cNvPr>
              <p:cNvSpPr/>
              <p:nvPr/>
            </p:nvSpPr>
            <p:spPr>
              <a:xfrm rot="5400000">
                <a:off x="11926615" y="2289476"/>
                <a:ext cx="151532" cy="1644352"/>
              </a:xfrm>
              <a:prstGeom prst="rightBrace">
                <a:avLst>
                  <a:gd name="adj1" fmla="val 6644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/>
              </a:p>
            </p:txBody>
          </p:sp>
        </p:grpSp>
        <p:grpSp>
          <p:nvGrpSpPr>
            <p:cNvPr id="242" name="Групувати 241">
              <a:extLst>
                <a:ext uri="{FF2B5EF4-FFF2-40B4-BE49-F238E27FC236}">
                  <a16:creationId xmlns:a16="http://schemas.microsoft.com/office/drawing/2014/main" id="{FA952C6F-0451-E75C-EFEE-86858A29155A}"/>
                </a:ext>
              </a:extLst>
            </p:cNvPr>
            <p:cNvGrpSpPr/>
            <p:nvPr/>
          </p:nvGrpSpPr>
          <p:grpSpPr>
            <a:xfrm>
              <a:off x="7470465" y="591618"/>
              <a:ext cx="1208455" cy="722832"/>
              <a:chOff x="6073821" y="591618"/>
              <a:chExt cx="1208455" cy="722832"/>
            </a:xfrm>
          </p:grpSpPr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F8B1E4C1-D00E-F71B-54D5-26694CF4D9F2}"/>
                  </a:ext>
                </a:extLst>
              </p:cNvPr>
              <p:cNvSpPr txBox="1"/>
              <p:nvPr/>
            </p:nvSpPr>
            <p:spPr>
              <a:xfrm>
                <a:off x="6073821" y="591618"/>
                <a:ext cx="1208455" cy="307777"/>
              </a:xfrm>
              <a:prstGeom prst="rect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uk-UA" noProof="1">
                    <a:latin typeface="IBM Plex Sans SemiBold" panose="020B0703050203000203" pitchFamily="34" charset="0"/>
                  </a:rPr>
                  <a:t>1 Доступ</a:t>
                </a:r>
              </a:p>
            </p:txBody>
          </p:sp>
          <p:cxnSp>
            <p:nvCxnSpPr>
              <p:cNvPr id="225" name="Пряма зі стрілкою 224">
                <a:extLst>
                  <a:ext uri="{FF2B5EF4-FFF2-40B4-BE49-F238E27FC236}">
                    <a16:creationId xmlns:a16="http://schemas.microsoft.com/office/drawing/2014/main" id="{8AB09966-4EA8-4658-530E-1A1A5834CABB}"/>
                  </a:ext>
                </a:extLst>
              </p:cNvPr>
              <p:cNvCxnSpPr>
                <a:stCxn id="198" idx="2"/>
              </p:cNvCxnSpPr>
              <p:nvPr/>
            </p:nvCxnSpPr>
            <p:spPr>
              <a:xfrm>
                <a:off x="6678049" y="899395"/>
                <a:ext cx="0" cy="415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3" name="Групувати 242">
              <a:extLst>
                <a:ext uri="{FF2B5EF4-FFF2-40B4-BE49-F238E27FC236}">
                  <a16:creationId xmlns:a16="http://schemas.microsoft.com/office/drawing/2014/main" id="{02F52180-7142-C92E-84E7-EF8066D26702}"/>
                </a:ext>
              </a:extLst>
            </p:cNvPr>
            <p:cNvGrpSpPr/>
            <p:nvPr/>
          </p:nvGrpSpPr>
          <p:grpSpPr>
            <a:xfrm>
              <a:off x="8957147" y="591618"/>
              <a:ext cx="1208455" cy="722832"/>
              <a:chOff x="7560503" y="591618"/>
              <a:chExt cx="1208455" cy="722832"/>
            </a:xfrm>
          </p:grpSpPr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FE941098-69F9-F352-3EF2-9E197B75638E}"/>
                  </a:ext>
                </a:extLst>
              </p:cNvPr>
              <p:cNvSpPr txBox="1"/>
              <p:nvPr/>
            </p:nvSpPr>
            <p:spPr>
              <a:xfrm>
                <a:off x="7560503" y="591618"/>
                <a:ext cx="1208455" cy="307777"/>
              </a:xfrm>
              <a:prstGeom prst="rect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uk-UA" noProof="1">
                    <a:latin typeface="IBM Plex Sans SemiBold" panose="020B0703050203000203" pitchFamily="34" charset="0"/>
                  </a:rPr>
                  <a:t>2 Доступ</a:t>
                </a:r>
              </a:p>
            </p:txBody>
          </p:sp>
          <p:cxnSp>
            <p:nvCxnSpPr>
              <p:cNvPr id="226" name="Пряма зі стрілкою 225">
                <a:extLst>
                  <a:ext uri="{FF2B5EF4-FFF2-40B4-BE49-F238E27FC236}">
                    <a16:creationId xmlns:a16="http://schemas.microsoft.com/office/drawing/2014/main" id="{7786FFB3-EBEC-CEA0-DD81-C924078B97DC}"/>
                  </a:ext>
                </a:extLst>
              </p:cNvPr>
              <p:cNvCxnSpPr/>
              <p:nvPr/>
            </p:nvCxnSpPr>
            <p:spPr>
              <a:xfrm>
                <a:off x="8185310" y="899395"/>
                <a:ext cx="0" cy="415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7" name="Групувати 226">
              <a:extLst>
                <a:ext uri="{FF2B5EF4-FFF2-40B4-BE49-F238E27FC236}">
                  <a16:creationId xmlns:a16="http://schemas.microsoft.com/office/drawing/2014/main" id="{F96A946D-5B58-7409-9441-BB17BC049AC5}"/>
                </a:ext>
              </a:extLst>
            </p:cNvPr>
            <p:cNvGrpSpPr/>
            <p:nvPr/>
          </p:nvGrpSpPr>
          <p:grpSpPr>
            <a:xfrm>
              <a:off x="9054253" y="1418067"/>
              <a:ext cx="999326" cy="1825051"/>
              <a:chOff x="11180205" y="466311"/>
              <a:chExt cx="1646547" cy="3007058"/>
            </a:xfrm>
          </p:grpSpPr>
          <p:grpSp>
            <p:nvGrpSpPr>
              <p:cNvPr id="228" name="Групувати 227">
                <a:extLst>
                  <a:ext uri="{FF2B5EF4-FFF2-40B4-BE49-F238E27FC236}">
                    <a16:creationId xmlns:a16="http://schemas.microsoft.com/office/drawing/2014/main" id="{C43520AF-3405-198F-6644-E9F576DA6FF0}"/>
                  </a:ext>
                </a:extLst>
              </p:cNvPr>
              <p:cNvGrpSpPr/>
              <p:nvPr/>
            </p:nvGrpSpPr>
            <p:grpSpPr>
              <a:xfrm>
                <a:off x="11180205" y="466311"/>
                <a:ext cx="1644353" cy="2526256"/>
                <a:chOff x="6204155" y="1335955"/>
                <a:chExt cx="1644353" cy="2526256"/>
              </a:xfrm>
            </p:grpSpPr>
            <p:grpSp>
              <p:nvGrpSpPr>
                <p:cNvPr id="231" name="Групувати 230">
                  <a:extLst>
                    <a:ext uri="{FF2B5EF4-FFF2-40B4-BE49-F238E27FC236}">
                      <a16:creationId xmlns:a16="http://schemas.microsoft.com/office/drawing/2014/main" id="{E9EA5702-FD78-7104-EFD1-5D7C65AC0676}"/>
                    </a:ext>
                  </a:extLst>
                </p:cNvPr>
                <p:cNvGrpSpPr/>
                <p:nvPr/>
              </p:nvGrpSpPr>
              <p:grpSpPr>
                <a:xfrm>
                  <a:off x="6204155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237" name="Циліндр 236">
                    <a:extLst>
                      <a:ext uri="{FF2B5EF4-FFF2-40B4-BE49-F238E27FC236}">
                        <a16:creationId xmlns:a16="http://schemas.microsoft.com/office/drawing/2014/main" id="{87007061-4050-4ADD-6B55-433A852F577A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38" name="Циліндр 237">
                    <a:extLst>
                      <a:ext uri="{FF2B5EF4-FFF2-40B4-BE49-F238E27FC236}">
                        <a16:creationId xmlns:a16="http://schemas.microsoft.com/office/drawing/2014/main" id="{EC9AF544-B631-C24B-F0B0-47DB84AF5C4A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39" name="Циліндр 238">
                    <a:extLst>
                      <a:ext uri="{FF2B5EF4-FFF2-40B4-BE49-F238E27FC236}">
                        <a16:creationId xmlns:a16="http://schemas.microsoft.com/office/drawing/2014/main" id="{102AFF5F-93D7-C6D7-0FFF-8DCD8833D838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40" name="Циліндр 239">
                    <a:extLst>
                      <a:ext uri="{FF2B5EF4-FFF2-40B4-BE49-F238E27FC236}">
                        <a16:creationId xmlns:a16="http://schemas.microsoft.com/office/drawing/2014/main" id="{F4C7AB76-5194-3133-82EF-B11A523ED3B4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grpSp>
              <p:nvGrpSpPr>
                <p:cNvPr id="232" name="Групувати 231">
                  <a:extLst>
                    <a:ext uri="{FF2B5EF4-FFF2-40B4-BE49-F238E27FC236}">
                      <a16:creationId xmlns:a16="http://schemas.microsoft.com/office/drawing/2014/main" id="{FCD527CD-52C6-5CA9-92F4-9B540943CB31}"/>
                    </a:ext>
                  </a:extLst>
                </p:cNvPr>
                <p:cNvGrpSpPr/>
                <p:nvPr/>
              </p:nvGrpSpPr>
              <p:grpSpPr>
                <a:xfrm>
                  <a:off x="7131161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233" name="Циліндр 232">
                    <a:extLst>
                      <a:ext uri="{FF2B5EF4-FFF2-40B4-BE49-F238E27FC236}">
                        <a16:creationId xmlns:a16="http://schemas.microsoft.com/office/drawing/2014/main" id="{DE9EAD40-E102-E740-13D8-E63937A8EE5E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34" name="Циліндр 233">
                    <a:extLst>
                      <a:ext uri="{FF2B5EF4-FFF2-40B4-BE49-F238E27FC236}">
                        <a16:creationId xmlns:a16="http://schemas.microsoft.com/office/drawing/2014/main" id="{CBEDED63-EA22-07A0-5CD1-D1989DC437AB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35" name="Циліндр 234">
                    <a:extLst>
                      <a:ext uri="{FF2B5EF4-FFF2-40B4-BE49-F238E27FC236}">
                        <a16:creationId xmlns:a16="http://schemas.microsoft.com/office/drawing/2014/main" id="{CEDC61D7-477F-B486-519B-92DBECDEDA38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  <a:solidFill>
                    <a:srgbClr val="FF505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236" name="Циліндр 235">
                    <a:extLst>
                      <a:ext uri="{FF2B5EF4-FFF2-40B4-BE49-F238E27FC236}">
                        <a16:creationId xmlns:a16="http://schemas.microsoft.com/office/drawing/2014/main" id="{7D0CD069-4625-1F57-4A0B-DE1B539B76F3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</p:grp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4264C827-EC61-08C6-D2DC-A72D6C4E0D66}"/>
                  </a:ext>
                </a:extLst>
              </p:cNvPr>
              <p:cNvSpPr txBox="1"/>
              <p:nvPr/>
            </p:nvSpPr>
            <p:spPr>
              <a:xfrm>
                <a:off x="11182400" y="3196370"/>
                <a:ext cx="1644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SemiBold" panose="020B0703050203000203" pitchFamily="34" charset="0"/>
                  </a:rPr>
                  <a:t>Набір</a:t>
                </a:r>
              </a:p>
            </p:txBody>
          </p:sp>
          <p:sp>
            <p:nvSpPr>
              <p:cNvPr id="230" name="Права фігурна дужка 229">
                <a:extLst>
                  <a:ext uri="{FF2B5EF4-FFF2-40B4-BE49-F238E27FC236}">
                    <a16:creationId xmlns:a16="http://schemas.microsoft.com/office/drawing/2014/main" id="{160B261F-B8EE-76FC-248D-05C723F59262}"/>
                  </a:ext>
                </a:extLst>
              </p:cNvPr>
              <p:cNvSpPr/>
              <p:nvPr/>
            </p:nvSpPr>
            <p:spPr>
              <a:xfrm rot="5400000">
                <a:off x="11926615" y="2289476"/>
                <a:ext cx="151532" cy="1644352"/>
              </a:xfrm>
              <a:prstGeom prst="rightBrace">
                <a:avLst>
                  <a:gd name="adj1" fmla="val 6644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/>
              </a:p>
            </p:txBody>
          </p:sp>
        </p:grp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2B906D37-6FD6-BA91-E44E-34A57F5C3142}"/>
                </a:ext>
              </a:extLst>
            </p:cNvPr>
            <p:cNvSpPr txBox="1"/>
            <p:nvPr/>
          </p:nvSpPr>
          <p:spPr>
            <a:xfrm>
              <a:off x="8616250" y="2069571"/>
              <a:ext cx="268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noProof="1">
                  <a:latin typeface="IBM Plex Sans" panose="020B0503050203000203" pitchFamily="34" charset="0"/>
                </a:rPr>
                <a:t>+</a:t>
              </a:r>
            </a:p>
          </p:txBody>
        </p:sp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id="{E71090BD-2F45-8DE9-F175-C9CA9C920A56}"/>
              </a:ext>
            </a:extLst>
          </p:cNvPr>
          <p:cNvSpPr txBox="1"/>
          <p:nvPr/>
        </p:nvSpPr>
        <p:spPr>
          <a:xfrm>
            <a:off x="10288188" y="514673"/>
            <a:ext cx="157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i="1" noProof="1">
                <a:latin typeface="IBM Plex Sans Light" panose="020B0403050203000203" pitchFamily="34" charset="0"/>
              </a:rPr>
              <a:t>черезшкірний з переферичних вен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935CE10D-A520-1917-3207-BB4B65AE3C66}"/>
              </a:ext>
            </a:extLst>
          </p:cNvPr>
          <p:cNvSpPr txBox="1"/>
          <p:nvPr/>
        </p:nvSpPr>
        <p:spPr>
          <a:xfrm>
            <a:off x="7889941" y="3804183"/>
            <a:ext cx="1881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i="1" noProof="1">
                <a:latin typeface="IBM Plex Sans Medium" panose="020B0603050203000203" pitchFamily="34" charset="0"/>
              </a:rPr>
              <a:t>При підозрі на КАІК</a:t>
            </a:r>
          </a:p>
        </p:txBody>
      </p:sp>
      <p:grpSp>
        <p:nvGrpSpPr>
          <p:cNvPr id="340" name="Групувати 339">
            <a:extLst>
              <a:ext uri="{FF2B5EF4-FFF2-40B4-BE49-F238E27FC236}">
                <a16:creationId xmlns:a16="http://schemas.microsoft.com/office/drawing/2014/main" id="{7F9CC6CC-18F5-8FAD-EE82-8070EE819BC6}"/>
              </a:ext>
            </a:extLst>
          </p:cNvPr>
          <p:cNvGrpSpPr/>
          <p:nvPr/>
        </p:nvGrpSpPr>
        <p:grpSpPr>
          <a:xfrm>
            <a:off x="7140652" y="4219409"/>
            <a:ext cx="4430826" cy="2394161"/>
            <a:chOff x="7140652" y="4219409"/>
            <a:chExt cx="4430826" cy="2394161"/>
          </a:xfrm>
        </p:grpSpPr>
        <p:grpSp>
          <p:nvGrpSpPr>
            <p:cNvPr id="337" name="Групувати 336">
              <a:extLst>
                <a:ext uri="{FF2B5EF4-FFF2-40B4-BE49-F238E27FC236}">
                  <a16:creationId xmlns:a16="http://schemas.microsoft.com/office/drawing/2014/main" id="{91E7F8DC-C410-9043-813B-7CB2F1279A9D}"/>
                </a:ext>
              </a:extLst>
            </p:cNvPr>
            <p:cNvGrpSpPr/>
            <p:nvPr/>
          </p:nvGrpSpPr>
          <p:grpSpPr>
            <a:xfrm>
              <a:off x="7140652" y="4219409"/>
              <a:ext cx="4142618" cy="2196417"/>
              <a:chOff x="7156904" y="4219409"/>
              <a:chExt cx="4142618" cy="2196417"/>
            </a:xfrm>
          </p:grpSpPr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43D1D162-82EF-5A71-D26D-DD8507194DC5}"/>
                  </a:ext>
                </a:extLst>
              </p:cNvPr>
              <p:cNvSpPr txBox="1"/>
              <p:nvPr/>
            </p:nvSpPr>
            <p:spPr>
              <a:xfrm>
                <a:off x="8615886" y="4870913"/>
                <a:ext cx="2680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noProof="1">
                    <a:latin typeface="IBM Plex Sans" panose="020B0503050203000203" pitchFamily="34" charset="0"/>
                  </a:rPr>
                  <a:t>+</a:t>
                </a:r>
              </a:p>
            </p:txBody>
          </p:sp>
          <p:grpSp>
            <p:nvGrpSpPr>
              <p:cNvPr id="336" name="Групувати 335">
                <a:extLst>
                  <a:ext uri="{FF2B5EF4-FFF2-40B4-BE49-F238E27FC236}">
                    <a16:creationId xmlns:a16="http://schemas.microsoft.com/office/drawing/2014/main" id="{3D22E370-FB47-A075-659D-E95665CD150A}"/>
                  </a:ext>
                </a:extLst>
              </p:cNvPr>
              <p:cNvGrpSpPr/>
              <p:nvPr/>
            </p:nvGrpSpPr>
            <p:grpSpPr>
              <a:xfrm>
                <a:off x="7156904" y="4260019"/>
                <a:ext cx="1733553" cy="2155807"/>
                <a:chOff x="7156904" y="4260019"/>
                <a:chExt cx="1733553" cy="2155807"/>
              </a:xfrm>
            </p:grpSpPr>
            <p:grpSp>
              <p:nvGrpSpPr>
                <p:cNvPr id="246" name="Групувати 245">
                  <a:extLst>
                    <a:ext uri="{FF2B5EF4-FFF2-40B4-BE49-F238E27FC236}">
                      <a16:creationId xmlns:a16="http://schemas.microsoft.com/office/drawing/2014/main" id="{ADB14D44-E75B-37E3-3420-9901DA25685F}"/>
                    </a:ext>
                  </a:extLst>
                </p:cNvPr>
                <p:cNvGrpSpPr/>
                <p:nvPr/>
              </p:nvGrpSpPr>
              <p:grpSpPr>
                <a:xfrm>
                  <a:off x="7511709" y="4260019"/>
                  <a:ext cx="999326" cy="1825051"/>
                  <a:chOff x="11180205" y="466311"/>
                  <a:chExt cx="1646547" cy="3007058"/>
                </a:xfrm>
              </p:grpSpPr>
              <p:grpSp>
                <p:nvGrpSpPr>
                  <p:cNvPr id="247" name="Групувати 246">
                    <a:extLst>
                      <a:ext uri="{FF2B5EF4-FFF2-40B4-BE49-F238E27FC236}">
                        <a16:creationId xmlns:a16="http://schemas.microsoft.com/office/drawing/2014/main" id="{CE69B89A-656D-BB4D-1AC3-7CF0EE733C24}"/>
                      </a:ext>
                    </a:extLst>
                  </p:cNvPr>
                  <p:cNvGrpSpPr/>
                  <p:nvPr/>
                </p:nvGrpSpPr>
                <p:grpSpPr>
                  <a:xfrm>
                    <a:off x="11180205" y="466311"/>
                    <a:ext cx="1644353" cy="2526256"/>
                    <a:chOff x="6204155" y="1335955"/>
                    <a:chExt cx="1644353" cy="2526256"/>
                  </a:xfrm>
                </p:grpSpPr>
                <p:grpSp>
                  <p:nvGrpSpPr>
                    <p:cNvPr id="250" name="Групувати 249">
                      <a:extLst>
                        <a:ext uri="{FF2B5EF4-FFF2-40B4-BE49-F238E27FC236}">
                          <a16:creationId xmlns:a16="http://schemas.microsoft.com/office/drawing/2014/main" id="{9BD140E0-F136-84E1-938C-74606279C1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04155" y="1335955"/>
                      <a:ext cx="717347" cy="2526256"/>
                      <a:chOff x="6204155" y="1335955"/>
                      <a:chExt cx="717347" cy="2526256"/>
                    </a:xfrm>
                  </p:grpSpPr>
                  <p:sp>
                    <p:nvSpPr>
                      <p:cNvPr id="256" name="Циліндр 255">
                        <a:extLst>
                          <a:ext uri="{FF2B5EF4-FFF2-40B4-BE49-F238E27FC236}">
                            <a16:creationId xmlns:a16="http://schemas.microsoft.com/office/drawing/2014/main" id="{E6F1421E-2CE5-2A90-FA81-519D2594E9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4155" y="1789544"/>
                        <a:ext cx="717347" cy="2072667"/>
                      </a:xfrm>
                      <a:prstGeom prst="can">
                        <a:avLst>
                          <a:gd name="adj" fmla="val 51613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57" name="Циліндр 256">
                        <a:extLst>
                          <a:ext uri="{FF2B5EF4-FFF2-40B4-BE49-F238E27FC236}">
                            <a16:creationId xmlns:a16="http://schemas.microsoft.com/office/drawing/2014/main" id="{E99516B8-81D0-90DB-BD5C-3E0AF0A287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40860" y="1415251"/>
                        <a:ext cx="443936" cy="608331"/>
                      </a:xfrm>
                      <a:prstGeom prst="can">
                        <a:avLst>
                          <a:gd name="adj" fmla="val 48334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58" name="Циліндр 257">
                        <a:extLst>
                          <a:ext uri="{FF2B5EF4-FFF2-40B4-BE49-F238E27FC236}">
                            <a16:creationId xmlns:a16="http://schemas.microsoft.com/office/drawing/2014/main" id="{BDB2B94C-3CB9-415C-9F8B-2DF6BC8F53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3382" y="1335955"/>
                        <a:ext cx="638893" cy="455455"/>
                      </a:xfrm>
                      <a:prstGeom prst="can">
                        <a:avLst>
                          <a:gd name="adj" fmla="val 48334"/>
                        </a:avLst>
                      </a:prstGeom>
                    </p:spPr>
                    <p:style>
                      <a:lnRef idx="1">
                        <a:schemeClr val="accent6"/>
                      </a:lnRef>
                      <a:fillRef idx="3">
                        <a:schemeClr val="accent6"/>
                      </a:fillRef>
                      <a:effectRef idx="2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59" name="Циліндр 258">
                        <a:extLst>
                          <a:ext uri="{FF2B5EF4-FFF2-40B4-BE49-F238E27FC236}">
                            <a16:creationId xmlns:a16="http://schemas.microsoft.com/office/drawing/2014/main" id="{2AAC56F7-DB8E-8F84-7600-22B89FA9BD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9724" y="2503355"/>
                        <a:ext cx="626209" cy="1327874"/>
                      </a:xfrm>
                      <a:prstGeom prst="can">
                        <a:avLst>
                          <a:gd name="adj" fmla="val 36590"/>
                        </a:avLst>
                      </a:prstGeom>
                      <a:solidFill>
                        <a:srgbClr val="C00000"/>
                      </a:solidFill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</p:grpSp>
                <p:grpSp>
                  <p:nvGrpSpPr>
                    <p:cNvPr id="251" name="Групувати 250">
                      <a:extLst>
                        <a:ext uri="{FF2B5EF4-FFF2-40B4-BE49-F238E27FC236}">
                          <a16:creationId xmlns:a16="http://schemas.microsoft.com/office/drawing/2014/main" id="{D0F277D3-D142-2476-027B-3BB41FA886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31161" y="1335955"/>
                      <a:ext cx="717347" cy="2526256"/>
                      <a:chOff x="6204155" y="1335955"/>
                      <a:chExt cx="717347" cy="2526256"/>
                    </a:xfrm>
                  </p:grpSpPr>
                  <p:sp>
                    <p:nvSpPr>
                      <p:cNvPr id="252" name="Циліндр 251">
                        <a:extLst>
                          <a:ext uri="{FF2B5EF4-FFF2-40B4-BE49-F238E27FC236}">
                            <a16:creationId xmlns:a16="http://schemas.microsoft.com/office/drawing/2014/main" id="{52E796E8-F7BD-0527-4DC4-AB44519D70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4155" y="1789544"/>
                        <a:ext cx="717347" cy="2072667"/>
                      </a:xfrm>
                      <a:prstGeom prst="can">
                        <a:avLst>
                          <a:gd name="adj" fmla="val 51613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53" name="Циліндр 252">
                        <a:extLst>
                          <a:ext uri="{FF2B5EF4-FFF2-40B4-BE49-F238E27FC236}">
                            <a16:creationId xmlns:a16="http://schemas.microsoft.com/office/drawing/2014/main" id="{834791DF-1813-0793-9C2D-B3A4A4D790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40860" y="1415251"/>
                        <a:ext cx="443936" cy="608331"/>
                      </a:xfrm>
                      <a:prstGeom prst="can">
                        <a:avLst>
                          <a:gd name="adj" fmla="val 48334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54" name="Циліндр 253">
                        <a:extLst>
                          <a:ext uri="{FF2B5EF4-FFF2-40B4-BE49-F238E27FC236}">
                            <a16:creationId xmlns:a16="http://schemas.microsoft.com/office/drawing/2014/main" id="{76B8F82C-CD7F-B2E1-C169-4F850EB0A6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3382" y="1335955"/>
                        <a:ext cx="638893" cy="455455"/>
                      </a:xfrm>
                      <a:prstGeom prst="can">
                        <a:avLst>
                          <a:gd name="adj" fmla="val 48334"/>
                        </a:avLst>
                      </a:prstGeom>
                      <a:solidFill>
                        <a:srgbClr val="FF505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1">
                        <a:schemeClr val="accent6"/>
                      </a:lnRef>
                      <a:fillRef idx="3">
                        <a:schemeClr val="accent6"/>
                      </a:fillRef>
                      <a:effectRef idx="2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55" name="Циліндр 254">
                        <a:extLst>
                          <a:ext uri="{FF2B5EF4-FFF2-40B4-BE49-F238E27FC236}">
                            <a16:creationId xmlns:a16="http://schemas.microsoft.com/office/drawing/2014/main" id="{C6CF1114-AED6-5B7A-7F44-F90B4F5A0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9724" y="2503355"/>
                        <a:ext cx="626209" cy="1327874"/>
                      </a:xfrm>
                      <a:prstGeom prst="can">
                        <a:avLst>
                          <a:gd name="adj" fmla="val 36590"/>
                        </a:avLst>
                      </a:prstGeom>
                      <a:solidFill>
                        <a:srgbClr val="C00000"/>
                      </a:solidFill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</p:grpSp>
              </p:grpSp>
              <p:sp>
                <p:nvSpPr>
                  <p:cNvPr id="248" name="TextBox 247">
                    <a:extLst>
                      <a:ext uri="{FF2B5EF4-FFF2-40B4-BE49-F238E27FC236}">
                        <a16:creationId xmlns:a16="http://schemas.microsoft.com/office/drawing/2014/main" id="{81997A6C-2A9D-20DB-9E58-400D1BFB20CE}"/>
                      </a:ext>
                    </a:extLst>
                  </p:cNvPr>
                  <p:cNvSpPr txBox="1"/>
                  <p:nvPr/>
                </p:nvSpPr>
                <p:spPr>
                  <a:xfrm>
                    <a:off x="11182400" y="3196370"/>
                    <a:ext cx="164435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uk-UA" sz="1200" i="1" noProof="1">
                        <a:latin typeface="IBM Plex Sans SemiBold" panose="020B0703050203000203" pitchFamily="34" charset="0"/>
                      </a:rPr>
                      <a:t>Набір</a:t>
                    </a:r>
                  </a:p>
                </p:txBody>
              </p:sp>
              <p:sp>
                <p:nvSpPr>
                  <p:cNvPr id="249" name="Права фігурна дужка 248">
                    <a:extLst>
                      <a:ext uri="{FF2B5EF4-FFF2-40B4-BE49-F238E27FC236}">
                        <a16:creationId xmlns:a16="http://schemas.microsoft.com/office/drawing/2014/main" id="{F95DAA02-0B26-B497-E20B-E08F22CCB3E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926615" y="2289476"/>
                    <a:ext cx="151532" cy="1644352"/>
                  </a:xfrm>
                  <a:prstGeom prst="rightBrace">
                    <a:avLst>
                      <a:gd name="adj1" fmla="val 66440"/>
                      <a:gd name="adj2" fmla="val 50000"/>
                    </a:avLst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sp>
              <p:nvSpPr>
                <p:cNvPr id="281" name="TextBox 280">
                  <a:extLst>
                    <a:ext uri="{FF2B5EF4-FFF2-40B4-BE49-F238E27FC236}">
                      <a16:creationId xmlns:a16="http://schemas.microsoft.com/office/drawing/2014/main" id="{340C78FD-DE94-FD50-ECA8-CFD107B06314}"/>
                    </a:ext>
                  </a:extLst>
                </p:cNvPr>
                <p:cNvSpPr txBox="1"/>
                <p:nvPr/>
              </p:nvSpPr>
              <p:spPr>
                <a:xfrm>
                  <a:off x="7156904" y="6138827"/>
                  <a:ext cx="173355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200" i="1" noProof="1">
                      <a:latin typeface="IBM Plex Sans Light" panose="020B0403050203000203" pitchFamily="34" charset="0"/>
                    </a:rPr>
                    <a:t>З переферичної вени</a:t>
                  </a:r>
                </a:p>
              </p:txBody>
            </p:sp>
          </p:grpSp>
          <p:grpSp>
            <p:nvGrpSpPr>
              <p:cNvPr id="335" name="Групувати 334">
                <a:extLst>
                  <a:ext uri="{FF2B5EF4-FFF2-40B4-BE49-F238E27FC236}">
                    <a16:creationId xmlns:a16="http://schemas.microsoft.com/office/drawing/2014/main" id="{90872DA4-BD7F-9368-831E-BF4053D5CD57}"/>
                  </a:ext>
                </a:extLst>
              </p:cNvPr>
              <p:cNvGrpSpPr/>
              <p:nvPr/>
            </p:nvGrpSpPr>
            <p:grpSpPr>
              <a:xfrm>
                <a:off x="9053889" y="4219409"/>
                <a:ext cx="999326" cy="2191649"/>
                <a:chOff x="9053889" y="4219409"/>
                <a:chExt cx="999326" cy="2191649"/>
              </a:xfrm>
            </p:grpSpPr>
            <p:grpSp>
              <p:nvGrpSpPr>
                <p:cNvPr id="305" name="Групувати 304">
                  <a:extLst>
                    <a:ext uri="{FF2B5EF4-FFF2-40B4-BE49-F238E27FC236}">
                      <a16:creationId xmlns:a16="http://schemas.microsoft.com/office/drawing/2014/main" id="{ECC35532-3142-2250-8D6D-50AEDE559AD3}"/>
                    </a:ext>
                  </a:extLst>
                </p:cNvPr>
                <p:cNvGrpSpPr/>
                <p:nvPr/>
              </p:nvGrpSpPr>
              <p:grpSpPr>
                <a:xfrm>
                  <a:off x="9053889" y="4219409"/>
                  <a:ext cx="999326" cy="1825051"/>
                  <a:chOff x="9053889" y="4219409"/>
                  <a:chExt cx="999326" cy="1825051"/>
                </a:xfrm>
              </p:grpSpPr>
              <p:grpSp>
                <p:nvGrpSpPr>
                  <p:cNvPr id="267" name="Групувати 266">
                    <a:extLst>
                      <a:ext uri="{FF2B5EF4-FFF2-40B4-BE49-F238E27FC236}">
                        <a16:creationId xmlns:a16="http://schemas.microsoft.com/office/drawing/2014/main" id="{178B07B6-DFC1-775E-BC89-3210EAA04D73}"/>
                      </a:ext>
                    </a:extLst>
                  </p:cNvPr>
                  <p:cNvGrpSpPr/>
                  <p:nvPr/>
                </p:nvGrpSpPr>
                <p:grpSpPr>
                  <a:xfrm>
                    <a:off x="9053889" y="4219409"/>
                    <a:ext cx="997994" cy="1533241"/>
                    <a:chOff x="6204155" y="1335955"/>
                    <a:chExt cx="1644353" cy="2526256"/>
                  </a:xfrm>
                </p:grpSpPr>
                <p:grpSp>
                  <p:nvGrpSpPr>
                    <p:cNvPr id="270" name="Групувати 269">
                      <a:extLst>
                        <a:ext uri="{FF2B5EF4-FFF2-40B4-BE49-F238E27FC236}">
                          <a16:creationId xmlns:a16="http://schemas.microsoft.com/office/drawing/2014/main" id="{36019DDB-ED5F-1007-C078-82778D4359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04155" y="1335955"/>
                      <a:ext cx="717347" cy="2526256"/>
                      <a:chOff x="6204155" y="1335955"/>
                      <a:chExt cx="717347" cy="2526256"/>
                    </a:xfrm>
                  </p:grpSpPr>
                  <p:sp>
                    <p:nvSpPr>
                      <p:cNvPr id="276" name="Циліндр 275">
                        <a:extLst>
                          <a:ext uri="{FF2B5EF4-FFF2-40B4-BE49-F238E27FC236}">
                            <a16:creationId xmlns:a16="http://schemas.microsoft.com/office/drawing/2014/main" id="{907ECAE4-4531-BD47-0E89-7A454F4AEF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4155" y="1789544"/>
                        <a:ext cx="717347" cy="2072667"/>
                      </a:xfrm>
                      <a:prstGeom prst="can">
                        <a:avLst>
                          <a:gd name="adj" fmla="val 51613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77" name="Циліндр 276">
                        <a:extLst>
                          <a:ext uri="{FF2B5EF4-FFF2-40B4-BE49-F238E27FC236}">
                            <a16:creationId xmlns:a16="http://schemas.microsoft.com/office/drawing/2014/main" id="{C3B54BAE-D3B8-0D79-EAB1-8FBA8DEC00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40860" y="1415251"/>
                        <a:ext cx="443936" cy="608331"/>
                      </a:xfrm>
                      <a:prstGeom prst="can">
                        <a:avLst>
                          <a:gd name="adj" fmla="val 48334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78" name="Циліндр 277">
                        <a:extLst>
                          <a:ext uri="{FF2B5EF4-FFF2-40B4-BE49-F238E27FC236}">
                            <a16:creationId xmlns:a16="http://schemas.microsoft.com/office/drawing/2014/main" id="{8F90B7C1-E0C0-514D-F67A-B60F202A6E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3382" y="1335955"/>
                        <a:ext cx="638893" cy="455455"/>
                      </a:xfrm>
                      <a:prstGeom prst="can">
                        <a:avLst>
                          <a:gd name="adj" fmla="val 48334"/>
                        </a:avLst>
                      </a:prstGeom>
                      <a:ln/>
                    </p:spPr>
                    <p:style>
                      <a:lnRef idx="1">
                        <a:schemeClr val="accent6"/>
                      </a:lnRef>
                      <a:fillRef idx="3">
                        <a:schemeClr val="accent6"/>
                      </a:fillRef>
                      <a:effectRef idx="2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79" name="Циліндр 278">
                        <a:extLst>
                          <a:ext uri="{FF2B5EF4-FFF2-40B4-BE49-F238E27FC236}">
                            <a16:creationId xmlns:a16="http://schemas.microsoft.com/office/drawing/2014/main" id="{E915D46C-CF6A-6BF3-135F-EA852395A2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9724" y="2503355"/>
                        <a:ext cx="626209" cy="1327874"/>
                      </a:xfrm>
                      <a:prstGeom prst="can">
                        <a:avLst>
                          <a:gd name="adj" fmla="val 36590"/>
                        </a:avLst>
                      </a:prstGeom>
                      <a:solidFill>
                        <a:srgbClr val="C00000"/>
                      </a:solidFill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</p:grpSp>
                <p:grpSp>
                  <p:nvGrpSpPr>
                    <p:cNvPr id="271" name="Групувати 270">
                      <a:extLst>
                        <a:ext uri="{FF2B5EF4-FFF2-40B4-BE49-F238E27FC236}">
                          <a16:creationId xmlns:a16="http://schemas.microsoft.com/office/drawing/2014/main" id="{DF8C662B-4B01-3E42-C893-D77446BC9D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31161" y="1335955"/>
                      <a:ext cx="717347" cy="2526256"/>
                      <a:chOff x="6204155" y="1335955"/>
                      <a:chExt cx="717347" cy="2526256"/>
                    </a:xfrm>
                  </p:grpSpPr>
                  <p:sp>
                    <p:nvSpPr>
                      <p:cNvPr id="272" name="Циліндр 271">
                        <a:extLst>
                          <a:ext uri="{FF2B5EF4-FFF2-40B4-BE49-F238E27FC236}">
                            <a16:creationId xmlns:a16="http://schemas.microsoft.com/office/drawing/2014/main" id="{22377408-A9D7-6430-6788-62F561CA2D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4155" y="1789544"/>
                        <a:ext cx="717347" cy="2072667"/>
                      </a:xfrm>
                      <a:prstGeom prst="can">
                        <a:avLst>
                          <a:gd name="adj" fmla="val 51613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73" name="Циліндр 272">
                        <a:extLst>
                          <a:ext uri="{FF2B5EF4-FFF2-40B4-BE49-F238E27FC236}">
                            <a16:creationId xmlns:a16="http://schemas.microsoft.com/office/drawing/2014/main" id="{E0A711CA-9E38-8E6C-ED83-E452B397C0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40860" y="1415251"/>
                        <a:ext cx="443936" cy="608331"/>
                      </a:xfrm>
                      <a:prstGeom prst="can">
                        <a:avLst>
                          <a:gd name="adj" fmla="val 48334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74" name="Циліндр 273">
                        <a:extLst>
                          <a:ext uri="{FF2B5EF4-FFF2-40B4-BE49-F238E27FC236}">
                            <a16:creationId xmlns:a16="http://schemas.microsoft.com/office/drawing/2014/main" id="{9FE0D201-DA75-8823-B075-52219DB2BF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3382" y="1335955"/>
                        <a:ext cx="638893" cy="455455"/>
                      </a:xfrm>
                      <a:prstGeom prst="can">
                        <a:avLst>
                          <a:gd name="adj" fmla="val 48334"/>
                        </a:avLst>
                      </a:prstGeom>
                      <a:ln/>
                    </p:spPr>
                    <p:style>
                      <a:lnRef idx="1">
                        <a:schemeClr val="accent6"/>
                      </a:lnRef>
                      <a:fillRef idx="3">
                        <a:schemeClr val="accent6"/>
                      </a:fillRef>
                      <a:effectRef idx="2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275" name="Циліндр 274">
                        <a:extLst>
                          <a:ext uri="{FF2B5EF4-FFF2-40B4-BE49-F238E27FC236}">
                            <a16:creationId xmlns:a16="http://schemas.microsoft.com/office/drawing/2014/main" id="{0C07A27A-991A-FD55-7723-21C74511AE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9724" y="2503355"/>
                        <a:ext cx="626209" cy="1327874"/>
                      </a:xfrm>
                      <a:prstGeom prst="can">
                        <a:avLst>
                          <a:gd name="adj" fmla="val 36590"/>
                        </a:avLst>
                      </a:prstGeom>
                      <a:solidFill>
                        <a:srgbClr val="C00000"/>
                      </a:solidFill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</p:grpSp>
              </p:grpSp>
              <p:sp>
                <p:nvSpPr>
                  <p:cNvPr id="268" name="TextBox 267">
                    <a:extLst>
                      <a:ext uri="{FF2B5EF4-FFF2-40B4-BE49-F238E27FC236}">
                        <a16:creationId xmlns:a16="http://schemas.microsoft.com/office/drawing/2014/main" id="{53EE01BB-67C1-081C-3164-D2D286FE79F0}"/>
                      </a:ext>
                    </a:extLst>
                  </p:cNvPr>
                  <p:cNvSpPr txBox="1"/>
                  <p:nvPr/>
                </p:nvSpPr>
                <p:spPr>
                  <a:xfrm>
                    <a:off x="9055221" y="5876343"/>
                    <a:ext cx="997994" cy="1681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uk-UA" sz="1200" i="1" noProof="1">
                        <a:latin typeface="IBM Plex Sans SemiBold" panose="020B0703050203000203" pitchFamily="34" charset="0"/>
                      </a:rPr>
                      <a:t>Набір</a:t>
                    </a:r>
                  </a:p>
                </p:txBody>
              </p:sp>
              <p:sp>
                <p:nvSpPr>
                  <p:cNvPr id="269" name="Права фігурна дужка 268">
                    <a:extLst>
                      <a:ext uri="{FF2B5EF4-FFF2-40B4-BE49-F238E27FC236}">
                        <a16:creationId xmlns:a16="http://schemas.microsoft.com/office/drawing/2014/main" id="{E69C3012-2E8A-46A7-1595-29C591A6C2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06902" y="5325929"/>
                    <a:ext cx="91968" cy="997994"/>
                  </a:xfrm>
                  <a:prstGeom prst="rightBrace">
                    <a:avLst>
                      <a:gd name="adj1" fmla="val 66440"/>
                      <a:gd name="adj2" fmla="val 50000"/>
                    </a:avLst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1F9A932B-DB0C-CDB0-7544-49AC7111C404}"/>
                    </a:ext>
                  </a:extLst>
                </p:cNvPr>
                <p:cNvSpPr txBox="1"/>
                <p:nvPr/>
              </p:nvSpPr>
              <p:spPr>
                <a:xfrm>
                  <a:off x="9077696" y="6134059"/>
                  <a:ext cx="9741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200" i="1" noProof="1">
                      <a:latin typeface="IBM Plex Sans Light" panose="020B0403050203000203" pitchFamily="34" charset="0"/>
                    </a:rPr>
                    <a:t>ЦВК</a:t>
                  </a:r>
                </a:p>
              </p:txBody>
            </p:sp>
          </p:grpSp>
          <p:grpSp>
            <p:nvGrpSpPr>
              <p:cNvPr id="332" name="Групувати 331">
                <a:extLst>
                  <a:ext uri="{FF2B5EF4-FFF2-40B4-BE49-F238E27FC236}">
                    <a16:creationId xmlns:a16="http://schemas.microsoft.com/office/drawing/2014/main" id="{8CA1B190-BB5E-5EBB-A2C5-11B16609B4EF}"/>
                  </a:ext>
                </a:extLst>
              </p:cNvPr>
              <p:cNvGrpSpPr/>
              <p:nvPr/>
            </p:nvGrpSpPr>
            <p:grpSpPr>
              <a:xfrm>
                <a:off x="10299554" y="4221145"/>
                <a:ext cx="999968" cy="2189913"/>
                <a:chOff x="10299554" y="4221145"/>
                <a:chExt cx="999968" cy="2189913"/>
              </a:xfrm>
            </p:grpSpPr>
            <p:grpSp>
              <p:nvGrpSpPr>
                <p:cNvPr id="317" name="Групувати 316">
                  <a:extLst>
                    <a:ext uri="{FF2B5EF4-FFF2-40B4-BE49-F238E27FC236}">
                      <a16:creationId xmlns:a16="http://schemas.microsoft.com/office/drawing/2014/main" id="{8C30D6AF-10D2-9119-4E8E-C777B0A98A4D}"/>
                    </a:ext>
                  </a:extLst>
                </p:cNvPr>
                <p:cNvGrpSpPr/>
                <p:nvPr/>
              </p:nvGrpSpPr>
              <p:grpSpPr>
                <a:xfrm>
                  <a:off x="10300196" y="4221145"/>
                  <a:ext cx="999326" cy="1825051"/>
                  <a:chOff x="9053889" y="4219409"/>
                  <a:chExt cx="999326" cy="1825051"/>
                </a:xfrm>
              </p:grpSpPr>
              <p:grpSp>
                <p:nvGrpSpPr>
                  <p:cNvPr id="318" name="Групувати 317">
                    <a:extLst>
                      <a:ext uri="{FF2B5EF4-FFF2-40B4-BE49-F238E27FC236}">
                        <a16:creationId xmlns:a16="http://schemas.microsoft.com/office/drawing/2014/main" id="{60A4CB9C-2205-35D7-1A44-861143ABC01F}"/>
                      </a:ext>
                    </a:extLst>
                  </p:cNvPr>
                  <p:cNvGrpSpPr/>
                  <p:nvPr/>
                </p:nvGrpSpPr>
                <p:grpSpPr>
                  <a:xfrm>
                    <a:off x="9053889" y="4219409"/>
                    <a:ext cx="997994" cy="1533241"/>
                    <a:chOff x="6204155" y="1335955"/>
                    <a:chExt cx="1644353" cy="2526256"/>
                  </a:xfrm>
                </p:grpSpPr>
                <p:grpSp>
                  <p:nvGrpSpPr>
                    <p:cNvPr id="321" name="Групувати 320">
                      <a:extLst>
                        <a:ext uri="{FF2B5EF4-FFF2-40B4-BE49-F238E27FC236}">
                          <a16:creationId xmlns:a16="http://schemas.microsoft.com/office/drawing/2014/main" id="{5F97B9B3-8048-E3EA-5F27-D061E6FC4D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04155" y="1335955"/>
                      <a:ext cx="717347" cy="2526256"/>
                      <a:chOff x="6204155" y="1335955"/>
                      <a:chExt cx="717347" cy="2526256"/>
                    </a:xfrm>
                  </p:grpSpPr>
                  <p:sp>
                    <p:nvSpPr>
                      <p:cNvPr id="327" name="Циліндр 326">
                        <a:extLst>
                          <a:ext uri="{FF2B5EF4-FFF2-40B4-BE49-F238E27FC236}">
                            <a16:creationId xmlns:a16="http://schemas.microsoft.com/office/drawing/2014/main" id="{D29C2AF1-3A1A-C6D4-7DB4-1189EFE3C9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4155" y="1789544"/>
                        <a:ext cx="717347" cy="2072667"/>
                      </a:xfrm>
                      <a:prstGeom prst="can">
                        <a:avLst>
                          <a:gd name="adj" fmla="val 51613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328" name="Циліндр 327">
                        <a:extLst>
                          <a:ext uri="{FF2B5EF4-FFF2-40B4-BE49-F238E27FC236}">
                            <a16:creationId xmlns:a16="http://schemas.microsoft.com/office/drawing/2014/main" id="{3150D83B-ACBD-5A32-A1B5-997C767D4C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40860" y="1415251"/>
                        <a:ext cx="443936" cy="608331"/>
                      </a:xfrm>
                      <a:prstGeom prst="can">
                        <a:avLst>
                          <a:gd name="adj" fmla="val 48334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329" name="Циліндр 328">
                        <a:extLst>
                          <a:ext uri="{FF2B5EF4-FFF2-40B4-BE49-F238E27FC236}">
                            <a16:creationId xmlns:a16="http://schemas.microsoft.com/office/drawing/2014/main" id="{BB1332E7-98C8-E2B2-A47D-6A032000F2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3382" y="1335955"/>
                        <a:ext cx="638893" cy="455455"/>
                      </a:xfrm>
                      <a:prstGeom prst="can">
                        <a:avLst>
                          <a:gd name="adj" fmla="val 48334"/>
                        </a:avLst>
                      </a:prstGeom>
                      <a:ln/>
                    </p:spPr>
                    <p:style>
                      <a:lnRef idx="1">
                        <a:schemeClr val="accent6"/>
                      </a:lnRef>
                      <a:fillRef idx="3">
                        <a:schemeClr val="accent6"/>
                      </a:fillRef>
                      <a:effectRef idx="2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330" name="Циліндр 329">
                        <a:extLst>
                          <a:ext uri="{FF2B5EF4-FFF2-40B4-BE49-F238E27FC236}">
                            <a16:creationId xmlns:a16="http://schemas.microsoft.com/office/drawing/2014/main" id="{76511D5A-7082-9971-8A93-6483378C6A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9724" y="2503355"/>
                        <a:ext cx="626209" cy="1327874"/>
                      </a:xfrm>
                      <a:prstGeom prst="can">
                        <a:avLst>
                          <a:gd name="adj" fmla="val 36590"/>
                        </a:avLst>
                      </a:prstGeom>
                      <a:solidFill>
                        <a:srgbClr val="C00000"/>
                      </a:solidFill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</p:grpSp>
                <p:grpSp>
                  <p:nvGrpSpPr>
                    <p:cNvPr id="322" name="Групувати 321">
                      <a:extLst>
                        <a:ext uri="{FF2B5EF4-FFF2-40B4-BE49-F238E27FC236}">
                          <a16:creationId xmlns:a16="http://schemas.microsoft.com/office/drawing/2014/main" id="{F6E98A2F-5767-78A7-FF0E-8D31AD3EAB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31161" y="1335955"/>
                      <a:ext cx="717347" cy="2526256"/>
                      <a:chOff x="6204155" y="1335955"/>
                      <a:chExt cx="717347" cy="2526256"/>
                    </a:xfrm>
                  </p:grpSpPr>
                  <p:sp>
                    <p:nvSpPr>
                      <p:cNvPr id="323" name="Циліндр 322">
                        <a:extLst>
                          <a:ext uri="{FF2B5EF4-FFF2-40B4-BE49-F238E27FC236}">
                            <a16:creationId xmlns:a16="http://schemas.microsoft.com/office/drawing/2014/main" id="{76D5DD9B-9DC0-8927-827B-B6F8CC8383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4155" y="1789544"/>
                        <a:ext cx="717347" cy="2072667"/>
                      </a:xfrm>
                      <a:prstGeom prst="can">
                        <a:avLst>
                          <a:gd name="adj" fmla="val 51613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324" name="Циліндр 323">
                        <a:extLst>
                          <a:ext uri="{FF2B5EF4-FFF2-40B4-BE49-F238E27FC236}">
                            <a16:creationId xmlns:a16="http://schemas.microsoft.com/office/drawing/2014/main" id="{1A87EB5C-6F87-E90B-A5EB-FBD1FC9C85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40860" y="1415251"/>
                        <a:ext cx="443936" cy="608331"/>
                      </a:xfrm>
                      <a:prstGeom prst="can">
                        <a:avLst>
                          <a:gd name="adj" fmla="val 48334"/>
                        </a:avLst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325" name="Циліндр 324">
                        <a:extLst>
                          <a:ext uri="{FF2B5EF4-FFF2-40B4-BE49-F238E27FC236}">
                            <a16:creationId xmlns:a16="http://schemas.microsoft.com/office/drawing/2014/main" id="{AE4F4D1D-8FAE-4710-B7C7-A52CAB3E98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3382" y="1335955"/>
                        <a:ext cx="638893" cy="455455"/>
                      </a:xfrm>
                      <a:prstGeom prst="can">
                        <a:avLst>
                          <a:gd name="adj" fmla="val 48334"/>
                        </a:avLst>
                      </a:prstGeom>
                      <a:ln/>
                    </p:spPr>
                    <p:style>
                      <a:lnRef idx="1">
                        <a:schemeClr val="accent6"/>
                      </a:lnRef>
                      <a:fillRef idx="3">
                        <a:schemeClr val="accent6"/>
                      </a:fillRef>
                      <a:effectRef idx="2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  <p:sp>
                    <p:nvSpPr>
                      <p:cNvPr id="326" name="Циліндр 325">
                        <a:extLst>
                          <a:ext uri="{FF2B5EF4-FFF2-40B4-BE49-F238E27FC236}">
                            <a16:creationId xmlns:a16="http://schemas.microsoft.com/office/drawing/2014/main" id="{4C6A1F6A-A50A-9B22-9F70-E3F4E04CB7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49724" y="2503355"/>
                        <a:ext cx="626209" cy="1327874"/>
                      </a:xfrm>
                      <a:prstGeom prst="can">
                        <a:avLst>
                          <a:gd name="adj" fmla="val 36590"/>
                        </a:avLst>
                      </a:prstGeom>
                      <a:solidFill>
                        <a:srgbClr val="C00000"/>
                      </a:solidFill>
                    </p:spPr>
                    <p:style>
                      <a:lnRef idx="1">
                        <a:schemeClr val="accent2"/>
                      </a:lnRef>
                      <a:fillRef idx="3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uk-UA" noProof="1"/>
                      </a:p>
                    </p:txBody>
                  </p:sp>
                </p:grpSp>
              </p:grpSp>
              <p:sp>
                <p:nvSpPr>
                  <p:cNvPr id="319" name="TextBox 318">
                    <a:extLst>
                      <a:ext uri="{FF2B5EF4-FFF2-40B4-BE49-F238E27FC236}">
                        <a16:creationId xmlns:a16="http://schemas.microsoft.com/office/drawing/2014/main" id="{17F5F3CA-BA25-8AC9-C027-1A8E6163485A}"/>
                      </a:ext>
                    </a:extLst>
                  </p:cNvPr>
                  <p:cNvSpPr txBox="1"/>
                  <p:nvPr/>
                </p:nvSpPr>
                <p:spPr>
                  <a:xfrm>
                    <a:off x="9055221" y="5876343"/>
                    <a:ext cx="997994" cy="1681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uk-UA" sz="1200" i="1" noProof="1">
                        <a:latin typeface="IBM Plex Sans SemiBold" panose="020B0703050203000203" pitchFamily="34" charset="0"/>
                      </a:rPr>
                      <a:t>Набір</a:t>
                    </a:r>
                  </a:p>
                </p:txBody>
              </p:sp>
              <p:sp>
                <p:nvSpPr>
                  <p:cNvPr id="320" name="Права фігурна дужка 319">
                    <a:extLst>
                      <a:ext uri="{FF2B5EF4-FFF2-40B4-BE49-F238E27FC236}">
                        <a16:creationId xmlns:a16="http://schemas.microsoft.com/office/drawing/2014/main" id="{46816C52-8669-0732-8709-CE452754AD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06902" y="5325929"/>
                    <a:ext cx="91968" cy="997994"/>
                  </a:xfrm>
                  <a:prstGeom prst="rightBrace">
                    <a:avLst>
                      <a:gd name="adj1" fmla="val 66440"/>
                      <a:gd name="adj2" fmla="val 50000"/>
                    </a:avLst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sp>
              <p:nvSpPr>
                <p:cNvPr id="331" name="TextBox 330">
                  <a:extLst>
                    <a:ext uri="{FF2B5EF4-FFF2-40B4-BE49-F238E27FC236}">
                      <a16:creationId xmlns:a16="http://schemas.microsoft.com/office/drawing/2014/main" id="{38CC8F09-E773-790C-3F8C-397E5D84F053}"/>
                    </a:ext>
                  </a:extLst>
                </p:cNvPr>
                <p:cNvSpPr txBox="1"/>
                <p:nvPr/>
              </p:nvSpPr>
              <p:spPr>
                <a:xfrm>
                  <a:off x="10299554" y="6134059"/>
                  <a:ext cx="97097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uk-UA" sz="1200" i="1" noProof="1">
                      <a:latin typeface="IBM Plex Sans Light" panose="020B0403050203000203" pitchFamily="34" charset="0"/>
                    </a:rPr>
                    <a:t>ПВК</a:t>
                  </a:r>
                </a:p>
              </p:txBody>
            </p:sp>
          </p:grpSp>
          <p:sp>
            <p:nvSpPr>
              <p:cNvPr id="334" name="TextBox 333">
                <a:extLst>
                  <a:ext uri="{FF2B5EF4-FFF2-40B4-BE49-F238E27FC236}">
                    <a16:creationId xmlns:a16="http://schemas.microsoft.com/office/drawing/2014/main" id="{4FFED75A-03F5-F50D-C86E-4EB1E03980F3}"/>
                  </a:ext>
                </a:extLst>
              </p:cNvPr>
              <p:cNvSpPr txBox="1"/>
              <p:nvPr/>
            </p:nvSpPr>
            <p:spPr>
              <a:xfrm>
                <a:off x="10022720" y="4841559"/>
                <a:ext cx="2680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noProof="1">
                    <a:latin typeface="IBM Plex Sans" panose="020B0503050203000203" pitchFamily="34" charset="0"/>
                  </a:rPr>
                  <a:t>+</a:t>
                </a:r>
              </a:p>
            </p:txBody>
          </p:sp>
        </p:grp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39390421-F589-AF40-D571-4250661D3BF1}"/>
                </a:ext>
              </a:extLst>
            </p:cNvPr>
            <p:cNvSpPr txBox="1"/>
            <p:nvPr/>
          </p:nvSpPr>
          <p:spPr>
            <a:xfrm>
              <a:off x="8824297" y="6336571"/>
              <a:ext cx="27471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i="1" noProof="1">
                  <a:latin typeface="IBM Plex Sans Light" panose="020B0403050203000203" pitchFamily="34" charset="0"/>
                </a:rPr>
                <a:t>Через кожний судинний катетер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62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>
            <a:extLst>
              <a:ext uri="{FF2B5EF4-FFF2-40B4-BE49-F238E27FC236}">
                <a16:creationId xmlns:a16="http://schemas.microsoft.com/office/drawing/2014/main" id="{D239C2DC-B82B-EE03-586D-5A79A0A6F3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6629EE77-88AB-B70E-7D84-C03729E4E1A7}"/>
              </a:ext>
            </a:extLst>
          </p:cNvPr>
          <p:cNvSpPr txBox="1"/>
          <p:nvPr/>
        </p:nvSpPr>
        <p:spPr>
          <a:xfrm>
            <a:off x="855852" y="1995058"/>
            <a:ext cx="41054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1" noProof="1">
                <a:solidFill>
                  <a:schemeClr val="bg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Мета заходу</a:t>
            </a:r>
            <a:endParaRPr lang="uk-UA" sz="4800" b="1" i="0" u="none" strike="noStrike" cap="none" noProof="1">
              <a:solidFill>
                <a:schemeClr val="bg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A7C5B9-0F56-E933-37BF-B0F912D42A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55" t="24955" r="22574" b="23164"/>
          <a:stretch/>
        </p:blipFill>
        <p:spPr>
          <a:xfrm>
            <a:off x="855851" y="512262"/>
            <a:ext cx="1505072" cy="714118"/>
          </a:xfrm>
          <a:prstGeom prst="rect">
            <a:avLst/>
          </a:prstGeom>
        </p:spPr>
      </p:pic>
      <p:sp>
        <p:nvSpPr>
          <p:cNvPr id="6" name="Google Shape;117;p5">
            <a:extLst>
              <a:ext uri="{FF2B5EF4-FFF2-40B4-BE49-F238E27FC236}">
                <a16:creationId xmlns:a16="http://schemas.microsoft.com/office/drawing/2014/main" id="{BA25D7AB-307D-4343-946F-B8BD2DC13956}"/>
              </a:ext>
            </a:extLst>
          </p:cNvPr>
          <p:cNvSpPr txBox="1"/>
          <p:nvPr/>
        </p:nvSpPr>
        <p:spPr>
          <a:xfrm>
            <a:off x="5323438" y="2151747"/>
            <a:ext cx="648228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800"/>
            </a:pPr>
            <a:r>
              <a:rPr lang="uk-UA" sz="2000" b="1" noProof="1">
                <a:solidFill>
                  <a:schemeClr val="bg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Підвищення рівня знань та практичних навичок медичних працівників щодо правильного відбору, пакування, транспортування та зберігання зразків біологічного матеріалу відповідно до сучасних стандартів та нормативних вимог, </a:t>
            </a:r>
          </a:p>
          <a:p>
            <a:pPr lvl="0">
              <a:buSzPts val="4800"/>
            </a:pPr>
            <a:r>
              <a:rPr lang="uk-UA" sz="2000" b="1" noProof="1">
                <a:solidFill>
                  <a:schemeClr val="bg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з метою забезпечення достовірності лабораторних досліджень та підвищення ефективності діагностики і лікування пацієнтів.</a:t>
            </a:r>
            <a:endParaRPr lang="uk-UA" sz="2000" b="1" i="0" u="none" strike="noStrike" cap="none" noProof="1">
              <a:solidFill>
                <a:schemeClr val="bg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1339E66A-958E-9DCF-029D-B92AC34DC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AC40B1-0DD4-92B4-D37B-C95E2F7D2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870A9BFD-5934-EF71-4A91-817A0E7DA7CC}"/>
              </a:ext>
            </a:extLst>
          </p:cNvPr>
          <p:cNvSpPr txBox="1"/>
          <p:nvPr/>
        </p:nvSpPr>
        <p:spPr>
          <a:xfrm>
            <a:off x="776741" y="1415251"/>
            <a:ext cx="470767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та посів крові </a:t>
            </a:r>
            <a:r>
              <a:rPr lang="uk-UA" sz="3600" i="0" u="none" strike="noStrike" cap="none" noProof="1">
                <a:solidFill>
                  <a:srgbClr val="000000"/>
                </a:solidFill>
                <a:latin typeface="IBM Plex Sans SemiBold" panose="020B0703050203000203" pitchFamily="34" charset="0"/>
                <a:ea typeface="IBM Plex Sans"/>
                <a:cs typeface="IBM Plex Sans"/>
                <a:sym typeface="IBM Plex Sans"/>
              </a:rPr>
              <a:t>при переривчастій бактеріємії</a:t>
            </a:r>
            <a:endParaRPr lang="uk-UA" sz="36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2C84F712-93E8-4A6C-ED20-282E51E247E5}"/>
              </a:ext>
            </a:extLst>
          </p:cNvPr>
          <p:cNvSpPr txBox="1"/>
          <p:nvPr/>
        </p:nvSpPr>
        <p:spPr>
          <a:xfrm>
            <a:off x="910801" y="3257482"/>
            <a:ext cx="4398837" cy="268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Близько до піку температурної кривої (вище 38,5°С).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Відбір: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 кожного доступу 2-3 набори з проміжком 30хв один за одним, при підозрі на інфекційний ендокардит з проміжком часу не менше шести годин;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один доступ 4 або 6 флаконів.</a:t>
            </a:r>
            <a:endParaRPr lang="uk-UA" sz="1800" i="1" noProof="1">
              <a:latin typeface="IBM Plex Sans SemiBold" panose="020B0703050203000203" pitchFamily="34" charset="0"/>
              <a:sym typeface="IBM Plex Sans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BEFBDDED-E156-415A-49A5-95A2A52F16C5}"/>
              </a:ext>
            </a:extLst>
          </p:cNvPr>
          <p:cNvSpPr txBox="1"/>
          <p:nvPr/>
        </p:nvSpPr>
        <p:spPr>
          <a:xfrm>
            <a:off x="7198152" y="357121"/>
            <a:ext cx="1208455" cy="307777"/>
          </a:xfrm>
          <a:prstGeom prst="rect">
            <a:avLst/>
          </a:prstGeom>
          <a:ln w="1270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noProof="1">
                <a:latin typeface="IBM Plex Sans SemiBold" panose="020B0703050203000203" pitchFamily="34" charset="0"/>
              </a:rPr>
              <a:t>1 Доступ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0E01FA5C-5064-D042-4F5F-0C589FF3EAB6}"/>
              </a:ext>
            </a:extLst>
          </p:cNvPr>
          <p:cNvSpPr txBox="1"/>
          <p:nvPr/>
        </p:nvSpPr>
        <p:spPr>
          <a:xfrm>
            <a:off x="8740881" y="366215"/>
            <a:ext cx="2705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i="1" noProof="1">
                <a:latin typeface="IBM Plex Sans Light" panose="020B0403050203000203" pitchFamily="34" charset="0"/>
              </a:rPr>
              <a:t>2 або 3 набори (4 або 6 флаконів)</a:t>
            </a:r>
          </a:p>
        </p:txBody>
      </p:sp>
      <p:grpSp>
        <p:nvGrpSpPr>
          <p:cNvPr id="529" name="Групувати 528">
            <a:extLst>
              <a:ext uri="{FF2B5EF4-FFF2-40B4-BE49-F238E27FC236}">
                <a16:creationId xmlns:a16="http://schemas.microsoft.com/office/drawing/2014/main" id="{62728EE1-0CFE-2011-4601-4058E900B525}"/>
              </a:ext>
            </a:extLst>
          </p:cNvPr>
          <p:cNvGrpSpPr/>
          <p:nvPr/>
        </p:nvGrpSpPr>
        <p:grpSpPr>
          <a:xfrm>
            <a:off x="7202976" y="887648"/>
            <a:ext cx="4166049" cy="1895360"/>
            <a:chOff x="7050576" y="846927"/>
            <a:chExt cx="4166049" cy="1895360"/>
          </a:xfrm>
        </p:grpSpPr>
        <p:grpSp>
          <p:nvGrpSpPr>
            <p:cNvPr id="530" name="Групувати 529">
              <a:extLst>
                <a:ext uri="{FF2B5EF4-FFF2-40B4-BE49-F238E27FC236}">
                  <a16:creationId xmlns:a16="http://schemas.microsoft.com/office/drawing/2014/main" id="{1ECEB3E9-D95C-234E-683D-93C7B4E5DDB0}"/>
                </a:ext>
              </a:extLst>
            </p:cNvPr>
            <p:cNvGrpSpPr/>
            <p:nvPr/>
          </p:nvGrpSpPr>
          <p:grpSpPr>
            <a:xfrm>
              <a:off x="7050576" y="917236"/>
              <a:ext cx="999326" cy="1825051"/>
              <a:chOff x="11180205" y="466311"/>
              <a:chExt cx="1646547" cy="3007058"/>
            </a:xfrm>
          </p:grpSpPr>
          <p:grpSp>
            <p:nvGrpSpPr>
              <p:cNvPr id="565" name="Групувати 564">
                <a:extLst>
                  <a:ext uri="{FF2B5EF4-FFF2-40B4-BE49-F238E27FC236}">
                    <a16:creationId xmlns:a16="http://schemas.microsoft.com/office/drawing/2014/main" id="{63FF85C6-606D-211F-4B7D-31F35633FEA6}"/>
                  </a:ext>
                </a:extLst>
              </p:cNvPr>
              <p:cNvGrpSpPr/>
              <p:nvPr/>
            </p:nvGrpSpPr>
            <p:grpSpPr>
              <a:xfrm>
                <a:off x="11180205" y="466311"/>
                <a:ext cx="1644353" cy="2526256"/>
                <a:chOff x="6204155" y="1335955"/>
                <a:chExt cx="1644353" cy="2526256"/>
              </a:xfrm>
            </p:grpSpPr>
            <p:grpSp>
              <p:nvGrpSpPr>
                <p:cNvPr id="568" name="Групувати 567">
                  <a:extLst>
                    <a:ext uri="{FF2B5EF4-FFF2-40B4-BE49-F238E27FC236}">
                      <a16:creationId xmlns:a16="http://schemas.microsoft.com/office/drawing/2014/main" id="{C7D16C33-E495-6536-F4C8-33B47E9A0B75}"/>
                    </a:ext>
                  </a:extLst>
                </p:cNvPr>
                <p:cNvGrpSpPr/>
                <p:nvPr/>
              </p:nvGrpSpPr>
              <p:grpSpPr>
                <a:xfrm>
                  <a:off x="6204155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574" name="Циліндр 573">
                    <a:extLst>
                      <a:ext uri="{FF2B5EF4-FFF2-40B4-BE49-F238E27FC236}">
                        <a16:creationId xmlns:a16="http://schemas.microsoft.com/office/drawing/2014/main" id="{DDE5F6C6-DA44-8D1B-EDDE-E4495565E592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75" name="Циліндр 574">
                    <a:extLst>
                      <a:ext uri="{FF2B5EF4-FFF2-40B4-BE49-F238E27FC236}">
                        <a16:creationId xmlns:a16="http://schemas.microsoft.com/office/drawing/2014/main" id="{6564D71E-2ED3-157C-9E73-126631B0AEBE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76" name="Циліндр 575">
                    <a:extLst>
                      <a:ext uri="{FF2B5EF4-FFF2-40B4-BE49-F238E27FC236}">
                        <a16:creationId xmlns:a16="http://schemas.microsoft.com/office/drawing/2014/main" id="{AEC50B34-BE66-2DCE-CEEC-4E0FCE48976F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77" name="Циліндр 576">
                    <a:extLst>
                      <a:ext uri="{FF2B5EF4-FFF2-40B4-BE49-F238E27FC236}">
                        <a16:creationId xmlns:a16="http://schemas.microsoft.com/office/drawing/2014/main" id="{00FD1640-9F68-B349-D29C-C13F9AC56F0C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grpSp>
              <p:nvGrpSpPr>
                <p:cNvPr id="569" name="Групувати 568">
                  <a:extLst>
                    <a:ext uri="{FF2B5EF4-FFF2-40B4-BE49-F238E27FC236}">
                      <a16:creationId xmlns:a16="http://schemas.microsoft.com/office/drawing/2014/main" id="{8774BCEE-6E09-4C01-398C-74A258A3D2C5}"/>
                    </a:ext>
                  </a:extLst>
                </p:cNvPr>
                <p:cNvGrpSpPr/>
                <p:nvPr/>
              </p:nvGrpSpPr>
              <p:grpSpPr>
                <a:xfrm>
                  <a:off x="7131161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570" name="Циліндр 569">
                    <a:extLst>
                      <a:ext uri="{FF2B5EF4-FFF2-40B4-BE49-F238E27FC236}">
                        <a16:creationId xmlns:a16="http://schemas.microsoft.com/office/drawing/2014/main" id="{08A00865-90CD-18E1-E98E-F8D73661CF0E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71" name="Циліндр 570">
                    <a:extLst>
                      <a:ext uri="{FF2B5EF4-FFF2-40B4-BE49-F238E27FC236}">
                        <a16:creationId xmlns:a16="http://schemas.microsoft.com/office/drawing/2014/main" id="{DAA7610A-5EFF-AD04-A944-B16C01BB142D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72" name="Циліндр 571">
                    <a:extLst>
                      <a:ext uri="{FF2B5EF4-FFF2-40B4-BE49-F238E27FC236}">
                        <a16:creationId xmlns:a16="http://schemas.microsoft.com/office/drawing/2014/main" id="{F3B7020E-2B46-C83D-27F5-DD5ACCA67213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  <a:solidFill>
                    <a:srgbClr val="FF505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73" name="Циліндр 572">
                    <a:extLst>
                      <a:ext uri="{FF2B5EF4-FFF2-40B4-BE49-F238E27FC236}">
                        <a16:creationId xmlns:a16="http://schemas.microsoft.com/office/drawing/2014/main" id="{60DE5FEF-3A61-906F-08AC-C35688E379CA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</p:grpSp>
          <p:sp>
            <p:nvSpPr>
              <p:cNvPr id="566" name="TextBox 565">
                <a:extLst>
                  <a:ext uri="{FF2B5EF4-FFF2-40B4-BE49-F238E27FC236}">
                    <a16:creationId xmlns:a16="http://schemas.microsoft.com/office/drawing/2014/main" id="{85F972C4-4A4A-E01D-6D6E-53854ED3F235}"/>
                  </a:ext>
                </a:extLst>
              </p:cNvPr>
              <p:cNvSpPr txBox="1"/>
              <p:nvPr/>
            </p:nvSpPr>
            <p:spPr>
              <a:xfrm>
                <a:off x="11182400" y="3196370"/>
                <a:ext cx="1644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SemiBold" panose="020B0703050203000203" pitchFamily="34" charset="0"/>
                  </a:rPr>
                  <a:t>Набір</a:t>
                </a:r>
              </a:p>
            </p:txBody>
          </p:sp>
          <p:sp>
            <p:nvSpPr>
              <p:cNvPr id="567" name="Права фігурна дужка 566">
                <a:extLst>
                  <a:ext uri="{FF2B5EF4-FFF2-40B4-BE49-F238E27FC236}">
                    <a16:creationId xmlns:a16="http://schemas.microsoft.com/office/drawing/2014/main" id="{B4E12F98-7689-21F7-F748-1749F85FD1C4}"/>
                  </a:ext>
                </a:extLst>
              </p:cNvPr>
              <p:cNvSpPr/>
              <p:nvPr/>
            </p:nvSpPr>
            <p:spPr>
              <a:xfrm rot="5400000">
                <a:off x="11926615" y="2289476"/>
                <a:ext cx="151532" cy="1644352"/>
              </a:xfrm>
              <a:prstGeom prst="rightBrace">
                <a:avLst>
                  <a:gd name="adj1" fmla="val 6644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/>
              </a:p>
            </p:txBody>
          </p:sp>
        </p:grpSp>
        <p:grpSp>
          <p:nvGrpSpPr>
            <p:cNvPr id="531" name="Групувати 530">
              <a:extLst>
                <a:ext uri="{FF2B5EF4-FFF2-40B4-BE49-F238E27FC236}">
                  <a16:creationId xmlns:a16="http://schemas.microsoft.com/office/drawing/2014/main" id="{31DC7DBE-B751-356B-6056-CDF991FACE26}"/>
                </a:ext>
              </a:extLst>
            </p:cNvPr>
            <p:cNvGrpSpPr/>
            <p:nvPr/>
          </p:nvGrpSpPr>
          <p:grpSpPr>
            <a:xfrm>
              <a:off x="8633938" y="876626"/>
              <a:ext cx="999326" cy="1825051"/>
              <a:chOff x="11180205" y="466311"/>
              <a:chExt cx="1646547" cy="3007058"/>
            </a:xfrm>
          </p:grpSpPr>
          <p:grpSp>
            <p:nvGrpSpPr>
              <p:cNvPr id="552" name="Групувати 551">
                <a:extLst>
                  <a:ext uri="{FF2B5EF4-FFF2-40B4-BE49-F238E27FC236}">
                    <a16:creationId xmlns:a16="http://schemas.microsoft.com/office/drawing/2014/main" id="{270BAC16-3660-3041-89AB-6EA494D71645}"/>
                  </a:ext>
                </a:extLst>
              </p:cNvPr>
              <p:cNvGrpSpPr/>
              <p:nvPr/>
            </p:nvGrpSpPr>
            <p:grpSpPr>
              <a:xfrm>
                <a:off x="11180205" y="466311"/>
                <a:ext cx="1644353" cy="2526256"/>
                <a:chOff x="6204155" y="1335955"/>
                <a:chExt cx="1644353" cy="2526256"/>
              </a:xfrm>
            </p:grpSpPr>
            <p:grpSp>
              <p:nvGrpSpPr>
                <p:cNvPr id="555" name="Групувати 554">
                  <a:extLst>
                    <a:ext uri="{FF2B5EF4-FFF2-40B4-BE49-F238E27FC236}">
                      <a16:creationId xmlns:a16="http://schemas.microsoft.com/office/drawing/2014/main" id="{5E277084-2167-D997-039D-7BB1BBCC5ED7}"/>
                    </a:ext>
                  </a:extLst>
                </p:cNvPr>
                <p:cNvGrpSpPr/>
                <p:nvPr/>
              </p:nvGrpSpPr>
              <p:grpSpPr>
                <a:xfrm>
                  <a:off x="6204155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561" name="Циліндр 560">
                    <a:extLst>
                      <a:ext uri="{FF2B5EF4-FFF2-40B4-BE49-F238E27FC236}">
                        <a16:creationId xmlns:a16="http://schemas.microsoft.com/office/drawing/2014/main" id="{77DDF27E-3534-E0AC-26AF-C793AD2A1193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62" name="Циліндр 561">
                    <a:extLst>
                      <a:ext uri="{FF2B5EF4-FFF2-40B4-BE49-F238E27FC236}">
                        <a16:creationId xmlns:a16="http://schemas.microsoft.com/office/drawing/2014/main" id="{1458EF70-63C0-7526-7473-7E8BFF137646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63" name="Циліндр 562">
                    <a:extLst>
                      <a:ext uri="{FF2B5EF4-FFF2-40B4-BE49-F238E27FC236}">
                        <a16:creationId xmlns:a16="http://schemas.microsoft.com/office/drawing/2014/main" id="{061B4566-ED16-F19F-A6B8-61DFBAE992A1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64" name="Циліндр 563">
                    <a:extLst>
                      <a:ext uri="{FF2B5EF4-FFF2-40B4-BE49-F238E27FC236}">
                        <a16:creationId xmlns:a16="http://schemas.microsoft.com/office/drawing/2014/main" id="{DFCDEE87-48EB-6CD7-894F-EFCD0AFE0704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grpSp>
              <p:nvGrpSpPr>
                <p:cNvPr id="556" name="Групувати 555">
                  <a:extLst>
                    <a:ext uri="{FF2B5EF4-FFF2-40B4-BE49-F238E27FC236}">
                      <a16:creationId xmlns:a16="http://schemas.microsoft.com/office/drawing/2014/main" id="{739B2152-7892-0599-0AAC-9FD650552F07}"/>
                    </a:ext>
                  </a:extLst>
                </p:cNvPr>
                <p:cNvGrpSpPr/>
                <p:nvPr/>
              </p:nvGrpSpPr>
              <p:grpSpPr>
                <a:xfrm>
                  <a:off x="7131161" y="1335955"/>
                  <a:ext cx="717347" cy="2526254"/>
                  <a:chOff x="6204155" y="1335955"/>
                  <a:chExt cx="717347" cy="2526254"/>
                </a:xfrm>
              </p:grpSpPr>
              <p:sp>
                <p:nvSpPr>
                  <p:cNvPr id="557" name="Циліндр 556">
                    <a:extLst>
                      <a:ext uri="{FF2B5EF4-FFF2-40B4-BE49-F238E27FC236}">
                        <a16:creationId xmlns:a16="http://schemas.microsoft.com/office/drawing/2014/main" id="{D9D9E662-3DB6-7CB5-727D-663E098C3ECC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3"/>
                    <a:ext cx="717347" cy="2072666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58" name="Циліндр 557">
                    <a:extLst>
                      <a:ext uri="{FF2B5EF4-FFF2-40B4-BE49-F238E27FC236}">
                        <a16:creationId xmlns:a16="http://schemas.microsoft.com/office/drawing/2014/main" id="{59625031-62D4-14DC-F0BC-31F8F06A1581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59" name="Циліндр 558">
                    <a:extLst>
                      <a:ext uri="{FF2B5EF4-FFF2-40B4-BE49-F238E27FC236}">
                        <a16:creationId xmlns:a16="http://schemas.microsoft.com/office/drawing/2014/main" id="{AAB8A7BB-9D7F-092A-5B8B-BF81AAEAE35F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  <a:solidFill>
                    <a:srgbClr val="FF505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60" name="Циліндр 559">
                    <a:extLst>
                      <a:ext uri="{FF2B5EF4-FFF2-40B4-BE49-F238E27FC236}">
                        <a16:creationId xmlns:a16="http://schemas.microsoft.com/office/drawing/2014/main" id="{9AEFAE08-8FF8-0B9E-8602-5A9711A38B71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</p:grpSp>
          <p:sp>
            <p:nvSpPr>
              <p:cNvPr id="553" name="TextBox 552">
                <a:extLst>
                  <a:ext uri="{FF2B5EF4-FFF2-40B4-BE49-F238E27FC236}">
                    <a16:creationId xmlns:a16="http://schemas.microsoft.com/office/drawing/2014/main" id="{8DDF113E-4561-F3F0-A624-0FE3955533E3}"/>
                  </a:ext>
                </a:extLst>
              </p:cNvPr>
              <p:cNvSpPr txBox="1"/>
              <p:nvPr/>
            </p:nvSpPr>
            <p:spPr>
              <a:xfrm>
                <a:off x="11182400" y="3196370"/>
                <a:ext cx="1644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SemiBold" panose="020B0703050203000203" pitchFamily="34" charset="0"/>
                  </a:rPr>
                  <a:t>Набір</a:t>
                </a:r>
              </a:p>
            </p:txBody>
          </p:sp>
          <p:sp>
            <p:nvSpPr>
              <p:cNvPr id="554" name="Права фігурна дужка 553">
                <a:extLst>
                  <a:ext uri="{FF2B5EF4-FFF2-40B4-BE49-F238E27FC236}">
                    <a16:creationId xmlns:a16="http://schemas.microsoft.com/office/drawing/2014/main" id="{F398FE3B-EA3A-6B59-39A5-1ADB36EBA049}"/>
                  </a:ext>
                </a:extLst>
              </p:cNvPr>
              <p:cNvSpPr/>
              <p:nvPr/>
            </p:nvSpPr>
            <p:spPr>
              <a:xfrm rot="5400000">
                <a:off x="11926615" y="2289476"/>
                <a:ext cx="151532" cy="1644352"/>
              </a:xfrm>
              <a:prstGeom prst="rightBrace">
                <a:avLst>
                  <a:gd name="adj1" fmla="val 6644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/>
              </a:p>
            </p:txBody>
          </p:sp>
        </p:grpSp>
        <p:grpSp>
          <p:nvGrpSpPr>
            <p:cNvPr id="532" name="Групувати 531">
              <a:extLst>
                <a:ext uri="{FF2B5EF4-FFF2-40B4-BE49-F238E27FC236}">
                  <a16:creationId xmlns:a16="http://schemas.microsoft.com/office/drawing/2014/main" id="{4C70D426-DCE6-2572-0A9D-F5E1CA921A56}"/>
                </a:ext>
              </a:extLst>
            </p:cNvPr>
            <p:cNvGrpSpPr/>
            <p:nvPr/>
          </p:nvGrpSpPr>
          <p:grpSpPr>
            <a:xfrm>
              <a:off x="10217299" y="846927"/>
              <a:ext cx="999326" cy="1825051"/>
              <a:chOff x="11180205" y="466311"/>
              <a:chExt cx="1646547" cy="3007058"/>
            </a:xfrm>
          </p:grpSpPr>
          <p:grpSp>
            <p:nvGrpSpPr>
              <p:cNvPr id="539" name="Групувати 538">
                <a:extLst>
                  <a:ext uri="{FF2B5EF4-FFF2-40B4-BE49-F238E27FC236}">
                    <a16:creationId xmlns:a16="http://schemas.microsoft.com/office/drawing/2014/main" id="{9A5F216C-1A43-057D-2C77-6479B342DA5E}"/>
                  </a:ext>
                </a:extLst>
              </p:cNvPr>
              <p:cNvGrpSpPr/>
              <p:nvPr/>
            </p:nvGrpSpPr>
            <p:grpSpPr>
              <a:xfrm>
                <a:off x="11180205" y="466311"/>
                <a:ext cx="1644353" cy="2526256"/>
                <a:chOff x="6204155" y="1335955"/>
                <a:chExt cx="1644353" cy="2526256"/>
              </a:xfrm>
            </p:grpSpPr>
            <p:grpSp>
              <p:nvGrpSpPr>
                <p:cNvPr id="542" name="Групувати 541">
                  <a:extLst>
                    <a:ext uri="{FF2B5EF4-FFF2-40B4-BE49-F238E27FC236}">
                      <a16:creationId xmlns:a16="http://schemas.microsoft.com/office/drawing/2014/main" id="{E5601854-71CF-6860-10F3-9D480A09F5A5}"/>
                    </a:ext>
                  </a:extLst>
                </p:cNvPr>
                <p:cNvGrpSpPr/>
                <p:nvPr/>
              </p:nvGrpSpPr>
              <p:grpSpPr>
                <a:xfrm>
                  <a:off x="6204155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548" name="Циліндр 547">
                    <a:extLst>
                      <a:ext uri="{FF2B5EF4-FFF2-40B4-BE49-F238E27FC236}">
                        <a16:creationId xmlns:a16="http://schemas.microsoft.com/office/drawing/2014/main" id="{300570D1-97B0-91E9-5BC2-A19E2BCBE54A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49" name="Циліндр 548">
                    <a:extLst>
                      <a:ext uri="{FF2B5EF4-FFF2-40B4-BE49-F238E27FC236}">
                        <a16:creationId xmlns:a16="http://schemas.microsoft.com/office/drawing/2014/main" id="{CB797DC3-FEDB-2D46-8E95-8E0DF4790CF6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50" name="Циліндр 549">
                    <a:extLst>
                      <a:ext uri="{FF2B5EF4-FFF2-40B4-BE49-F238E27FC236}">
                        <a16:creationId xmlns:a16="http://schemas.microsoft.com/office/drawing/2014/main" id="{33001433-44F9-B75D-D423-958FF81C9012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51" name="Циліндр 550">
                    <a:extLst>
                      <a:ext uri="{FF2B5EF4-FFF2-40B4-BE49-F238E27FC236}">
                        <a16:creationId xmlns:a16="http://schemas.microsoft.com/office/drawing/2014/main" id="{46BE3E85-2BBC-0AF2-C29A-9C9C15A59CF8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grpSp>
              <p:nvGrpSpPr>
                <p:cNvPr id="543" name="Групувати 542">
                  <a:extLst>
                    <a:ext uri="{FF2B5EF4-FFF2-40B4-BE49-F238E27FC236}">
                      <a16:creationId xmlns:a16="http://schemas.microsoft.com/office/drawing/2014/main" id="{051BBA7B-1972-5371-9E6E-D4E67AFFEF51}"/>
                    </a:ext>
                  </a:extLst>
                </p:cNvPr>
                <p:cNvGrpSpPr/>
                <p:nvPr/>
              </p:nvGrpSpPr>
              <p:grpSpPr>
                <a:xfrm>
                  <a:off x="7131161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544" name="Циліндр 543">
                    <a:extLst>
                      <a:ext uri="{FF2B5EF4-FFF2-40B4-BE49-F238E27FC236}">
                        <a16:creationId xmlns:a16="http://schemas.microsoft.com/office/drawing/2014/main" id="{D0E75E9E-94D2-3BF1-AF76-34B65C9D7442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45" name="Циліндр 544">
                    <a:extLst>
                      <a:ext uri="{FF2B5EF4-FFF2-40B4-BE49-F238E27FC236}">
                        <a16:creationId xmlns:a16="http://schemas.microsoft.com/office/drawing/2014/main" id="{DE6ED530-56FC-1095-6630-2DE548A7B9CC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46" name="Циліндр 545">
                    <a:extLst>
                      <a:ext uri="{FF2B5EF4-FFF2-40B4-BE49-F238E27FC236}">
                        <a16:creationId xmlns:a16="http://schemas.microsoft.com/office/drawing/2014/main" id="{6BD250F7-F1AA-5237-6E34-5FCF367B8052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  <a:solidFill>
                    <a:srgbClr val="FF505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547" name="Циліндр 546">
                    <a:extLst>
                      <a:ext uri="{FF2B5EF4-FFF2-40B4-BE49-F238E27FC236}">
                        <a16:creationId xmlns:a16="http://schemas.microsoft.com/office/drawing/2014/main" id="{B3FA7A04-68E7-FBF6-5E3E-4BA5262E9F37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</p:grpSp>
          <p:sp>
            <p:nvSpPr>
              <p:cNvPr id="540" name="TextBox 539">
                <a:extLst>
                  <a:ext uri="{FF2B5EF4-FFF2-40B4-BE49-F238E27FC236}">
                    <a16:creationId xmlns:a16="http://schemas.microsoft.com/office/drawing/2014/main" id="{DC0FE2A8-DB47-4900-02A4-3FAACFFCF231}"/>
                  </a:ext>
                </a:extLst>
              </p:cNvPr>
              <p:cNvSpPr txBox="1"/>
              <p:nvPr/>
            </p:nvSpPr>
            <p:spPr>
              <a:xfrm>
                <a:off x="11182400" y="3196370"/>
                <a:ext cx="1644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SemiBold" panose="020B0703050203000203" pitchFamily="34" charset="0"/>
                  </a:rPr>
                  <a:t>Набір</a:t>
                </a:r>
              </a:p>
            </p:txBody>
          </p:sp>
          <p:sp>
            <p:nvSpPr>
              <p:cNvPr id="541" name="Права фігурна дужка 540">
                <a:extLst>
                  <a:ext uri="{FF2B5EF4-FFF2-40B4-BE49-F238E27FC236}">
                    <a16:creationId xmlns:a16="http://schemas.microsoft.com/office/drawing/2014/main" id="{CD520448-F96A-8298-F53C-48F95BEDADD4}"/>
                  </a:ext>
                </a:extLst>
              </p:cNvPr>
              <p:cNvSpPr/>
              <p:nvPr/>
            </p:nvSpPr>
            <p:spPr>
              <a:xfrm rot="5400000">
                <a:off x="11926615" y="2289476"/>
                <a:ext cx="151532" cy="1644352"/>
              </a:xfrm>
              <a:prstGeom prst="rightBrace">
                <a:avLst>
                  <a:gd name="adj1" fmla="val 6644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/>
              </a:p>
            </p:txBody>
          </p:sp>
        </p:grpSp>
        <p:grpSp>
          <p:nvGrpSpPr>
            <p:cNvPr id="533" name="Групувати 532">
              <a:extLst>
                <a:ext uri="{FF2B5EF4-FFF2-40B4-BE49-F238E27FC236}">
                  <a16:creationId xmlns:a16="http://schemas.microsoft.com/office/drawing/2014/main" id="{42155FDA-51A3-3418-5DD3-CC935BE8E4F7}"/>
                </a:ext>
              </a:extLst>
            </p:cNvPr>
            <p:cNvGrpSpPr/>
            <p:nvPr/>
          </p:nvGrpSpPr>
          <p:grpSpPr>
            <a:xfrm>
              <a:off x="8050351" y="1530775"/>
              <a:ext cx="607393" cy="567727"/>
              <a:chOff x="7348885" y="1530775"/>
              <a:chExt cx="607393" cy="567727"/>
            </a:xfrm>
          </p:grpSpPr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F7A8ECDE-AA60-964C-397B-9EF830FAAACA}"/>
                  </a:ext>
                </a:extLst>
              </p:cNvPr>
              <p:cNvSpPr txBox="1"/>
              <p:nvPr/>
            </p:nvSpPr>
            <p:spPr>
              <a:xfrm>
                <a:off x="7485454" y="1530775"/>
                <a:ext cx="2680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noProof="1">
                    <a:latin typeface="IBM Plex Sans" panose="020B0503050203000203" pitchFamily="34" charset="0"/>
                  </a:rPr>
                  <a:t>+</a:t>
                </a:r>
              </a:p>
            </p:txBody>
          </p:sp>
          <p:sp>
            <p:nvSpPr>
              <p:cNvPr id="538" name="TextBox 537">
                <a:extLst>
                  <a:ext uri="{FF2B5EF4-FFF2-40B4-BE49-F238E27FC236}">
                    <a16:creationId xmlns:a16="http://schemas.microsoft.com/office/drawing/2014/main" id="{6CC1114B-A2EA-98B6-1F01-D1387324C702}"/>
                  </a:ext>
                </a:extLst>
              </p:cNvPr>
              <p:cNvSpPr txBox="1"/>
              <p:nvPr/>
            </p:nvSpPr>
            <p:spPr>
              <a:xfrm>
                <a:off x="7348885" y="1821503"/>
                <a:ext cx="60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Medium" panose="020B0603050203000203" pitchFamily="34" charset="0"/>
                  </a:rPr>
                  <a:t>30 хв</a:t>
                </a:r>
              </a:p>
            </p:txBody>
          </p:sp>
        </p:grpSp>
        <p:grpSp>
          <p:nvGrpSpPr>
            <p:cNvPr id="534" name="Групувати 533">
              <a:extLst>
                <a:ext uri="{FF2B5EF4-FFF2-40B4-BE49-F238E27FC236}">
                  <a16:creationId xmlns:a16="http://schemas.microsoft.com/office/drawing/2014/main" id="{4255E496-39B5-266E-28AD-47AF6557ADFA}"/>
                </a:ext>
              </a:extLst>
            </p:cNvPr>
            <p:cNvGrpSpPr/>
            <p:nvPr/>
          </p:nvGrpSpPr>
          <p:grpSpPr>
            <a:xfrm>
              <a:off x="9648576" y="1530775"/>
              <a:ext cx="607393" cy="567727"/>
              <a:chOff x="8834481" y="1530775"/>
              <a:chExt cx="607393" cy="567727"/>
            </a:xfrm>
          </p:grpSpPr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2E41F488-915F-7770-7FF7-D8D2E0A0C4AA}"/>
                  </a:ext>
                </a:extLst>
              </p:cNvPr>
              <p:cNvSpPr txBox="1"/>
              <p:nvPr/>
            </p:nvSpPr>
            <p:spPr>
              <a:xfrm>
                <a:off x="8945030" y="1530775"/>
                <a:ext cx="2680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noProof="1">
                    <a:latin typeface="IBM Plex Sans" panose="020B0503050203000203" pitchFamily="34" charset="0"/>
                  </a:rPr>
                  <a:t>+</a:t>
                </a:r>
              </a:p>
            </p:txBody>
          </p:sp>
          <p:sp>
            <p:nvSpPr>
              <p:cNvPr id="536" name="TextBox 535">
                <a:extLst>
                  <a:ext uri="{FF2B5EF4-FFF2-40B4-BE49-F238E27FC236}">
                    <a16:creationId xmlns:a16="http://schemas.microsoft.com/office/drawing/2014/main" id="{01B9FB6B-C9B8-76DA-A09B-060BC566AC91}"/>
                  </a:ext>
                </a:extLst>
              </p:cNvPr>
              <p:cNvSpPr txBox="1"/>
              <p:nvPr/>
            </p:nvSpPr>
            <p:spPr>
              <a:xfrm>
                <a:off x="8834481" y="1821503"/>
                <a:ext cx="60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Medium" panose="020B0603050203000203" pitchFamily="34" charset="0"/>
                  </a:rPr>
                  <a:t>30 хв</a:t>
                </a:r>
              </a:p>
            </p:txBody>
          </p:sp>
        </p:grpSp>
      </p:grpSp>
      <p:grpSp>
        <p:nvGrpSpPr>
          <p:cNvPr id="652" name="Групувати 651">
            <a:extLst>
              <a:ext uri="{FF2B5EF4-FFF2-40B4-BE49-F238E27FC236}">
                <a16:creationId xmlns:a16="http://schemas.microsoft.com/office/drawing/2014/main" id="{F212282A-144B-57EC-82D6-4F00F67959C4}"/>
              </a:ext>
            </a:extLst>
          </p:cNvPr>
          <p:cNvGrpSpPr/>
          <p:nvPr/>
        </p:nvGrpSpPr>
        <p:grpSpPr>
          <a:xfrm>
            <a:off x="7679925" y="2139223"/>
            <a:ext cx="3365297" cy="1232711"/>
            <a:chOff x="7679925" y="2139223"/>
            <a:chExt cx="3365297" cy="1232711"/>
          </a:xfrm>
        </p:grpSpPr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F04999AD-A348-8509-A291-AEFFFD213370}"/>
                </a:ext>
              </a:extLst>
            </p:cNvPr>
            <p:cNvSpPr txBox="1"/>
            <p:nvPr/>
          </p:nvSpPr>
          <p:spPr>
            <a:xfrm>
              <a:off x="7679925" y="2910269"/>
              <a:ext cx="3365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noProof="1">
                  <a:solidFill>
                    <a:srgbClr val="C00000"/>
                  </a:solidFill>
                  <a:latin typeface="IBM Plex Sans" panose="020B0503050203000203" pitchFamily="34" charset="0"/>
                </a:rPr>
                <a:t>При підозрі на інфекційний ендокардит</a:t>
              </a:r>
            </a:p>
            <a:p>
              <a:pPr algn="ctr"/>
              <a:r>
                <a:rPr lang="uk-UA" sz="1200" noProof="1">
                  <a:solidFill>
                    <a:srgbClr val="C00000"/>
                  </a:solidFill>
                  <a:latin typeface="IBM Plex Sans" panose="020B0503050203000203" pitchFamily="34" charset="0"/>
                </a:rPr>
                <a:t>не менше 6 годин</a:t>
              </a:r>
            </a:p>
          </p:txBody>
        </p:sp>
        <p:cxnSp>
          <p:nvCxnSpPr>
            <p:cNvPr id="587" name="Пряма зі стрілкою 586">
              <a:extLst>
                <a:ext uri="{FF2B5EF4-FFF2-40B4-BE49-F238E27FC236}">
                  <a16:creationId xmlns:a16="http://schemas.microsoft.com/office/drawing/2014/main" id="{18A2730B-B357-444F-CC1B-9FA5A72A28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06447" y="2139304"/>
              <a:ext cx="1" cy="55972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1" name="Пряма зі стрілкою 590">
              <a:extLst>
                <a:ext uri="{FF2B5EF4-FFF2-40B4-BE49-F238E27FC236}">
                  <a16:creationId xmlns:a16="http://schemas.microsoft.com/office/drawing/2014/main" id="{CDC6FA42-0432-6548-1E71-929D34D59995}"/>
                </a:ext>
              </a:extLst>
            </p:cNvPr>
            <p:cNvCxnSpPr/>
            <p:nvPr/>
          </p:nvCxnSpPr>
          <p:spPr>
            <a:xfrm flipH="1">
              <a:off x="10084063" y="2139223"/>
              <a:ext cx="1" cy="55972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2" name="Ліва фігурна дужка 591">
              <a:extLst>
                <a:ext uri="{FF2B5EF4-FFF2-40B4-BE49-F238E27FC236}">
                  <a16:creationId xmlns:a16="http://schemas.microsoft.com/office/drawing/2014/main" id="{4A274E3B-4F27-998A-C1EA-CBE8B8AE3DA3}"/>
                </a:ext>
              </a:extLst>
            </p:cNvPr>
            <p:cNvSpPr/>
            <p:nvPr/>
          </p:nvSpPr>
          <p:spPr>
            <a:xfrm rot="16200000">
              <a:off x="9264355" y="1761073"/>
              <a:ext cx="140147" cy="2205612"/>
            </a:xfrm>
            <a:prstGeom prst="leftBrace">
              <a:avLst>
                <a:gd name="adj1" fmla="val 63829"/>
                <a:gd name="adj2" fmla="val 51317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 noProof="1">
                <a:solidFill>
                  <a:srgbClr val="C00000"/>
                </a:solidFill>
              </a:endParaRPr>
            </a:p>
          </p:txBody>
        </p:sp>
      </p:grpSp>
      <p:sp>
        <p:nvSpPr>
          <p:cNvPr id="594" name="TextBox 593">
            <a:extLst>
              <a:ext uri="{FF2B5EF4-FFF2-40B4-BE49-F238E27FC236}">
                <a16:creationId xmlns:a16="http://schemas.microsoft.com/office/drawing/2014/main" id="{E096FD71-6CAD-D9F8-9A1A-2F01B4F96F0F}"/>
              </a:ext>
            </a:extLst>
          </p:cNvPr>
          <p:cNvSpPr txBox="1"/>
          <p:nvPr/>
        </p:nvSpPr>
        <p:spPr>
          <a:xfrm>
            <a:off x="7169163" y="3726244"/>
            <a:ext cx="1208455" cy="307777"/>
          </a:xfrm>
          <a:prstGeom prst="rect">
            <a:avLst/>
          </a:prstGeom>
          <a:ln w="12700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noProof="1">
                <a:latin typeface="IBM Plex Sans SemiBold" panose="020B0703050203000203" pitchFamily="34" charset="0"/>
              </a:rPr>
              <a:t>2 Доступ</a:t>
            </a:r>
          </a:p>
        </p:txBody>
      </p:sp>
      <p:sp>
        <p:nvSpPr>
          <p:cNvPr id="595" name="TextBox 594">
            <a:extLst>
              <a:ext uri="{FF2B5EF4-FFF2-40B4-BE49-F238E27FC236}">
                <a16:creationId xmlns:a16="http://schemas.microsoft.com/office/drawing/2014/main" id="{FB1E5194-F99D-A42D-CF56-1920CF8DE59B}"/>
              </a:ext>
            </a:extLst>
          </p:cNvPr>
          <p:cNvSpPr txBox="1"/>
          <p:nvPr/>
        </p:nvSpPr>
        <p:spPr>
          <a:xfrm>
            <a:off x="8711892" y="3735338"/>
            <a:ext cx="2705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i="1" noProof="1">
                <a:latin typeface="IBM Plex Sans Light" panose="020B0403050203000203" pitchFamily="34" charset="0"/>
              </a:rPr>
              <a:t>2 або 3 набори (4 або 6 флаконів)</a:t>
            </a:r>
          </a:p>
        </p:txBody>
      </p:sp>
      <p:grpSp>
        <p:nvGrpSpPr>
          <p:cNvPr id="596" name="Групувати 595">
            <a:extLst>
              <a:ext uri="{FF2B5EF4-FFF2-40B4-BE49-F238E27FC236}">
                <a16:creationId xmlns:a16="http://schemas.microsoft.com/office/drawing/2014/main" id="{4FA05041-8353-F206-2843-506228FC4884}"/>
              </a:ext>
            </a:extLst>
          </p:cNvPr>
          <p:cNvGrpSpPr/>
          <p:nvPr/>
        </p:nvGrpSpPr>
        <p:grpSpPr>
          <a:xfrm>
            <a:off x="7173987" y="4256771"/>
            <a:ext cx="4166049" cy="1895360"/>
            <a:chOff x="7050576" y="846927"/>
            <a:chExt cx="4166049" cy="1895360"/>
          </a:xfrm>
        </p:grpSpPr>
        <p:grpSp>
          <p:nvGrpSpPr>
            <p:cNvPr id="597" name="Групувати 596">
              <a:extLst>
                <a:ext uri="{FF2B5EF4-FFF2-40B4-BE49-F238E27FC236}">
                  <a16:creationId xmlns:a16="http://schemas.microsoft.com/office/drawing/2014/main" id="{31FF36F5-4D92-3E38-9CBC-363720FF8863}"/>
                </a:ext>
              </a:extLst>
            </p:cNvPr>
            <p:cNvGrpSpPr/>
            <p:nvPr/>
          </p:nvGrpSpPr>
          <p:grpSpPr>
            <a:xfrm>
              <a:off x="7050576" y="917236"/>
              <a:ext cx="999326" cy="1825051"/>
              <a:chOff x="11180205" y="466311"/>
              <a:chExt cx="1646547" cy="3007058"/>
            </a:xfrm>
          </p:grpSpPr>
          <p:grpSp>
            <p:nvGrpSpPr>
              <p:cNvPr id="632" name="Групувати 631">
                <a:extLst>
                  <a:ext uri="{FF2B5EF4-FFF2-40B4-BE49-F238E27FC236}">
                    <a16:creationId xmlns:a16="http://schemas.microsoft.com/office/drawing/2014/main" id="{E82FE3E7-F53D-C1A6-A8CC-C45740E742A4}"/>
                  </a:ext>
                </a:extLst>
              </p:cNvPr>
              <p:cNvGrpSpPr/>
              <p:nvPr/>
            </p:nvGrpSpPr>
            <p:grpSpPr>
              <a:xfrm>
                <a:off x="11180205" y="466311"/>
                <a:ext cx="1644353" cy="2526256"/>
                <a:chOff x="6204155" y="1335955"/>
                <a:chExt cx="1644353" cy="2526256"/>
              </a:xfrm>
            </p:grpSpPr>
            <p:grpSp>
              <p:nvGrpSpPr>
                <p:cNvPr id="635" name="Групувати 634">
                  <a:extLst>
                    <a:ext uri="{FF2B5EF4-FFF2-40B4-BE49-F238E27FC236}">
                      <a16:creationId xmlns:a16="http://schemas.microsoft.com/office/drawing/2014/main" id="{3956292B-DB76-6BD5-CA4F-0E7E07D3930F}"/>
                    </a:ext>
                  </a:extLst>
                </p:cNvPr>
                <p:cNvGrpSpPr/>
                <p:nvPr/>
              </p:nvGrpSpPr>
              <p:grpSpPr>
                <a:xfrm>
                  <a:off x="6204155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641" name="Циліндр 640">
                    <a:extLst>
                      <a:ext uri="{FF2B5EF4-FFF2-40B4-BE49-F238E27FC236}">
                        <a16:creationId xmlns:a16="http://schemas.microsoft.com/office/drawing/2014/main" id="{ACDCA4CA-B15A-38D9-F9F8-FA71D0C978CB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42" name="Циліндр 641">
                    <a:extLst>
                      <a:ext uri="{FF2B5EF4-FFF2-40B4-BE49-F238E27FC236}">
                        <a16:creationId xmlns:a16="http://schemas.microsoft.com/office/drawing/2014/main" id="{D29FB4CC-D0E9-D412-1ECD-3DEEBC9F1738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43" name="Циліндр 642">
                    <a:extLst>
                      <a:ext uri="{FF2B5EF4-FFF2-40B4-BE49-F238E27FC236}">
                        <a16:creationId xmlns:a16="http://schemas.microsoft.com/office/drawing/2014/main" id="{18D94EC8-5482-AF41-9404-727DB9287231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44" name="Циліндр 643">
                    <a:extLst>
                      <a:ext uri="{FF2B5EF4-FFF2-40B4-BE49-F238E27FC236}">
                        <a16:creationId xmlns:a16="http://schemas.microsoft.com/office/drawing/2014/main" id="{66459BD6-8CE5-434B-8C03-82898F358109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grpSp>
              <p:nvGrpSpPr>
                <p:cNvPr id="636" name="Групувати 635">
                  <a:extLst>
                    <a:ext uri="{FF2B5EF4-FFF2-40B4-BE49-F238E27FC236}">
                      <a16:creationId xmlns:a16="http://schemas.microsoft.com/office/drawing/2014/main" id="{1CDA4AA9-53CD-1F2F-7804-F71ED47D156B}"/>
                    </a:ext>
                  </a:extLst>
                </p:cNvPr>
                <p:cNvGrpSpPr/>
                <p:nvPr/>
              </p:nvGrpSpPr>
              <p:grpSpPr>
                <a:xfrm>
                  <a:off x="7131161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637" name="Циліндр 636">
                    <a:extLst>
                      <a:ext uri="{FF2B5EF4-FFF2-40B4-BE49-F238E27FC236}">
                        <a16:creationId xmlns:a16="http://schemas.microsoft.com/office/drawing/2014/main" id="{41D7D927-8F55-EA56-B379-7D91600B14DD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38" name="Циліндр 637">
                    <a:extLst>
                      <a:ext uri="{FF2B5EF4-FFF2-40B4-BE49-F238E27FC236}">
                        <a16:creationId xmlns:a16="http://schemas.microsoft.com/office/drawing/2014/main" id="{E2C969BE-5B84-7F37-820F-56188F87E0BF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39" name="Циліндр 638">
                    <a:extLst>
                      <a:ext uri="{FF2B5EF4-FFF2-40B4-BE49-F238E27FC236}">
                        <a16:creationId xmlns:a16="http://schemas.microsoft.com/office/drawing/2014/main" id="{0C240EBF-1997-41CB-C86C-9889AD327542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  <a:solidFill>
                    <a:srgbClr val="FF505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40" name="Циліндр 639">
                    <a:extLst>
                      <a:ext uri="{FF2B5EF4-FFF2-40B4-BE49-F238E27FC236}">
                        <a16:creationId xmlns:a16="http://schemas.microsoft.com/office/drawing/2014/main" id="{8EAD3203-5C8B-95AD-069B-8DF1CDF5C719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</p:grpSp>
          <p:sp>
            <p:nvSpPr>
              <p:cNvPr id="633" name="TextBox 632">
                <a:extLst>
                  <a:ext uri="{FF2B5EF4-FFF2-40B4-BE49-F238E27FC236}">
                    <a16:creationId xmlns:a16="http://schemas.microsoft.com/office/drawing/2014/main" id="{ED574EDA-CAB6-EC98-E2F8-FDAAB287EAD5}"/>
                  </a:ext>
                </a:extLst>
              </p:cNvPr>
              <p:cNvSpPr txBox="1"/>
              <p:nvPr/>
            </p:nvSpPr>
            <p:spPr>
              <a:xfrm>
                <a:off x="11182400" y="3196370"/>
                <a:ext cx="1644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SemiBold" panose="020B0703050203000203" pitchFamily="34" charset="0"/>
                  </a:rPr>
                  <a:t>Набір</a:t>
                </a:r>
              </a:p>
            </p:txBody>
          </p:sp>
          <p:sp>
            <p:nvSpPr>
              <p:cNvPr id="634" name="Права фігурна дужка 633">
                <a:extLst>
                  <a:ext uri="{FF2B5EF4-FFF2-40B4-BE49-F238E27FC236}">
                    <a16:creationId xmlns:a16="http://schemas.microsoft.com/office/drawing/2014/main" id="{C4BFB052-514C-0185-0909-1DC6EDF7B3F6}"/>
                  </a:ext>
                </a:extLst>
              </p:cNvPr>
              <p:cNvSpPr/>
              <p:nvPr/>
            </p:nvSpPr>
            <p:spPr>
              <a:xfrm rot="5400000">
                <a:off x="11926615" y="2289476"/>
                <a:ext cx="151532" cy="1644352"/>
              </a:xfrm>
              <a:prstGeom prst="rightBrace">
                <a:avLst>
                  <a:gd name="adj1" fmla="val 6644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/>
              </a:p>
            </p:txBody>
          </p:sp>
        </p:grpSp>
        <p:grpSp>
          <p:nvGrpSpPr>
            <p:cNvPr id="598" name="Групувати 597">
              <a:extLst>
                <a:ext uri="{FF2B5EF4-FFF2-40B4-BE49-F238E27FC236}">
                  <a16:creationId xmlns:a16="http://schemas.microsoft.com/office/drawing/2014/main" id="{F9967230-9848-CE72-EC73-7B27D81F7E38}"/>
                </a:ext>
              </a:extLst>
            </p:cNvPr>
            <p:cNvGrpSpPr/>
            <p:nvPr/>
          </p:nvGrpSpPr>
          <p:grpSpPr>
            <a:xfrm>
              <a:off x="8633938" y="876626"/>
              <a:ext cx="999326" cy="1825051"/>
              <a:chOff x="11180205" y="466311"/>
              <a:chExt cx="1646547" cy="3007058"/>
            </a:xfrm>
          </p:grpSpPr>
          <p:grpSp>
            <p:nvGrpSpPr>
              <p:cNvPr id="619" name="Групувати 618">
                <a:extLst>
                  <a:ext uri="{FF2B5EF4-FFF2-40B4-BE49-F238E27FC236}">
                    <a16:creationId xmlns:a16="http://schemas.microsoft.com/office/drawing/2014/main" id="{483EBC47-1B48-4A8F-6152-F287839C6EA9}"/>
                  </a:ext>
                </a:extLst>
              </p:cNvPr>
              <p:cNvGrpSpPr/>
              <p:nvPr/>
            </p:nvGrpSpPr>
            <p:grpSpPr>
              <a:xfrm>
                <a:off x="11180205" y="466311"/>
                <a:ext cx="1644353" cy="2526256"/>
                <a:chOff x="6204155" y="1335955"/>
                <a:chExt cx="1644353" cy="2526256"/>
              </a:xfrm>
            </p:grpSpPr>
            <p:grpSp>
              <p:nvGrpSpPr>
                <p:cNvPr id="622" name="Групувати 621">
                  <a:extLst>
                    <a:ext uri="{FF2B5EF4-FFF2-40B4-BE49-F238E27FC236}">
                      <a16:creationId xmlns:a16="http://schemas.microsoft.com/office/drawing/2014/main" id="{FBEF54A9-4D63-62BB-EE52-92BE2EB79413}"/>
                    </a:ext>
                  </a:extLst>
                </p:cNvPr>
                <p:cNvGrpSpPr/>
                <p:nvPr/>
              </p:nvGrpSpPr>
              <p:grpSpPr>
                <a:xfrm>
                  <a:off x="6204155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628" name="Циліндр 627">
                    <a:extLst>
                      <a:ext uri="{FF2B5EF4-FFF2-40B4-BE49-F238E27FC236}">
                        <a16:creationId xmlns:a16="http://schemas.microsoft.com/office/drawing/2014/main" id="{F6F99C60-E23B-3B7D-C1E1-98825EC1CFC1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29" name="Циліндр 628">
                    <a:extLst>
                      <a:ext uri="{FF2B5EF4-FFF2-40B4-BE49-F238E27FC236}">
                        <a16:creationId xmlns:a16="http://schemas.microsoft.com/office/drawing/2014/main" id="{8430753D-97E7-AE4F-16D4-0F61DB6ADB5F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30" name="Циліндр 629">
                    <a:extLst>
                      <a:ext uri="{FF2B5EF4-FFF2-40B4-BE49-F238E27FC236}">
                        <a16:creationId xmlns:a16="http://schemas.microsoft.com/office/drawing/2014/main" id="{6B2B27E1-B120-E2ED-F5C1-A1F52D28B998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31" name="Циліндр 630">
                    <a:extLst>
                      <a:ext uri="{FF2B5EF4-FFF2-40B4-BE49-F238E27FC236}">
                        <a16:creationId xmlns:a16="http://schemas.microsoft.com/office/drawing/2014/main" id="{0FEE248E-3D06-2B29-076C-31B09CC8ED79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grpSp>
              <p:nvGrpSpPr>
                <p:cNvPr id="623" name="Групувати 622">
                  <a:extLst>
                    <a:ext uri="{FF2B5EF4-FFF2-40B4-BE49-F238E27FC236}">
                      <a16:creationId xmlns:a16="http://schemas.microsoft.com/office/drawing/2014/main" id="{2A2C55B1-BFCD-AB9D-6D0B-CFBCEB2DC79F}"/>
                    </a:ext>
                  </a:extLst>
                </p:cNvPr>
                <p:cNvGrpSpPr/>
                <p:nvPr/>
              </p:nvGrpSpPr>
              <p:grpSpPr>
                <a:xfrm>
                  <a:off x="7131161" y="1335955"/>
                  <a:ext cx="717347" cy="2526254"/>
                  <a:chOff x="6204155" y="1335955"/>
                  <a:chExt cx="717347" cy="2526254"/>
                </a:xfrm>
              </p:grpSpPr>
              <p:sp>
                <p:nvSpPr>
                  <p:cNvPr id="624" name="Циліндр 623">
                    <a:extLst>
                      <a:ext uri="{FF2B5EF4-FFF2-40B4-BE49-F238E27FC236}">
                        <a16:creationId xmlns:a16="http://schemas.microsoft.com/office/drawing/2014/main" id="{5DB12EBF-1AD2-AC09-2A77-683010F34CD8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3"/>
                    <a:ext cx="717347" cy="2072666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25" name="Циліндр 624">
                    <a:extLst>
                      <a:ext uri="{FF2B5EF4-FFF2-40B4-BE49-F238E27FC236}">
                        <a16:creationId xmlns:a16="http://schemas.microsoft.com/office/drawing/2014/main" id="{488DFC40-69B6-5AF7-427D-86B4E5D3D3BE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26" name="Циліндр 625">
                    <a:extLst>
                      <a:ext uri="{FF2B5EF4-FFF2-40B4-BE49-F238E27FC236}">
                        <a16:creationId xmlns:a16="http://schemas.microsoft.com/office/drawing/2014/main" id="{8DEDA31A-1716-E5A9-912C-9FF09F5B83CB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  <a:solidFill>
                    <a:srgbClr val="FF505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27" name="Циліндр 626">
                    <a:extLst>
                      <a:ext uri="{FF2B5EF4-FFF2-40B4-BE49-F238E27FC236}">
                        <a16:creationId xmlns:a16="http://schemas.microsoft.com/office/drawing/2014/main" id="{EBDFBADE-D8DA-B4CC-6651-BC610A5825B6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</p:grpSp>
          <p:sp>
            <p:nvSpPr>
              <p:cNvPr id="620" name="TextBox 619">
                <a:extLst>
                  <a:ext uri="{FF2B5EF4-FFF2-40B4-BE49-F238E27FC236}">
                    <a16:creationId xmlns:a16="http://schemas.microsoft.com/office/drawing/2014/main" id="{A558B7E4-B2CD-6995-3CC7-AAAAFD35E76F}"/>
                  </a:ext>
                </a:extLst>
              </p:cNvPr>
              <p:cNvSpPr txBox="1"/>
              <p:nvPr/>
            </p:nvSpPr>
            <p:spPr>
              <a:xfrm>
                <a:off x="11182400" y="3196370"/>
                <a:ext cx="1644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SemiBold" panose="020B0703050203000203" pitchFamily="34" charset="0"/>
                  </a:rPr>
                  <a:t>Набір</a:t>
                </a:r>
              </a:p>
            </p:txBody>
          </p:sp>
          <p:sp>
            <p:nvSpPr>
              <p:cNvPr id="621" name="Права фігурна дужка 620">
                <a:extLst>
                  <a:ext uri="{FF2B5EF4-FFF2-40B4-BE49-F238E27FC236}">
                    <a16:creationId xmlns:a16="http://schemas.microsoft.com/office/drawing/2014/main" id="{33C0F1AF-F44D-379D-224F-65AE66AC4E7D}"/>
                  </a:ext>
                </a:extLst>
              </p:cNvPr>
              <p:cNvSpPr/>
              <p:nvPr/>
            </p:nvSpPr>
            <p:spPr>
              <a:xfrm rot="5400000">
                <a:off x="11926615" y="2289476"/>
                <a:ext cx="151532" cy="1644352"/>
              </a:xfrm>
              <a:prstGeom prst="rightBrace">
                <a:avLst>
                  <a:gd name="adj1" fmla="val 6644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/>
              </a:p>
            </p:txBody>
          </p:sp>
        </p:grpSp>
        <p:grpSp>
          <p:nvGrpSpPr>
            <p:cNvPr id="599" name="Групувати 598">
              <a:extLst>
                <a:ext uri="{FF2B5EF4-FFF2-40B4-BE49-F238E27FC236}">
                  <a16:creationId xmlns:a16="http://schemas.microsoft.com/office/drawing/2014/main" id="{C570846F-2607-2E80-C4D1-5834DBB65D38}"/>
                </a:ext>
              </a:extLst>
            </p:cNvPr>
            <p:cNvGrpSpPr/>
            <p:nvPr/>
          </p:nvGrpSpPr>
          <p:grpSpPr>
            <a:xfrm>
              <a:off x="10217299" y="846927"/>
              <a:ext cx="999326" cy="1825051"/>
              <a:chOff x="11180205" y="466311"/>
              <a:chExt cx="1646547" cy="3007058"/>
            </a:xfrm>
          </p:grpSpPr>
          <p:grpSp>
            <p:nvGrpSpPr>
              <p:cNvPr id="606" name="Групувати 605">
                <a:extLst>
                  <a:ext uri="{FF2B5EF4-FFF2-40B4-BE49-F238E27FC236}">
                    <a16:creationId xmlns:a16="http://schemas.microsoft.com/office/drawing/2014/main" id="{21BA6729-328C-9852-2F9E-545249C153CA}"/>
                  </a:ext>
                </a:extLst>
              </p:cNvPr>
              <p:cNvGrpSpPr/>
              <p:nvPr/>
            </p:nvGrpSpPr>
            <p:grpSpPr>
              <a:xfrm>
                <a:off x="11180205" y="466311"/>
                <a:ext cx="1644353" cy="2526256"/>
                <a:chOff x="6204155" y="1335955"/>
                <a:chExt cx="1644353" cy="2526256"/>
              </a:xfrm>
            </p:grpSpPr>
            <p:grpSp>
              <p:nvGrpSpPr>
                <p:cNvPr id="609" name="Групувати 608">
                  <a:extLst>
                    <a:ext uri="{FF2B5EF4-FFF2-40B4-BE49-F238E27FC236}">
                      <a16:creationId xmlns:a16="http://schemas.microsoft.com/office/drawing/2014/main" id="{CBF41642-2F1C-8026-0848-16C754078F9B}"/>
                    </a:ext>
                  </a:extLst>
                </p:cNvPr>
                <p:cNvGrpSpPr/>
                <p:nvPr/>
              </p:nvGrpSpPr>
              <p:grpSpPr>
                <a:xfrm>
                  <a:off x="6204155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615" name="Циліндр 614">
                    <a:extLst>
                      <a:ext uri="{FF2B5EF4-FFF2-40B4-BE49-F238E27FC236}">
                        <a16:creationId xmlns:a16="http://schemas.microsoft.com/office/drawing/2014/main" id="{A8B4A0AF-BF56-E088-1FC8-758A2BC7DE75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16" name="Циліндр 615">
                    <a:extLst>
                      <a:ext uri="{FF2B5EF4-FFF2-40B4-BE49-F238E27FC236}">
                        <a16:creationId xmlns:a16="http://schemas.microsoft.com/office/drawing/2014/main" id="{A2FA28AF-9939-2A7D-51BA-1D05DEC02B1C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17" name="Циліндр 616">
                    <a:extLst>
                      <a:ext uri="{FF2B5EF4-FFF2-40B4-BE49-F238E27FC236}">
                        <a16:creationId xmlns:a16="http://schemas.microsoft.com/office/drawing/2014/main" id="{2E24FFAD-11CF-DE4C-7034-2C1743E7753D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18" name="Циліндр 617">
                    <a:extLst>
                      <a:ext uri="{FF2B5EF4-FFF2-40B4-BE49-F238E27FC236}">
                        <a16:creationId xmlns:a16="http://schemas.microsoft.com/office/drawing/2014/main" id="{1BA4EC84-75C7-4CCD-6F5A-EB3757FFF93D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  <p:grpSp>
              <p:nvGrpSpPr>
                <p:cNvPr id="610" name="Групувати 609">
                  <a:extLst>
                    <a:ext uri="{FF2B5EF4-FFF2-40B4-BE49-F238E27FC236}">
                      <a16:creationId xmlns:a16="http://schemas.microsoft.com/office/drawing/2014/main" id="{B7C68FC6-1AFA-FB57-479B-A80CCC4B8CD4}"/>
                    </a:ext>
                  </a:extLst>
                </p:cNvPr>
                <p:cNvGrpSpPr/>
                <p:nvPr/>
              </p:nvGrpSpPr>
              <p:grpSpPr>
                <a:xfrm>
                  <a:off x="7131161" y="1335955"/>
                  <a:ext cx="717347" cy="2526256"/>
                  <a:chOff x="6204155" y="1335955"/>
                  <a:chExt cx="717347" cy="2526256"/>
                </a:xfrm>
              </p:grpSpPr>
              <p:sp>
                <p:nvSpPr>
                  <p:cNvPr id="611" name="Циліндр 610">
                    <a:extLst>
                      <a:ext uri="{FF2B5EF4-FFF2-40B4-BE49-F238E27FC236}">
                        <a16:creationId xmlns:a16="http://schemas.microsoft.com/office/drawing/2014/main" id="{CF62BCF2-4A7B-E1B6-FA65-E1519F31221D}"/>
                      </a:ext>
                    </a:extLst>
                  </p:cNvPr>
                  <p:cNvSpPr/>
                  <p:nvPr/>
                </p:nvSpPr>
                <p:spPr>
                  <a:xfrm>
                    <a:off x="6204155" y="1789544"/>
                    <a:ext cx="717347" cy="2072667"/>
                  </a:xfrm>
                  <a:prstGeom prst="can">
                    <a:avLst>
                      <a:gd name="adj" fmla="val 51613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12" name="Циліндр 611">
                    <a:extLst>
                      <a:ext uri="{FF2B5EF4-FFF2-40B4-BE49-F238E27FC236}">
                        <a16:creationId xmlns:a16="http://schemas.microsoft.com/office/drawing/2014/main" id="{5DD115F3-91A8-23E9-71F3-06FFFE66DBC8}"/>
                      </a:ext>
                    </a:extLst>
                  </p:cNvPr>
                  <p:cNvSpPr/>
                  <p:nvPr/>
                </p:nvSpPr>
                <p:spPr>
                  <a:xfrm>
                    <a:off x="6340860" y="1415251"/>
                    <a:ext cx="443936" cy="608331"/>
                  </a:xfrm>
                  <a:prstGeom prst="can">
                    <a:avLst>
                      <a:gd name="adj" fmla="val 48334"/>
                    </a:avLst>
                  </a:prstGeom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13" name="Циліндр 612">
                    <a:extLst>
                      <a:ext uri="{FF2B5EF4-FFF2-40B4-BE49-F238E27FC236}">
                        <a16:creationId xmlns:a16="http://schemas.microsoft.com/office/drawing/2014/main" id="{B13F1F08-817B-AE22-18FD-FE28999C8A3C}"/>
                      </a:ext>
                    </a:extLst>
                  </p:cNvPr>
                  <p:cNvSpPr/>
                  <p:nvPr/>
                </p:nvSpPr>
                <p:spPr>
                  <a:xfrm>
                    <a:off x="6243382" y="1335955"/>
                    <a:ext cx="638893" cy="455455"/>
                  </a:xfrm>
                  <a:prstGeom prst="can">
                    <a:avLst>
                      <a:gd name="adj" fmla="val 48334"/>
                    </a:avLst>
                  </a:prstGeom>
                  <a:solidFill>
                    <a:srgbClr val="FF505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  <p:sp>
                <p:nvSpPr>
                  <p:cNvPr id="614" name="Циліндр 613">
                    <a:extLst>
                      <a:ext uri="{FF2B5EF4-FFF2-40B4-BE49-F238E27FC236}">
                        <a16:creationId xmlns:a16="http://schemas.microsoft.com/office/drawing/2014/main" id="{CAC9C450-F729-96EF-24FB-2B7D0689A6D3}"/>
                      </a:ext>
                    </a:extLst>
                  </p:cNvPr>
                  <p:cNvSpPr/>
                  <p:nvPr/>
                </p:nvSpPr>
                <p:spPr>
                  <a:xfrm>
                    <a:off x="6249724" y="2503355"/>
                    <a:ext cx="626209" cy="1327874"/>
                  </a:xfrm>
                  <a:prstGeom prst="can">
                    <a:avLst>
                      <a:gd name="adj" fmla="val 36590"/>
                    </a:avLst>
                  </a:prstGeom>
                  <a:solidFill>
                    <a:srgbClr val="C00000"/>
                  </a:solidFill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noProof="1"/>
                  </a:p>
                </p:txBody>
              </p:sp>
            </p:grpSp>
          </p:grpSp>
          <p:sp>
            <p:nvSpPr>
              <p:cNvPr id="607" name="TextBox 606">
                <a:extLst>
                  <a:ext uri="{FF2B5EF4-FFF2-40B4-BE49-F238E27FC236}">
                    <a16:creationId xmlns:a16="http://schemas.microsoft.com/office/drawing/2014/main" id="{3ACED467-993B-9779-F48C-E1F43CDC52EE}"/>
                  </a:ext>
                </a:extLst>
              </p:cNvPr>
              <p:cNvSpPr txBox="1"/>
              <p:nvPr/>
            </p:nvSpPr>
            <p:spPr>
              <a:xfrm>
                <a:off x="11182400" y="3196370"/>
                <a:ext cx="16443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SemiBold" panose="020B0703050203000203" pitchFamily="34" charset="0"/>
                  </a:rPr>
                  <a:t>Набір</a:t>
                </a:r>
              </a:p>
            </p:txBody>
          </p:sp>
          <p:sp>
            <p:nvSpPr>
              <p:cNvPr id="608" name="Права фігурна дужка 607">
                <a:extLst>
                  <a:ext uri="{FF2B5EF4-FFF2-40B4-BE49-F238E27FC236}">
                    <a16:creationId xmlns:a16="http://schemas.microsoft.com/office/drawing/2014/main" id="{EC24F793-17E6-A764-E07D-3CD8D3D629B7}"/>
                  </a:ext>
                </a:extLst>
              </p:cNvPr>
              <p:cNvSpPr/>
              <p:nvPr/>
            </p:nvSpPr>
            <p:spPr>
              <a:xfrm rot="5400000">
                <a:off x="11926615" y="2289476"/>
                <a:ext cx="151532" cy="1644352"/>
              </a:xfrm>
              <a:prstGeom prst="rightBrace">
                <a:avLst>
                  <a:gd name="adj1" fmla="val 6644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/>
              </a:p>
            </p:txBody>
          </p:sp>
        </p:grpSp>
        <p:grpSp>
          <p:nvGrpSpPr>
            <p:cNvPr id="600" name="Групувати 599">
              <a:extLst>
                <a:ext uri="{FF2B5EF4-FFF2-40B4-BE49-F238E27FC236}">
                  <a16:creationId xmlns:a16="http://schemas.microsoft.com/office/drawing/2014/main" id="{041D078D-BF08-1D91-6D17-73CF6AFBB265}"/>
                </a:ext>
              </a:extLst>
            </p:cNvPr>
            <p:cNvGrpSpPr/>
            <p:nvPr/>
          </p:nvGrpSpPr>
          <p:grpSpPr>
            <a:xfrm>
              <a:off x="8050351" y="1530775"/>
              <a:ext cx="607393" cy="567727"/>
              <a:chOff x="7348885" y="1530775"/>
              <a:chExt cx="607393" cy="567727"/>
            </a:xfrm>
          </p:grpSpPr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63074B11-4352-7DDF-B29D-E8AF257B2F3B}"/>
                  </a:ext>
                </a:extLst>
              </p:cNvPr>
              <p:cNvSpPr txBox="1"/>
              <p:nvPr/>
            </p:nvSpPr>
            <p:spPr>
              <a:xfrm>
                <a:off x="7485454" y="1530775"/>
                <a:ext cx="2680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noProof="1">
                    <a:latin typeface="IBM Plex Sans" panose="020B0503050203000203" pitchFamily="34" charset="0"/>
                  </a:rPr>
                  <a:t>+</a:t>
                </a:r>
              </a:p>
            </p:txBody>
          </p:sp>
          <p:sp>
            <p:nvSpPr>
              <p:cNvPr id="605" name="TextBox 604">
                <a:extLst>
                  <a:ext uri="{FF2B5EF4-FFF2-40B4-BE49-F238E27FC236}">
                    <a16:creationId xmlns:a16="http://schemas.microsoft.com/office/drawing/2014/main" id="{9019058D-922C-9780-F4B1-6B434095E2D8}"/>
                  </a:ext>
                </a:extLst>
              </p:cNvPr>
              <p:cNvSpPr txBox="1"/>
              <p:nvPr/>
            </p:nvSpPr>
            <p:spPr>
              <a:xfrm>
                <a:off x="7348885" y="1821503"/>
                <a:ext cx="60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Medium" panose="020B0603050203000203" pitchFamily="34" charset="0"/>
                  </a:rPr>
                  <a:t>30 хв</a:t>
                </a:r>
              </a:p>
            </p:txBody>
          </p:sp>
        </p:grpSp>
        <p:grpSp>
          <p:nvGrpSpPr>
            <p:cNvPr id="601" name="Групувати 600">
              <a:extLst>
                <a:ext uri="{FF2B5EF4-FFF2-40B4-BE49-F238E27FC236}">
                  <a16:creationId xmlns:a16="http://schemas.microsoft.com/office/drawing/2014/main" id="{C44AB3B3-B226-827F-E4D8-E4E5BC24FF3F}"/>
                </a:ext>
              </a:extLst>
            </p:cNvPr>
            <p:cNvGrpSpPr/>
            <p:nvPr/>
          </p:nvGrpSpPr>
          <p:grpSpPr>
            <a:xfrm>
              <a:off x="9648576" y="1530775"/>
              <a:ext cx="607393" cy="567727"/>
              <a:chOff x="8834481" y="1530775"/>
              <a:chExt cx="607393" cy="567727"/>
            </a:xfrm>
          </p:grpSpPr>
          <p:sp>
            <p:nvSpPr>
              <p:cNvPr id="602" name="TextBox 601">
                <a:extLst>
                  <a:ext uri="{FF2B5EF4-FFF2-40B4-BE49-F238E27FC236}">
                    <a16:creationId xmlns:a16="http://schemas.microsoft.com/office/drawing/2014/main" id="{5130D074-FE25-9A45-FD1B-E4452C3CE4CB}"/>
                  </a:ext>
                </a:extLst>
              </p:cNvPr>
              <p:cNvSpPr txBox="1"/>
              <p:nvPr/>
            </p:nvSpPr>
            <p:spPr>
              <a:xfrm>
                <a:off x="8945030" y="1530775"/>
                <a:ext cx="2680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noProof="1">
                    <a:latin typeface="IBM Plex Sans" panose="020B0503050203000203" pitchFamily="34" charset="0"/>
                  </a:rPr>
                  <a:t>+</a:t>
                </a:r>
              </a:p>
            </p:txBody>
          </p:sp>
          <p:sp>
            <p:nvSpPr>
              <p:cNvPr id="603" name="TextBox 602">
                <a:extLst>
                  <a:ext uri="{FF2B5EF4-FFF2-40B4-BE49-F238E27FC236}">
                    <a16:creationId xmlns:a16="http://schemas.microsoft.com/office/drawing/2014/main" id="{D88382AE-0013-46DD-5D2F-E986A90BDDEA}"/>
                  </a:ext>
                </a:extLst>
              </p:cNvPr>
              <p:cNvSpPr txBox="1"/>
              <p:nvPr/>
            </p:nvSpPr>
            <p:spPr>
              <a:xfrm>
                <a:off x="8834481" y="1821503"/>
                <a:ext cx="607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i="1" noProof="1">
                    <a:latin typeface="IBM Plex Sans Medium" panose="020B0603050203000203" pitchFamily="34" charset="0"/>
                  </a:rPr>
                  <a:t>30 хв</a:t>
                </a:r>
              </a:p>
            </p:txBody>
          </p:sp>
        </p:grpSp>
      </p:grpSp>
      <p:cxnSp>
        <p:nvCxnSpPr>
          <p:cNvPr id="651" name="Пряма сполучна лінія 650">
            <a:extLst>
              <a:ext uri="{FF2B5EF4-FFF2-40B4-BE49-F238E27FC236}">
                <a16:creationId xmlns:a16="http://schemas.microsoft.com/office/drawing/2014/main" id="{FBF70A8C-BFEF-CEE3-0B06-7CCFB0606E33}"/>
              </a:ext>
            </a:extLst>
          </p:cNvPr>
          <p:cNvCxnSpPr/>
          <p:nvPr/>
        </p:nvCxnSpPr>
        <p:spPr>
          <a:xfrm>
            <a:off x="7071360" y="3561899"/>
            <a:ext cx="459232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54" name="Групувати 653">
            <a:extLst>
              <a:ext uri="{FF2B5EF4-FFF2-40B4-BE49-F238E27FC236}">
                <a16:creationId xmlns:a16="http://schemas.microsoft.com/office/drawing/2014/main" id="{1BCA1A31-EC00-B6DF-A2CE-073BCACDB8DF}"/>
              </a:ext>
            </a:extLst>
          </p:cNvPr>
          <p:cNvGrpSpPr/>
          <p:nvPr/>
        </p:nvGrpSpPr>
        <p:grpSpPr>
          <a:xfrm>
            <a:off x="7650936" y="5483139"/>
            <a:ext cx="3365297" cy="1257918"/>
            <a:chOff x="7650936" y="5483139"/>
            <a:chExt cx="3365297" cy="1257918"/>
          </a:xfrm>
        </p:grpSpPr>
        <p:grpSp>
          <p:nvGrpSpPr>
            <p:cNvPr id="645" name="Групувати 644">
              <a:extLst>
                <a:ext uri="{FF2B5EF4-FFF2-40B4-BE49-F238E27FC236}">
                  <a16:creationId xmlns:a16="http://schemas.microsoft.com/office/drawing/2014/main" id="{11725F56-0A2F-F927-38EB-F988A0C8DA96}"/>
                </a:ext>
              </a:extLst>
            </p:cNvPr>
            <p:cNvGrpSpPr/>
            <p:nvPr/>
          </p:nvGrpSpPr>
          <p:grpSpPr>
            <a:xfrm>
              <a:off x="7650936" y="5508346"/>
              <a:ext cx="3365297" cy="1232711"/>
              <a:chOff x="7679925" y="2250902"/>
              <a:chExt cx="3365297" cy="1232711"/>
            </a:xfrm>
          </p:grpSpPr>
          <p:sp>
            <p:nvSpPr>
              <p:cNvPr id="646" name="TextBox 645">
                <a:extLst>
                  <a:ext uri="{FF2B5EF4-FFF2-40B4-BE49-F238E27FC236}">
                    <a16:creationId xmlns:a16="http://schemas.microsoft.com/office/drawing/2014/main" id="{E7C58B78-7A2F-6360-682F-F4A591508F64}"/>
                  </a:ext>
                </a:extLst>
              </p:cNvPr>
              <p:cNvSpPr txBox="1"/>
              <p:nvPr/>
            </p:nvSpPr>
            <p:spPr>
              <a:xfrm>
                <a:off x="7679925" y="3021948"/>
                <a:ext cx="33652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200" noProof="1">
                    <a:solidFill>
                      <a:srgbClr val="C00000"/>
                    </a:solidFill>
                    <a:latin typeface="IBM Plex Sans" panose="020B0503050203000203" pitchFamily="34" charset="0"/>
                  </a:rPr>
                  <a:t>При підозрі на інфекційний ендокардит</a:t>
                </a:r>
              </a:p>
              <a:p>
                <a:pPr algn="ctr"/>
                <a:r>
                  <a:rPr lang="uk-UA" sz="1200" noProof="1">
                    <a:solidFill>
                      <a:srgbClr val="C00000"/>
                    </a:solidFill>
                    <a:latin typeface="IBM Plex Sans" panose="020B0503050203000203" pitchFamily="34" charset="0"/>
                  </a:rPr>
                  <a:t>не менше 6 годин</a:t>
                </a:r>
              </a:p>
            </p:txBody>
          </p:sp>
          <p:cxnSp>
            <p:nvCxnSpPr>
              <p:cNvPr id="648" name="Пряма зі стрілкою 647">
                <a:extLst>
                  <a:ext uri="{FF2B5EF4-FFF2-40B4-BE49-F238E27FC236}">
                    <a16:creationId xmlns:a16="http://schemas.microsoft.com/office/drawing/2014/main" id="{D36D5812-AAC1-92E3-9C89-24AD6986C102}"/>
                  </a:ext>
                </a:extLst>
              </p:cNvPr>
              <p:cNvCxnSpPr/>
              <p:nvPr/>
            </p:nvCxnSpPr>
            <p:spPr>
              <a:xfrm flipH="1">
                <a:off x="10084063" y="2250902"/>
                <a:ext cx="1" cy="559726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9" name="Ліва фігурна дужка 648">
                <a:extLst>
                  <a:ext uri="{FF2B5EF4-FFF2-40B4-BE49-F238E27FC236}">
                    <a16:creationId xmlns:a16="http://schemas.microsoft.com/office/drawing/2014/main" id="{3020B044-BCE4-437D-8B61-0D8536C1E715}"/>
                  </a:ext>
                </a:extLst>
              </p:cNvPr>
              <p:cNvSpPr/>
              <p:nvPr/>
            </p:nvSpPr>
            <p:spPr>
              <a:xfrm rot="16200000">
                <a:off x="9264355" y="1872752"/>
                <a:ext cx="140147" cy="2205612"/>
              </a:xfrm>
              <a:prstGeom prst="leftBrace">
                <a:avLst>
                  <a:gd name="adj1" fmla="val 63829"/>
                  <a:gd name="adj2" fmla="val 51317"/>
                </a:avLst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noProof="1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653" name="Пряма зі стрілкою 652">
              <a:extLst>
                <a:ext uri="{FF2B5EF4-FFF2-40B4-BE49-F238E27FC236}">
                  <a16:creationId xmlns:a16="http://schemas.microsoft.com/office/drawing/2014/main" id="{247F4985-FE57-7A00-0F60-7846239A57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7457" y="5483139"/>
              <a:ext cx="1" cy="55972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8665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49B000FC-912F-5BA5-2C53-597B493C0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4850C8-52A6-05A5-9E9A-772CF8E53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A7E46FF1-4FCE-7B9A-85E0-95728D98114C}"/>
              </a:ext>
            </a:extLst>
          </p:cNvPr>
          <p:cNvSpPr txBox="1"/>
          <p:nvPr/>
        </p:nvSpPr>
        <p:spPr>
          <a:xfrm>
            <a:off x="2412502" y="509754"/>
            <a:ext cx="38358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800"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Посів крові </a:t>
            </a: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 середовища виготовлені у лабораторні</a:t>
            </a:r>
            <a:endParaRPr lang="uk-UA" sz="20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9C1D2799-EF43-617F-F037-4B25A2F07340}"/>
              </a:ext>
            </a:extLst>
          </p:cNvPr>
          <p:cNvSpPr txBox="1"/>
          <p:nvPr/>
        </p:nvSpPr>
        <p:spPr>
          <a:xfrm>
            <a:off x="776742" y="1552586"/>
            <a:ext cx="5741624" cy="5160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Процедуру виконують два працівника.</a:t>
            </a:r>
          </a:p>
          <a:p>
            <a:pPr marL="285750" marR="0" lvl="0" indent="-285750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Перший працівник виконує венепункцію.</a:t>
            </a:r>
          </a:p>
          <a:p>
            <a:pPr marL="285750" marR="0" lvl="0" indent="-285750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Другий працівник запалює спиртовий пальник, відкриває флакон над пальником.</a:t>
            </a:r>
          </a:p>
          <a:p>
            <a:pPr marL="285750" marR="0" lvl="0" indent="-285750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Перший працівник вносить зразок у флакон над палаючим спиртовим пальником, заздалегідь знявши голку зі шприца.</a:t>
            </a:r>
          </a:p>
          <a:p>
            <a:pPr marL="285750" marR="0" lvl="0" indent="-285750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Другий працівник обпалює шийку і пробку флакона і закриває флакон.</a:t>
            </a:r>
          </a:p>
          <a:p>
            <a:pPr marL="285750" marR="0" lvl="0" indent="-285750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Обережно, щоб не замочити пробку флакона, перемішати його вміст круговими рухами.</a:t>
            </a:r>
          </a:p>
          <a:p>
            <a:pPr marL="285750" marR="0" lvl="0" indent="-285750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Якщо набір для посіву складається із флаконів на аеробні факультативно-анаеробні та анаеробні мікроорганізми, то кров слід внести спочатку в анаеробну ємність, а потім у аеробну для того щоб кисень, який накопичився у шприці не потрапив у флакон для анаеробів.</a:t>
            </a:r>
          </a:p>
        </p:txBody>
      </p:sp>
      <p:pic>
        <p:nvPicPr>
          <p:cNvPr id="2050" name="Picture 2" descr="Флакон для гемокультуры - 01602 - RTA Laboratories - из стекла">
            <a:extLst>
              <a:ext uri="{FF2B5EF4-FFF2-40B4-BE49-F238E27FC236}">
                <a16:creationId xmlns:a16="http://schemas.microsoft.com/office/drawing/2014/main" id="{5F544036-8985-4CE6-C0DE-CAFEC6329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 r="13333"/>
          <a:stretch/>
        </p:blipFill>
        <p:spPr bwMode="auto">
          <a:xfrm>
            <a:off x="6095998" y="0"/>
            <a:ext cx="6096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546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C2FE2A75-B368-3B2C-F658-21BB6309E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3E7382-8CD1-599B-B757-D6FF50139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419C5EF0-5938-C7BD-D966-690B0FAA05BF}"/>
              </a:ext>
            </a:extLst>
          </p:cNvPr>
          <p:cNvSpPr txBox="1"/>
          <p:nvPr/>
        </p:nvSpPr>
        <p:spPr>
          <a:xfrm>
            <a:off x="776742" y="1486269"/>
            <a:ext cx="44937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Зберігання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93290730-D8DE-0B8C-CBC5-C7FD5E0739C5}"/>
              </a:ext>
            </a:extLst>
          </p:cNvPr>
          <p:cNvSpPr txBox="1"/>
          <p:nvPr/>
        </p:nvSpPr>
        <p:spPr>
          <a:xfrm>
            <a:off x="776742" y="2422395"/>
            <a:ext cx="4931727" cy="360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Герметично закритті флакони або пробірки розташувати вертикально.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Доставити в лабораторію якнайшвидше після забору.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У випадку затримання відправки:</a:t>
            </a:r>
          </a:p>
          <a:p>
            <a:pPr marL="342900" marR="0" lvl="0" indent="-342900" algn="l" rtl="0">
              <a:lnSpc>
                <a:spcPct val="100000"/>
              </a:lnSpc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зразки для автоматизованих систем зберігаються відповідно до рекомендацій виробника (18 - 22°С до 12 годин);</a:t>
            </a:r>
          </a:p>
          <a:p>
            <a:pPr marL="342900" marR="0" lvl="0" indent="-342900" algn="l" rtl="0">
              <a:lnSpc>
                <a:spcPct val="100000"/>
              </a:lnSpc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зразки відібрані на поживні середовища виготовлені в лабораторії зберігаються при 37°С.</a:t>
            </a:r>
          </a:p>
        </p:txBody>
      </p:sp>
      <p:pic>
        <p:nvPicPr>
          <p:cNvPr id="12" name="Google Shape;84;p1">
            <a:extLst>
              <a:ext uri="{FF2B5EF4-FFF2-40B4-BE49-F238E27FC236}">
                <a16:creationId xmlns:a16="http://schemas.microsoft.com/office/drawing/2014/main" id="{CC3C0DDD-2A64-B11D-7992-42B4AF2F9C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2" cy="6979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172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EDCD1086-0C45-B904-8931-6B9DF9963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>
            <a:extLst>
              <a:ext uri="{FF2B5EF4-FFF2-40B4-BE49-F238E27FC236}">
                <a16:creationId xmlns:a16="http://schemas.microsoft.com/office/drawing/2014/main" id="{08C04646-080C-EA50-9AE8-E6B92ED6D6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B3AFC62C-1F62-B006-6A61-DBB735242761}"/>
              </a:ext>
            </a:extLst>
          </p:cNvPr>
          <p:cNvSpPr txBox="1"/>
          <p:nvPr/>
        </p:nvSpPr>
        <p:spPr>
          <a:xfrm>
            <a:off x="1584960" y="2644170"/>
            <a:ext cx="90525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1" i="0" u="none" strike="noStrike" cap="none" noProof="1">
                <a:solidFill>
                  <a:schemeClr val="bg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сечі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196A6C-706E-64E2-3A2D-00CB7718A9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55" t="24955" r="22574" b="23164"/>
          <a:stretch/>
        </p:blipFill>
        <p:spPr>
          <a:xfrm>
            <a:off x="855851" y="512262"/>
            <a:ext cx="1505072" cy="7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7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8D7BF1F4-F021-150D-C608-D4D3CDF39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437F21-6BC2-0015-3198-DBE91B0B1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5" name="Google Shape;107;p4">
            <a:extLst>
              <a:ext uri="{FF2B5EF4-FFF2-40B4-BE49-F238E27FC236}">
                <a16:creationId xmlns:a16="http://schemas.microsoft.com/office/drawing/2014/main" id="{CB328718-C2C4-9E72-0E1B-6BB715175A9C}"/>
              </a:ext>
            </a:extLst>
          </p:cNvPr>
          <p:cNvSpPr txBox="1"/>
          <p:nvPr/>
        </p:nvSpPr>
        <p:spPr>
          <a:xfrm>
            <a:off x="819324" y="1643434"/>
            <a:ext cx="474299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8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Вимоги та стандарти щодо відбору зразків сечі</a:t>
            </a:r>
          </a:p>
        </p:txBody>
      </p:sp>
      <p:sp>
        <p:nvSpPr>
          <p:cNvPr id="6" name="Google Shape;108;p4">
            <a:extLst>
              <a:ext uri="{FF2B5EF4-FFF2-40B4-BE49-F238E27FC236}">
                <a16:creationId xmlns:a16="http://schemas.microsoft.com/office/drawing/2014/main" id="{BC5250AC-4B0D-B668-497F-6C589FA1F865}"/>
              </a:ext>
            </a:extLst>
          </p:cNvPr>
          <p:cNvSpPr txBox="1"/>
          <p:nvPr/>
        </p:nvSpPr>
        <p:spPr>
          <a:xfrm>
            <a:off x="819324" y="2952449"/>
            <a:ext cx="4913819" cy="3485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1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CLSI PRE05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Processes for the Collection of Urine Specimens, 1st Edition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.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</a:p>
          <a:p>
            <a:pPr marL="252000">
              <a:spcAft>
                <a:spcPts val="600"/>
              </a:spcAft>
              <a:buSzPts val="1800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CLSI PRE05. Інститут клінічних та лабораторних стандартів.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Процеси збору зразків сечі, 1-е видання. </a:t>
            </a:r>
          </a:p>
          <a:p>
            <a:pPr marL="285750" indent="-285750">
              <a:spcAft>
                <a:spcPts val="600"/>
              </a:spcAft>
              <a:buSzPts val="1800"/>
              <a:buFont typeface="Arial"/>
              <a:buChar char="•"/>
            </a:pPr>
            <a:r>
              <a:rPr lang="uk-UA" sz="1800" b="1" noProof="1">
                <a:latin typeface="IBM Plex Sans"/>
                <a:sym typeface="IBM Plex Sans"/>
              </a:rPr>
              <a:t>Настанова 00232. </a:t>
            </a:r>
            <a:r>
              <a:rPr lang="uk-UA" sz="1800" noProof="1">
                <a:latin typeface="IBM Plex Sans"/>
                <a:sym typeface="IBM Plex Sans"/>
              </a:rPr>
              <a:t>Інфекції сечовивідних шляхів.</a:t>
            </a:r>
          </a:p>
          <a:p>
            <a:pPr marL="285750" indent="-285750">
              <a:spcAft>
                <a:spcPts val="600"/>
              </a:spcAft>
              <a:buSzPts val="1800"/>
              <a:buFont typeface="Arial"/>
              <a:buChar char="•"/>
            </a:pPr>
            <a:r>
              <a:rPr lang="uk-UA" sz="1800" b="1" noProof="1">
                <a:latin typeface="IBM Plex Sans"/>
                <a:sym typeface="IBM Plex Sans"/>
              </a:rPr>
              <a:t>Настанова 00233 </a:t>
            </a:r>
            <a:r>
              <a:rPr lang="uk-UA" sz="1800" noProof="1">
                <a:latin typeface="IBM Plex Sans"/>
                <a:sym typeface="IBM Plex Sans"/>
              </a:rPr>
              <a:t>Аналіз сечі і бактеріальний посів сечі.</a:t>
            </a:r>
          </a:p>
          <a:p>
            <a:pPr marL="285750" indent="-285750">
              <a:spcAft>
                <a:spcPts val="600"/>
              </a:spcAft>
              <a:buSzPts val="1800"/>
              <a:buFont typeface="Arial"/>
              <a:buChar char="•"/>
            </a:pPr>
            <a:r>
              <a:rPr lang="uk-UA" sz="1800" b="1" noProof="1">
                <a:latin typeface="IBM Plex Sans"/>
                <a:sym typeface="IBM Plex Sans"/>
              </a:rPr>
              <a:t>Настанова 00634. </a:t>
            </a:r>
            <a:r>
              <a:rPr lang="uk-UA" sz="1800" noProof="1">
                <a:latin typeface="IBM Plex Sans"/>
                <a:sym typeface="IBM Plex Sans"/>
              </a:rPr>
              <a:t>Інфекції сечовивідних шляхів у дітей</a:t>
            </a:r>
            <a:r>
              <a:rPr lang="uk-UA" sz="1800" b="1" noProof="1">
                <a:latin typeface="IBM Plex Sans"/>
                <a:sym typeface="IBM Plex Sans"/>
              </a:rPr>
              <a:t>.</a:t>
            </a:r>
          </a:p>
        </p:txBody>
      </p:sp>
      <p:pic>
        <p:nvPicPr>
          <p:cNvPr id="7" name="Google Shape;84;p1">
            <a:extLst>
              <a:ext uri="{FF2B5EF4-FFF2-40B4-BE49-F238E27FC236}">
                <a16:creationId xmlns:a16="http://schemas.microsoft.com/office/drawing/2014/main" id="{8E70C556-C006-703E-2EE8-F5FF6A74EC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2" cy="6979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107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E3D40D3D-E28B-A8FD-7A3C-3BE5E69F7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31C1F0-9DEB-6951-5F78-6BE59DCF9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B76AA4D7-3902-9FD4-194F-F4E2BFA309AC}"/>
              </a:ext>
            </a:extLst>
          </p:cNvPr>
          <p:cNvSpPr txBox="1"/>
          <p:nvPr/>
        </p:nvSpPr>
        <p:spPr>
          <a:xfrm>
            <a:off x="544518" y="1422769"/>
            <a:ext cx="515088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Основні показання для бактеріологічного дослідження сечі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23988C86-B81C-EB2E-68B3-5A15219FA83B}"/>
              </a:ext>
            </a:extLst>
          </p:cNvPr>
          <p:cNvSpPr txBox="1"/>
          <p:nvPr/>
        </p:nvSpPr>
        <p:spPr>
          <a:xfrm>
            <a:off x="6096000" y="1422769"/>
            <a:ext cx="5811157" cy="5006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Наявність  підозри на пієлонефрит.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Підозра на внутрішньолікарняну інфекцію сечовивідних шляхів (можливість зниженої чутливості до антибіотиків).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Підозра на інфекцію сечових шляхів у пацієнтів з супутніми захворюваннями (діабет, рецидивуючі камені, імуннодефіцитний стан та ін.).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Пацієнти, у яких не вдалося провести лікування першої лінії антибіотиками.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Клінічна підозра на інфекцію сечовивідних шляхів у пацієнтів з постійними катетерами.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Клінічна п</a:t>
            </a: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ідозра на інфекцію сечових шляхів  у чоловіків (симптоматичні).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Клінічна п</a:t>
            </a: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ідозра на інфекцію сечових шляхів  у вагітних жінок (симптоматичні).</a:t>
            </a:r>
          </a:p>
          <a:p>
            <a:pPr marL="285750" indent="-285750">
              <a:spcAft>
                <a:spcPts val="2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Клінічна п</a:t>
            </a: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ідозра на інфекцію сечових шляхів  у дітей та підлітків (симптоматичні).</a:t>
            </a:r>
          </a:p>
        </p:txBody>
      </p:sp>
    </p:spTree>
    <p:extLst>
      <p:ext uri="{BB962C8B-B14F-4D97-AF65-F5344CB8AC3E}">
        <p14:creationId xmlns:p14="http://schemas.microsoft.com/office/powerpoint/2010/main" val="4001449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EFD07DC4-FD1E-450D-9D95-4AFD30B79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E46B94-B4D9-DAF7-5CDB-09EC1CC68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5" name="Google Shape;107;p4">
            <a:extLst>
              <a:ext uri="{FF2B5EF4-FFF2-40B4-BE49-F238E27FC236}">
                <a16:creationId xmlns:a16="http://schemas.microsoft.com/office/drawing/2014/main" id="{5575AF2D-1A2B-77FC-6264-1DACE79A0CE8}"/>
              </a:ext>
            </a:extLst>
          </p:cNvPr>
          <p:cNvSpPr txBox="1"/>
          <p:nvPr/>
        </p:nvSpPr>
        <p:spPr>
          <a:xfrm>
            <a:off x="819324" y="1643434"/>
            <a:ext cx="47429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36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Тип зразку</a:t>
            </a:r>
            <a:endParaRPr lang="uk-UA" sz="36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108;p4">
            <a:extLst>
              <a:ext uri="{FF2B5EF4-FFF2-40B4-BE49-F238E27FC236}">
                <a16:creationId xmlns:a16="http://schemas.microsoft.com/office/drawing/2014/main" id="{26C9C7D5-3B84-16FE-2B62-0FEFA93A44C4}"/>
              </a:ext>
            </a:extLst>
          </p:cNvPr>
          <p:cNvSpPr txBox="1"/>
          <p:nvPr/>
        </p:nvSpPr>
        <p:spPr>
          <a:xfrm>
            <a:off x="819324" y="2767503"/>
            <a:ext cx="4913085" cy="213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середня порція вільно випущеної сечі;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від пацієнтів з постійними катетерами;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відібрана катетером;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надлобкова пункція;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відібрана з використанням вакуумної системи.</a:t>
            </a:r>
          </a:p>
        </p:txBody>
      </p:sp>
      <p:pic>
        <p:nvPicPr>
          <p:cNvPr id="7" name="Google Shape;84;p1">
            <a:extLst>
              <a:ext uri="{FF2B5EF4-FFF2-40B4-BE49-F238E27FC236}">
                <a16:creationId xmlns:a16="http://schemas.microsoft.com/office/drawing/2014/main" id="{D70FF40F-F733-E78D-8E3C-16FDE0132F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2" cy="6979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152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32F21CF9-BAD3-E99A-81BB-4B676CC9E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3B0B27-0D8B-C2D2-E928-520B3FD05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299C96E1-F300-42B3-A148-91DCF4D0BBE5}"/>
              </a:ext>
            </a:extLst>
          </p:cNvPr>
          <p:cNvSpPr txBox="1"/>
          <p:nvPr/>
        </p:nvSpPr>
        <p:spPr>
          <a:xfrm>
            <a:off x="776742" y="1486269"/>
            <a:ext cx="461821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Фактори пов’язані із забором, що впливають на результат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DE1D1CCB-E843-156C-1217-286098A4C057}"/>
              </a:ext>
            </a:extLst>
          </p:cNvPr>
          <p:cNvSpPr txBox="1"/>
          <p:nvPr/>
        </p:nvSpPr>
        <p:spPr>
          <a:xfrm>
            <a:off x="6096000" y="1486269"/>
            <a:ext cx="5680364" cy="5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стан пацієнта;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концентрація зразка сечі  (нічне голодування забезпечить достатню концентрацію сечі);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час перебування сечі в сечовому міхурі (для виділення росту бактерій, сеча повинна перебувати в сечовому міхурі протягом 4–6 год перед забором матеріалу, для E. coli, тривалість клітинного циклу становить близько 2 годин);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прийом будь яких антибактеріальних засобів.</a:t>
            </a:r>
          </a:p>
          <a:p>
            <a:pPr marR="0" lvl="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</a:pPr>
            <a:endParaRPr lang="uk-UA" sz="1800" i="1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R="0" lvl="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</a:pPr>
            <a:r>
              <a:rPr lang="uk-UA" sz="1800" i="1" noProof="1">
                <a:latin typeface="IBM Plex Sans"/>
                <a:ea typeface="IBM Plex Sans"/>
                <a:cs typeface="IBM Plex Sans"/>
                <a:sym typeface="IBM Plex Sans"/>
              </a:rPr>
              <a:t>     </a:t>
            </a:r>
            <a:r>
              <a:rPr lang="uk-UA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Не можна відбирати сечу: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у жінок під час менструації</a:t>
            </a:r>
            <a:r>
              <a:rPr lang="uk-UA" sz="1800" i="1" noProof="1">
                <a:latin typeface="IBM Plex Sans"/>
                <a:ea typeface="IBM Plex Sans"/>
                <a:cs typeface="IBM Plex Sans"/>
                <a:sym typeface="IBM Plex Sans"/>
              </a:rPr>
              <a:t>;</a:t>
            </a:r>
            <a:endParaRPr lang="uk-UA" sz="1800" i="1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із сечоприймача або підкладного судна.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endParaRPr lang="uk-UA" sz="900" i="1" noProof="1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360000" lvl="1">
              <a:spcAft>
                <a:spcPts val="500"/>
              </a:spcAft>
              <a:buSzPts val="1800"/>
            </a:pPr>
            <a:r>
              <a:rPr lang="uk-UA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Бажано проводити забір матеріалу в медичній установі.</a:t>
            </a:r>
            <a:endParaRPr lang="uk-UA" sz="1800" b="1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4290119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54FA8D4-35F3-CBC2-445B-D62284E3E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5A7C97-77EA-9E2F-5527-97101AF2B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BB29EEBA-C459-2F58-7684-2449F4257E17}"/>
              </a:ext>
            </a:extLst>
          </p:cNvPr>
          <p:cNvSpPr txBox="1"/>
          <p:nvPr/>
        </p:nvSpPr>
        <p:spPr>
          <a:xfrm>
            <a:off x="776741" y="1486269"/>
            <a:ext cx="515379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Метод забору середньої порції вільно випущеної сечі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182108BA-D9D1-08A4-8BD1-21E146C52AA6}"/>
              </a:ext>
            </a:extLst>
          </p:cNvPr>
          <p:cNvSpPr txBox="1"/>
          <p:nvPr/>
        </p:nvSpPr>
        <p:spPr>
          <a:xfrm>
            <a:off x="6096000" y="1486269"/>
            <a:ext cx="5638800" cy="497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Пояснити пацієнту мету та правила забору сечі.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Забір проводиться зранку, після ретельного туалету зовнішніх статевих органів без використання антисептиків (тільки вода та мило).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Рекомендується утриматися від сечовипускання протягом 2–3 годин перед забором.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Використовувати стерильний контейнер.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Перша порція сечі (приблизно 20–30 мл) випускається в унітаз, щоб змити мікроорганізми з уретри.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Друга (середня) порція (40–50 мл) збирається в контейнер, не торкаючись його внутрішніх стінок.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Остання порція знову випускається в унітаз.</a:t>
            </a:r>
            <a:endParaRPr lang="uk-UA" sz="1800" b="1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2374762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7F10758E-971E-DA4B-9A61-D5901D918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60E3E3B0-DFA3-FE33-9B39-BDC88D570942}"/>
              </a:ext>
            </a:extLst>
          </p:cNvPr>
          <p:cNvSpPr/>
          <p:nvPr/>
        </p:nvSpPr>
        <p:spPr>
          <a:xfrm>
            <a:off x="6107289" y="0"/>
            <a:ext cx="6084711" cy="2923674"/>
          </a:xfrm>
          <a:prstGeom prst="rect">
            <a:avLst/>
          </a:prstGeom>
          <a:solidFill>
            <a:srgbClr val="99A5D2"/>
          </a:solidFill>
          <a:ln>
            <a:solidFill>
              <a:srgbClr val="858A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1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44EB7B-188E-5BBF-7C31-DFFBDA4500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" t="51341" r="22025" b="12060"/>
          <a:stretch/>
        </p:blipFill>
        <p:spPr>
          <a:xfrm>
            <a:off x="6096001" y="11132"/>
            <a:ext cx="3965648" cy="29236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3DAF62-F4D8-EAB4-73E3-7FF7723FAA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5" name="Google Shape;107;p4">
            <a:extLst>
              <a:ext uri="{FF2B5EF4-FFF2-40B4-BE49-F238E27FC236}">
                <a16:creationId xmlns:a16="http://schemas.microsoft.com/office/drawing/2014/main" id="{9C70CC9B-6531-8B6E-3E65-03990950C1D5}"/>
              </a:ext>
            </a:extLst>
          </p:cNvPr>
          <p:cNvSpPr txBox="1"/>
          <p:nvPr/>
        </p:nvSpPr>
        <p:spPr>
          <a:xfrm>
            <a:off x="2439349" y="488587"/>
            <a:ext cx="35393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Вакуумна система для відбору сечі</a:t>
            </a:r>
            <a:endParaRPr lang="uk-UA" sz="20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108;p4">
            <a:extLst>
              <a:ext uri="{FF2B5EF4-FFF2-40B4-BE49-F238E27FC236}">
                <a16:creationId xmlns:a16="http://schemas.microsoft.com/office/drawing/2014/main" id="{FCED94C9-BC40-19D8-48FA-56158766B0ED}"/>
              </a:ext>
            </a:extLst>
          </p:cNvPr>
          <p:cNvSpPr txBox="1"/>
          <p:nvPr/>
        </p:nvSpPr>
        <p:spPr>
          <a:xfrm>
            <a:off x="819324" y="1658001"/>
            <a:ext cx="4829635" cy="490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 SemiBold" panose="020B0703050203000203" pitchFamily="34" charset="0"/>
                <a:ea typeface="IBM Plex Sans"/>
                <a:cs typeface="IBM Plex Sans"/>
                <a:sym typeface="IBM Plex Sans"/>
              </a:rPr>
              <a:t>Стерильний контейнер для сечі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– використовується для первинного збору матеріалу.</a:t>
            </a:r>
          </a:p>
          <a:p>
            <a:pPr marL="342900" indent="-342900">
              <a:spcAft>
                <a:spcPts val="600"/>
              </a:spcAft>
              <a:buSzPts val="1800"/>
              <a:buFont typeface="+mj-lt"/>
              <a:buAutoNum type="arabicPeriod"/>
            </a:pPr>
            <a:r>
              <a:rPr lang="uk-UA" sz="1800" noProof="1">
                <a:latin typeface="IBM Plex Sans SemiBold" panose="020B0703050203000203" pitchFamily="34" charset="0"/>
                <a:ea typeface="IBM Plex Sans"/>
                <a:cs typeface="IBM Plex Sans"/>
                <a:sym typeface="IBM Plex Sans"/>
              </a:rPr>
              <a:t>Кришка</a:t>
            </a:r>
            <a:r>
              <a:rPr lang="uk-UA" sz="1800" b="1" noProof="1"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 отвором та внутрішнім ущільнюючим кільцем під пробірку, з'єднує контейнер із вакуумною пробіркою.</a:t>
            </a:r>
          </a:p>
          <a:p>
            <a:pPr marL="342900" indent="-342900">
              <a:spcAft>
                <a:spcPts val="600"/>
              </a:spcAft>
              <a:buSzPts val="1800"/>
              <a:buFont typeface="+mj-lt"/>
              <a:buAutoNum type="arabicPeriod"/>
            </a:pPr>
            <a:r>
              <a:rPr lang="uk-UA" sz="1800" noProof="1">
                <a:latin typeface="IBM Plex Sans SemiBold" panose="020B0703050203000203" pitchFamily="34" charset="0"/>
                <a:ea typeface="IBM Plex Sans"/>
                <a:cs typeface="IBM Plex Sans"/>
                <a:sym typeface="IBM Plex Sans"/>
              </a:rPr>
              <a:t>Тримач </a:t>
            </a:r>
            <a:r>
              <a:rPr lang="uk-UA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з голкою, закритою гумовим ковпачком 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– забезпечує безконтактний переніс сечі з контейнера в пробірку.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 SemiBold" panose="020B0703050203000203" pitchFamily="34" charset="0"/>
                <a:ea typeface="IBM Plex Sans"/>
                <a:cs typeface="IBM Plex Sans"/>
                <a:sym typeface="IBM Plex Sans"/>
              </a:rPr>
              <a:t>Вакуумна пробірка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– герметична пробірка зі спеціальним консервантом (залежно від типу дослідження.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 SemiBold" panose="020B0703050203000203" pitchFamily="34" charset="0"/>
                <a:ea typeface="IBM Plex Sans"/>
                <a:cs typeface="IBM Plex Sans"/>
                <a:sym typeface="IBM Plex Sans"/>
              </a:rPr>
              <a:t>Антисептична пробка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– герметично закриває пробірку після забору зразка.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922C90-5DB7-5D62-2BB0-0263706133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45" b="21811"/>
          <a:stretch/>
        </p:blipFill>
        <p:spPr>
          <a:xfrm>
            <a:off x="6096000" y="2261937"/>
            <a:ext cx="6096000" cy="45960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63B457-355D-11D0-5DCB-7344D7E09A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318" t="23664" r="23145"/>
          <a:stretch/>
        </p:blipFill>
        <p:spPr>
          <a:xfrm>
            <a:off x="10061649" y="0"/>
            <a:ext cx="2130351" cy="2923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6CBBC-656C-B861-FEF7-1843988F6D18}"/>
              </a:ext>
            </a:extLst>
          </p:cNvPr>
          <p:cNvSpPr txBox="1"/>
          <p:nvPr/>
        </p:nvSpPr>
        <p:spPr>
          <a:xfrm>
            <a:off x="8199120" y="6189406"/>
            <a:ext cx="558800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600" noProof="1">
                <a:solidFill>
                  <a:schemeClr val="bg1"/>
                </a:solidFill>
                <a:latin typeface="IBM Plex Sans SemiBold" panose="020B0703050203000203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195830-CAE3-E03F-713F-33C77EFECDEB}"/>
              </a:ext>
            </a:extLst>
          </p:cNvPr>
          <p:cNvSpPr txBox="1"/>
          <p:nvPr/>
        </p:nvSpPr>
        <p:spPr>
          <a:xfrm>
            <a:off x="8923022" y="2369012"/>
            <a:ext cx="441955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600" noProof="1">
                <a:solidFill>
                  <a:schemeClr val="bg1"/>
                </a:solidFill>
                <a:latin typeface="IBM Plex Sans SemiBold" panose="020B0703050203000203" pitchFamily="34" charset="0"/>
              </a:rPr>
              <a:t>2</a:t>
            </a:r>
          </a:p>
        </p:txBody>
      </p:sp>
      <p:cxnSp>
        <p:nvCxnSpPr>
          <p:cNvPr id="19" name="Пряма зі стрілкою 18">
            <a:extLst>
              <a:ext uri="{FF2B5EF4-FFF2-40B4-BE49-F238E27FC236}">
                <a16:creationId xmlns:a16="http://schemas.microsoft.com/office/drawing/2014/main" id="{F4A22BEF-53F8-3067-8F3B-0DB929F7CCEC}"/>
              </a:ext>
            </a:extLst>
          </p:cNvPr>
          <p:cNvCxnSpPr>
            <a:cxnSpLocks/>
          </p:cNvCxnSpPr>
          <p:nvPr/>
        </p:nvCxnSpPr>
        <p:spPr>
          <a:xfrm flipH="1">
            <a:off x="8199120" y="2692177"/>
            <a:ext cx="723901" cy="32316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D73D4853-EF23-EDEA-E4C2-8BA9C467A8DF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9364977" y="2692178"/>
            <a:ext cx="439423" cy="75340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9C7B80D-5A9F-0B81-2D41-AD4D7BE90600}"/>
              </a:ext>
            </a:extLst>
          </p:cNvPr>
          <p:cNvSpPr txBox="1"/>
          <p:nvPr/>
        </p:nvSpPr>
        <p:spPr>
          <a:xfrm>
            <a:off x="6068769" y="3481742"/>
            <a:ext cx="441955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600" noProof="1">
                <a:solidFill>
                  <a:schemeClr val="bg1"/>
                </a:solidFill>
                <a:latin typeface="IBM Plex Sans SemiBold" panose="020B0703050203000203" pitchFamily="34" charset="0"/>
              </a:rPr>
              <a:t>3</a:t>
            </a:r>
          </a:p>
        </p:txBody>
      </p:sp>
      <p:cxnSp>
        <p:nvCxnSpPr>
          <p:cNvPr id="42" name="Пряма зі стрілкою 41">
            <a:extLst>
              <a:ext uri="{FF2B5EF4-FFF2-40B4-BE49-F238E27FC236}">
                <a16:creationId xmlns:a16="http://schemas.microsoft.com/office/drawing/2014/main" id="{6B693CA1-11A1-9101-A9D9-694710F04D0B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6510724" y="3804908"/>
            <a:ext cx="314619" cy="26086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 зі стрілкою 49">
            <a:extLst>
              <a:ext uri="{FF2B5EF4-FFF2-40B4-BE49-F238E27FC236}">
                <a16:creationId xmlns:a16="http://schemas.microsoft.com/office/drawing/2014/main" id="{2A7BB28A-4BBB-B053-1236-1DA78350982F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6289747" y="4128073"/>
            <a:ext cx="248208" cy="66164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B1C558F-B041-3F98-E662-B61CA6A0653D}"/>
              </a:ext>
            </a:extLst>
          </p:cNvPr>
          <p:cNvSpPr txBox="1"/>
          <p:nvPr/>
        </p:nvSpPr>
        <p:spPr>
          <a:xfrm>
            <a:off x="6289747" y="657377"/>
            <a:ext cx="441955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600" noProof="1">
                <a:solidFill>
                  <a:schemeClr val="bg1"/>
                </a:solidFill>
                <a:latin typeface="IBM Plex Sans SemiBold" panose="020B0703050203000203" pitchFamily="34" charset="0"/>
              </a:rPr>
              <a:t>4</a:t>
            </a:r>
          </a:p>
        </p:txBody>
      </p:sp>
      <p:cxnSp>
        <p:nvCxnSpPr>
          <p:cNvPr id="55" name="Пряма зі стрілкою 54">
            <a:extLst>
              <a:ext uri="{FF2B5EF4-FFF2-40B4-BE49-F238E27FC236}">
                <a16:creationId xmlns:a16="http://schemas.microsoft.com/office/drawing/2014/main" id="{78E3E9D7-CFF2-D73A-BFB0-29B824452757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6731702" y="881058"/>
            <a:ext cx="1252270" cy="9948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11C2456-ED2E-50BF-822C-FCD531F380D9}"/>
              </a:ext>
            </a:extLst>
          </p:cNvPr>
          <p:cNvSpPr txBox="1"/>
          <p:nvPr/>
        </p:nvSpPr>
        <p:spPr>
          <a:xfrm>
            <a:off x="6318760" y="1471443"/>
            <a:ext cx="441955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600" noProof="1">
                <a:solidFill>
                  <a:schemeClr val="bg1"/>
                </a:solidFill>
                <a:latin typeface="IBM Plex Sans SemiBold" panose="020B0703050203000203" pitchFamily="34" charset="0"/>
              </a:rPr>
              <a:t>5</a:t>
            </a:r>
          </a:p>
        </p:txBody>
      </p:sp>
      <p:cxnSp>
        <p:nvCxnSpPr>
          <p:cNvPr id="63" name="Пряма зі стрілкою 62">
            <a:extLst>
              <a:ext uri="{FF2B5EF4-FFF2-40B4-BE49-F238E27FC236}">
                <a16:creationId xmlns:a16="http://schemas.microsoft.com/office/drawing/2014/main" id="{CB9BC19E-130A-6C2B-9B3A-88F67106D00B}"/>
              </a:ext>
            </a:extLst>
          </p:cNvPr>
          <p:cNvCxnSpPr>
            <a:cxnSpLocks/>
            <a:stCxn id="62" idx="3"/>
          </p:cNvCxnSpPr>
          <p:nvPr/>
        </p:nvCxnSpPr>
        <p:spPr>
          <a:xfrm flipV="1">
            <a:off x="6760715" y="1751160"/>
            <a:ext cx="414788" cy="434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62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4A54FDA7-E7C6-109E-783A-5A58427A4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529BB6-BF1A-490A-F0D3-444FC8FB7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332B647C-080F-5EB3-A5B4-BBE389103602}"/>
              </a:ext>
            </a:extLst>
          </p:cNvPr>
          <p:cNvSpPr txBox="1"/>
          <p:nvPr/>
        </p:nvSpPr>
        <p:spPr>
          <a:xfrm>
            <a:off x="776742" y="1469108"/>
            <a:ext cx="516685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Помилки на переданалітичному етапі що впливають на результат дослідження та ефективне лікування пацієнта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A06943FB-E654-A616-25B0-EC3B3579EB8B}"/>
              </a:ext>
            </a:extLst>
          </p:cNvPr>
          <p:cNvSpPr txBox="1"/>
          <p:nvPr/>
        </p:nvSpPr>
        <p:spPr>
          <a:xfrm>
            <a:off x="751340" y="2967675"/>
            <a:ext cx="5344659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Неправильний вибір місця забору матеріалу.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Недотримання правил асептики.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Використання неправильного контейнера або транспортного середовища.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Недостатній об’єм матеріалу.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Неправильний час забору зразка.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Затримка в транспортуванні або неправильні умови зберігання.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Недостатня кількість проб для дослідження.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Використання неправильної методики забору.</a:t>
            </a:r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B29F05C4-CFB7-F223-A937-A041E68893AD}"/>
              </a:ext>
            </a:extLst>
          </p:cNvPr>
          <p:cNvGrpSpPr/>
          <p:nvPr/>
        </p:nvGrpSpPr>
        <p:grpSpPr>
          <a:xfrm>
            <a:off x="7449004" y="0"/>
            <a:ext cx="4742996" cy="6858000"/>
            <a:chOff x="7449004" y="0"/>
            <a:chExt cx="4742996" cy="6858000"/>
          </a:xfrm>
        </p:grpSpPr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1DFE7805-A2D3-D6B9-1723-82D2D48C22BA}"/>
                </a:ext>
              </a:extLst>
            </p:cNvPr>
            <p:cNvSpPr/>
            <p:nvPr/>
          </p:nvSpPr>
          <p:spPr>
            <a:xfrm>
              <a:off x="7449004" y="0"/>
              <a:ext cx="4742996" cy="6858000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noProof="1"/>
            </a:p>
          </p:txBody>
        </p:sp>
        <p:pic>
          <p:nvPicPr>
            <p:cNvPr id="4" name="Picture 2" descr="https://sdmntpritalynorth.oaiusercontent.com/files/00000000-a41c-6246-bc3f-ade9425f0f03/raw?se=2025-04-20T14%3A06%3A44Z&amp;sp=r&amp;sv=2024-08-04&amp;sr=b&amp;scid=9ca112bf-f3a1-5a3a-bdf0-efc0334cc09f&amp;skoid=59d06260-d7df-416c-92f4-051f0b47c607&amp;sktid=a48cca56-e6da-484e-a814-9c849652bcb3&amp;skt=2025-04-20T06%3A42%3A03Z&amp;ske=2025-04-21T06%3A42%3A03Z&amp;sks=b&amp;skv=2024-08-04&amp;sig=H3t0tHdifIWbAC95E2XSZ/Mk0RSRcwh5mIpn6QZLhEE%3D">
              <a:extLst>
                <a:ext uri="{FF2B5EF4-FFF2-40B4-BE49-F238E27FC236}">
                  <a16:creationId xmlns:a16="http://schemas.microsoft.com/office/drawing/2014/main" id="{F76B5CA3-6DA1-78CF-6A6B-8F985C8C6F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56" b="47829"/>
            <a:stretch/>
          </p:blipFill>
          <p:spPr bwMode="auto">
            <a:xfrm>
              <a:off x="7630501" y="895396"/>
              <a:ext cx="4561499" cy="2388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Google Shape;92;p2">
              <a:extLst>
                <a:ext uri="{FF2B5EF4-FFF2-40B4-BE49-F238E27FC236}">
                  <a16:creationId xmlns:a16="http://schemas.microsoft.com/office/drawing/2014/main" id="{93F8FA96-7D79-F9C5-D122-898E0879E739}"/>
                </a:ext>
              </a:extLst>
            </p:cNvPr>
            <p:cNvSpPr txBox="1"/>
            <p:nvPr/>
          </p:nvSpPr>
          <p:spPr>
            <a:xfrm>
              <a:off x="7747000" y="336287"/>
              <a:ext cx="4445000" cy="477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uk-UA" sz="2500" i="0" u="none" strike="noStrike" cap="none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BM Plex Sans SemiBold"/>
                  <a:ea typeface="IBM Plex Sans SemiBold"/>
                  <a:cs typeface="IBM Plex Sans SemiBold"/>
                  <a:sym typeface="IBM Plex Sans SemiBold"/>
                </a:rPr>
                <a:t>Найвищий ризик мають:</a:t>
              </a:r>
            </a:p>
          </p:txBody>
        </p:sp>
        <p:pic>
          <p:nvPicPr>
            <p:cNvPr id="8" name="Picture 2" descr="https://sdmntpritalynorth.oaiusercontent.com/files/00000000-a41c-6246-bc3f-ade9425f0f03/raw?se=2025-04-20T14%3A06%3A44Z&amp;sp=r&amp;sv=2024-08-04&amp;sr=b&amp;scid=9ca112bf-f3a1-5a3a-bdf0-efc0334cc09f&amp;skoid=59d06260-d7df-416c-92f4-051f0b47c607&amp;sktid=a48cca56-e6da-484e-a814-9c849652bcb3&amp;skt=2025-04-20T06%3A42%3A03Z&amp;ske=2025-04-21T06%3A42%3A03Z&amp;sks=b&amp;skv=2024-08-04&amp;sig=H3t0tHdifIWbAC95E2XSZ/Mk0RSRcwh5mIpn6QZLhEE%3D">
              <a:extLst>
                <a:ext uri="{FF2B5EF4-FFF2-40B4-BE49-F238E27FC236}">
                  <a16:creationId xmlns:a16="http://schemas.microsoft.com/office/drawing/2014/main" id="{E78D5FED-9A08-837A-EC31-44ABEA5928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96" b="760"/>
            <a:stretch/>
          </p:blipFill>
          <p:spPr bwMode="auto">
            <a:xfrm>
              <a:off x="7630500" y="4357569"/>
              <a:ext cx="4561499" cy="2500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92;p2">
              <a:extLst>
                <a:ext uri="{FF2B5EF4-FFF2-40B4-BE49-F238E27FC236}">
                  <a16:creationId xmlns:a16="http://schemas.microsoft.com/office/drawing/2014/main" id="{2C87423D-8B26-CFA3-8177-4614206463FD}"/>
                </a:ext>
              </a:extLst>
            </p:cNvPr>
            <p:cNvSpPr txBox="1"/>
            <p:nvPr/>
          </p:nvSpPr>
          <p:spPr>
            <a:xfrm>
              <a:off x="7747000" y="3700081"/>
              <a:ext cx="4445000" cy="477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uk-UA" sz="2500" i="0" u="none" strike="noStrike" cap="none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BM Plex Sans SemiBold"/>
                  <a:ea typeface="IBM Plex Sans SemiBold"/>
                  <a:cs typeface="IBM Plex Sans SemiBold"/>
                  <a:sym typeface="IBM Plex Sans SemiBold"/>
                </a:rPr>
                <a:t>Це приводить до: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7769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31E6E460-3D3F-8D17-70B4-2296E5106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C5F9F5-51EE-32C5-EC9C-6CB300D8B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ADD31692-01EE-F402-61B8-A1444534A79A}"/>
              </a:ext>
            </a:extLst>
          </p:cNvPr>
          <p:cNvSpPr txBox="1"/>
          <p:nvPr/>
        </p:nvSpPr>
        <p:spPr>
          <a:xfrm>
            <a:off x="2428561" y="530683"/>
            <a:ext cx="36755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800"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сечі з використанням вакуумної системи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B4F2D70D-1974-E104-17DF-CC4577F015BD}"/>
              </a:ext>
            </a:extLst>
          </p:cNvPr>
          <p:cNvSpPr txBox="1"/>
          <p:nvPr/>
        </p:nvSpPr>
        <p:spPr>
          <a:xfrm>
            <a:off x="653844" y="1505770"/>
            <a:ext cx="5161885" cy="521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Відкрити кришку контейнера, повернувши її проти годинникової стрілки. Покласти зовнішньою стороною на чисту поверхню.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Пацієнту зібрати сечу, наповнивши не більше ніж на 3/4 об’єму контейнера.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Закрити контейнер кришкою, повернувши її за годинниковою стрілкою.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Перемішати вміст контейнера перед тим, як брати пробу.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Підняти захисну етикетку, не знімаючи повністю.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Вставити пробірку в заглиблення у кришці, натиснути на неї.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Утримувати пробірку, поки вона не наповниться.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Вийняти пробірку та приклеїти захисну етикетку назад на кришку.</a:t>
            </a:r>
            <a:endParaRPr lang="uk-UA" sz="1800" b="1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94315810-D9EC-5109-04F4-47BA6C435C7B}"/>
              </a:ext>
            </a:extLst>
          </p:cNvPr>
          <p:cNvGrpSpPr/>
          <p:nvPr/>
        </p:nvGrpSpPr>
        <p:grpSpPr>
          <a:xfrm>
            <a:off x="5735783" y="-3338"/>
            <a:ext cx="6464352" cy="6861338"/>
            <a:chOff x="5735783" y="-3338"/>
            <a:chExt cx="6464352" cy="6861338"/>
          </a:xfrm>
        </p:grpSpPr>
        <p:grpSp>
          <p:nvGrpSpPr>
            <p:cNvPr id="67" name="Групувати 66">
              <a:extLst>
                <a:ext uri="{FF2B5EF4-FFF2-40B4-BE49-F238E27FC236}">
                  <a16:creationId xmlns:a16="http://schemas.microsoft.com/office/drawing/2014/main" id="{86052F9F-E03E-4881-993B-F006FDD1CCB1}"/>
                </a:ext>
              </a:extLst>
            </p:cNvPr>
            <p:cNvGrpSpPr/>
            <p:nvPr/>
          </p:nvGrpSpPr>
          <p:grpSpPr>
            <a:xfrm>
              <a:off x="5735783" y="-3338"/>
              <a:ext cx="6456643" cy="6861338"/>
              <a:chOff x="5735783" y="-3338"/>
              <a:chExt cx="6456643" cy="6861338"/>
            </a:xfrm>
          </p:grpSpPr>
          <p:grpSp>
            <p:nvGrpSpPr>
              <p:cNvPr id="54" name="Групувати 53">
                <a:extLst>
                  <a:ext uri="{FF2B5EF4-FFF2-40B4-BE49-F238E27FC236}">
                    <a16:creationId xmlns:a16="http://schemas.microsoft.com/office/drawing/2014/main" id="{E155B64D-90EB-A0B7-996A-3F9D31639209}"/>
                  </a:ext>
                </a:extLst>
              </p:cNvPr>
              <p:cNvGrpSpPr/>
              <p:nvPr/>
            </p:nvGrpSpPr>
            <p:grpSpPr>
              <a:xfrm flipH="1">
                <a:off x="6084924" y="3417681"/>
                <a:ext cx="2015966" cy="3421949"/>
                <a:chOff x="6088907" y="3424732"/>
                <a:chExt cx="2020119" cy="3428999"/>
              </a:xfrm>
            </p:grpSpPr>
            <p:pic>
              <p:nvPicPr>
                <p:cNvPr id="59" name="Рисунок 58">
                  <a:extLst>
                    <a:ext uri="{FF2B5EF4-FFF2-40B4-BE49-F238E27FC236}">
                      <a16:creationId xmlns:a16="http://schemas.microsoft.com/office/drawing/2014/main" id="{286544E9-DBB0-0C7B-14A3-9D8E77391F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9633" r="7227"/>
                <a:stretch/>
              </p:blipFill>
              <p:spPr>
                <a:xfrm>
                  <a:off x="6104133" y="3424732"/>
                  <a:ext cx="2004893" cy="3428999"/>
                </a:xfrm>
                <a:prstGeom prst="rect">
                  <a:avLst/>
                </a:prstGeom>
              </p:spPr>
            </p:pic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676AACE6-9B2D-1995-0913-C617B296A0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9468" t="1" r="21839" b="248"/>
                <a:stretch/>
              </p:blipFill>
              <p:spPr>
                <a:xfrm>
                  <a:off x="6088907" y="3424732"/>
                  <a:ext cx="1660634" cy="3428998"/>
                </a:xfrm>
                <a:prstGeom prst="rect">
                  <a:avLst/>
                </a:prstGeom>
              </p:spPr>
            </p:pic>
          </p:grpSp>
          <p:grpSp>
            <p:nvGrpSpPr>
              <p:cNvPr id="52" name="Групувати 51">
                <a:extLst>
                  <a:ext uri="{FF2B5EF4-FFF2-40B4-BE49-F238E27FC236}">
                    <a16:creationId xmlns:a16="http://schemas.microsoft.com/office/drawing/2014/main" id="{B9C38834-2F58-D0DE-1085-5CF2D46B044F}"/>
                  </a:ext>
                </a:extLst>
              </p:cNvPr>
              <p:cNvGrpSpPr/>
              <p:nvPr/>
            </p:nvGrpSpPr>
            <p:grpSpPr>
              <a:xfrm flipH="1">
                <a:off x="8141731" y="3417681"/>
                <a:ext cx="2000771" cy="3426211"/>
                <a:chOff x="8149686" y="3424730"/>
                <a:chExt cx="2004893" cy="3433270"/>
              </a:xfrm>
            </p:grpSpPr>
            <p:pic>
              <p:nvPicPr>
                <p:cNvPr id="61" name="Рисунок 60">
                  <a:extLst>
                    <a:ext uri="{FF2B5EF4-FFF2-40B4-BE49-F238E27FC236}">
                      <a16:creationId xmlns:a16="http://schemas.microsoft.com/office/drawing/2014/main" id="{9FCD081A-2208-7B45-BC3A-65D0A711AE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9154" r="8481"/>
                <a:stretch/>
              </p:blipFill>
              <p:spPr>
                <a:xfrm>
                  <a:off x="8165951" y="3424730"/>
                  <a:ext cx="1988628" cy="3433270"/>
                </a:xfrm>
                <a:prstGeom prst="rect">
                  <a:avLst/>
                </a:prstGeom>
              </p:spPr>
            </p:pic>
            <p:pic>
              <p:nvPicPr>
                <p:cNvPr id="62" name="Рисунок 61">
                  <a:extLst>
                    <a:ext uri="{FF2B5EF4-FFF2-40B4-BE49-F238E27FC236}">
                      <a16:creationId xmlns:a16="http://schemas.microsoft.com/office/drawing/2014/main" id="{16672F1C-02A1-A26C-1B33-E8190D5E0C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l="8788" r="22432" b="126"/>
                <a:stretch/>
              </p:blipFill>
              <p:spPr>
                <a:xfrm>
                  <a:off x="8149686" y="3424731"/>
                  <a:ext cx="1660635" cy="3428997"/>
                </a:xfrm>
                <a:prstGeom prst="rect">
                  <a:avLst/>
                </a:prstGeom>
              </p:spPr>
            </p:pic>
          </p:grpSp>
          <p:grpSp>
            <p:nvGrpSpPr>
              <p:cNvPr id="55" name="Групувати 54">
                <a:extLst>
                  <a:ext uri="{FF2B5EF4-FFF2-40B4-BE49-F238E27FC236}">
                    <a16:creationId xmlns:a16="http://schemas.microsoft.com/office/drawing/2014/main" id="{0FDF27A9-8DE4-4685-9155-F8E39B2BF2BD}"/>
                  </a:ext>
                </a:extLst>
              </p:cNvPr>
              <p:cNvGrpSpPr/>
              <p:nvPr/>
            </p:nvGrpSpPr>
            <p:grpSpPr>
              <a:xfrm flipH="1">
                <a:off x="10199770" y="-9"/>
                <a:ext cx="1992656" cy="3364371"/>
                <a:chOff x="10203374" y="-1"/>
                <a:chExt cx="1996761" cy="3371302"/>
              </a:xfrm>
            </p:grpSpPr>
            <p:pic>
              <p:nvPicPr>
                <p:cNvPr id="56" name="Рисунок 55">
                  <a:extLst>
                    <a:ext uri="{FF2B5EF4-FFF2-40B4-BE49-F238E27FC236}">
                      <a16:creationId xmlns:a16="http://schemas.microsoft.com/office/drawing/2014/main" id="{9C8F0E26-AFFE-09CC-AE02-C4BF11FBCF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1683" r="17534"/>
                <a:stretch/>
              </p:blipFill>
              <p:spPr>
                <a:xfrm>
                  <a:off x="10203375" y="-1"/>
                  <a:ext cx="1988626" cy="3371302"/>
                </a:xfrm>
                <a:prstGeom prst="rect">
                  <a:avLst/>
                </a:prstGeom>
              </p:spPr>
            </p:pic>
            <p:pic>
              <p:nvPicPr>
                <p:cNvPr id="57" name="Рисунок 56">
                  <a:extLst>
                    <a:ext uri="{FF2B5EF4-FFF2-40B4-BE49-F238E27FC236}">
                      <a16:creationId xmlns:a16="http://schemas.microsoft.com/office/drawing/2014/main" id="{8432F549-1A84-1B1A-C893-ECA79C9168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 l="2006" t="2055" r="15846" b="48730"/>
                <a:stretch/>
              </p:blipFill>
              <p:spPr>
                <a:xfrm>
                  <a:off x="10203374" y="0"/>
                  <a:ext cx="1996761" cy="1700981"/>
                </a:xfrm>
                <a:prstGeom prst="rect">
                  <a:avLst/>
                </a:prstGeom>
              </p:spPr>
            </p:pic>
            <p:pic>
              <p:nvPicPr>
                <p:cNvPr id="58" name="Рисунок 57">
                  <a:extLst>
                    <a:ext uri="{FF2B5EF4-FFF2-40B4-BE49-F238E27FC236}">
                      <a16:creationId xmlns:a16="http://schemas.microsoft.com/office/drawing/2014/main" id="{BE31B084-A065-1A57-5B69-705A85D9A5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 l="1672" t="2055" r="28381" b="403"/>
                <a:stretch/>
              </p:blipFill>
              <p:spPr>
                <a:xfrm>
                  <a:off x="10203374" y="-1"/>
                  <a:ext cx="1700223" cy="3371301"/>
                </a:xfrm>
                <a:prstGeom prst="rect">
                  <a:avLst/>
                </a:prstGeom>
              </p:spPr>
            </p:pic>
          </p:grpSp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19F280FE-32B0-6233-0F84-73A863A3D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16782" t="1895" r="1654" b="1650"/>
              <a:stretch/>
            </p:blipFill>
            <p:spPr>
              <a:xfrm flipH="1">
                <a:off x="8150203" y="-8"/>
                <a:ext cx="2000771" cy="3364371"/>
              </a:xfrm>
              <a:prstGeom prst="rect">
                <a:avLst/>
              </a:prstGeom>
            </p:spPr>
          </p:pic>
          <p:grpSp>
            <p:nvGrpSpPr>
              <p:cNvPr id="40" name="Групувати 39">
                <a:extLst>
                  <a:ext uri="{FF2B5EF4-FFF2-40B4-BE49-F238E27FC236}">
                    <a16:creationId xmlns:a16="http://schemas.microsoft.com/office/drawing/2014/main" id="{1477DCE5-98AF-2B2A-3F9C-49A885410438}"/>
                  </a:ext>
                </a:extLst>
              </p:cNvPr>
              <p:cNvGrpSpPr/>
              <p:nvPr/>
            </p:nvGrpSpPr>
            <p:grpSpPr>
              <a:xfrm>
                <a:off x="5735783" y="-3338"/>
                <a:ext cx="2373244" cy="3374640"/>
                <a:chOff x="5735783" y="-3338"/>
                <a:chExt cx="2373244" cy="3374640"/>
              </a:xfrm>
            </p:grpSpPr>
            <p:pic>
              <p:nvPicPr>
                <p:cNvPr id="39" name="Рисунок 38">
                  <a:extLst>
                    <a:ext uri="{FF2B5EF4-FFF2-40B4-BE49-F238E27FC236}">
                      <a16:creationId xmlns:a16="http://schemas.microsoft.com/office/drawing/2014/main" id="{84143D3C-101E-4849-1153-5B442C8263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rcRect l="-15252" t="1585" r="16837"/>
                <a:stretch/>
              </p:blipFill>
              <p:spPr>
                <a:xfrm>
                  <a:off x="5735783" y="-3338"/>
                  <a:ext cx="2373244" cy="3374637"/>
                </a:xfrm>
                <a:prstGeom prst="rect">
                  <a:avLst/>
                </a:prstGeom>
              </p:spPr>
            </p:pic>
            <p:pic>
              <p:nvPicPr>
                <p:cNvPr id="6" name="Рисунок 5">
                  <a:extLst>
                    <a:ext uri="{FF2B5EF4-FFF2-40B4-BE49-F238E27FC236}">
                      <a16:creationId xmlns:a16="http://schemas.microsoft.com/office/drawing/2014/main" id="{D4F96834-705B-EB2F-AFB7-E9FB40B67D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rcRect l="337" t="1683" r="21290"/>
                <a:stretch/>
              </p:blipFill>
              <p:spPr>
                <a:xfrm>
                  <a:off x="6104134" y="0"/>
                  <a:ext cx="1889940" cy="3371302"/>
                </a:xfrm>
                <a:prstGeom prst="rect">
                  <a:avLst/>
                </a:prstGeom>
              </p:spPr>
            </p:pic>
          </p:grp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32CA6757-C722-ACB6-9425-556FF5986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1" t="7988" r="24216"/>
              <a:stretch/>
            </p:blipFill>
            <p:spPr>
              <a:xfrm>
                <a:off x="10203374" y="3424730"/>
                <a:ext cx="1988628" cy="3433270"/>
              </a:xfrm>
              <a:prstGeom prst="rect">
                <a:avLst/>
              </a:prstGeom>
            </p:spPr>
          </p:pic>
        </p:grpSp>
        <p:grpSp>
          <p:nvGrpSpPr>
            <p:cNvPr id="47" name="Групувати 46">
              <a:extLst>
                <a:ext uri="{FF2B5EF4-FFF2-40B4-BE49-F238E27FC236}">
                  <a16:creationId xmlns:a16="http://schemas.microsoft.com/office/drawing/2014/main" id="{C0D16894-0EFC-8527-CF5F-D38E66FEE248}"/>
                </a:ext>
              </a:extLst>
            </p:cNvPr>
            <p:cNvGrpSpPr/>
            <p:nvPr/>
          </p:nvGrpSpPr>
          <p:grpSpPr>
            <a:xfrm>
              <a:off x="7658935" y="2777099"/>
              <a:ext cx="4541200" cy="4076629"/>
              <a:chOff x="7658935" y="-2"/>
              <a:chExt cx="4541200" cy="4076629"/>
            </a:xfrm>
          </p:grpSpPr>
          <p:grpSp>
            <p:nvGrpSpPr>
              <p:cNvPr id="37" name="Групувати 36">
                <a:extLst>
                  <a:ext uri="{FF2B5EF4-FFF2-40B4-BE49-F238E27FC236}">
                    <a16:creationId xmlns:a16="http://schemas.microsoft.com/office/drawing/2014/main" id="{644EA7B6-2567-110D-E230-691D5AF31F8A}"/>
                  </a:ext>
                </a:extLst>
              </p:cNvPr>
              <p:cNvGrpSpPr/>
              <p:nvPr/>
            </p:nvGrpSpPr>
            <p:grpSpPr>
              <a:xfrm>
                <a:off x="7658935" y="-2"/>
                <a:ext cx="4533065" cy="656168"/>
                <a:chOff x="7658935" y="-2"/>
                <a:chExt cx="4533065" cy="656168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9EC9BF-9113-97DE-6DDE-EAF5E50E4299}"/>
                    </a:ext>
                  </a:extLst>
                </p:cNvPr>
                <p:cNvSpPr txBox="1"/>
                <p:nvPr/>
              </p:nvSpPr>
              <p:spPr>
                <a:xfrm>
                  <a:off x="7658935" y="-1"/>
                  <a:ext cx="441955" cy="646331"/>
                </a:xfrm>
                <a:prstGeom prst="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3600" noProof="1">
                      <a:solidFill>
                        <a:schemeClr val="bg1"/>
                      </a:solidFill>
                      <a:latin typeface="IBM Plex Sans SemiBold" panose="020B0703050203000203" pitchFamily="34" charset="0"/>
                    </a:rPr>
                    <a:t>1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BBC3A07-486E-4DF8-09EA-A7AB2B3B3CBC}"/>
                    </a:ext>
                  </a:extLst>
                </p:cNvPr>
                <p:cNvSpPr txBox="1"/>
                <p:nvPr/>
              </p:nvSpPr>
              <p:spPr>
                <a:xfrm>
                  <a:off x="9700547" y="9835"/>
                  <a:ext cx="441955" cy="646331"/>
                </a:xfrm>
                <a:prstGeom prst="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3600" noProof="1">
                      <a:solidFill>
                        <a:schemeClr val="bg1"/>
                      </a:solidFill>
                      <a:latin typeface="IBM Plex Sans SemiBold" panose="020B0703050203000203" pitchFamily="34" charset="0"/>
                    </a:rPr>
                    <a:t>2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BC71696-50F9-A024-9182-DFBF3B3926FC}"/>
                    </a:ext>
                  </a:extLst>
                </p:cNvPr>
                <p:cNvSpPr txBox="1"/>
                <p:nvPr/>
              </p:nvSpPr>
              <p:spPr>
                <a:xfrm>
                  <a:off x="11750045" y="-2"/>
                  <a:ext cx="441955" cy="646331"/>
                </a:xfrm>
                <a:prstGeom prst="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3600" noProof="1">
                      <a:solidFill>
                        <a:schemeClr val="bg1"/>
                      </a:solidFill>
                      <a:latin typeface="IBM Plex Sans SemiBold" panose="020B0703050203000203" pitchFamily="34" charset="0"/>
                    </a:rPr>
                    <a:t>3</a:t>
                  </a:r>
                </a:p>
              </p:txBody>
            </p:sp>
          </p:grpSp>
          <p:grpSp>
            <p:nvGrpSpPr>
              <p:cNvPr id="46" name="Групувати 45">
                <a:extLst>
                  <a:ext uri="{FF2B5EF4-FFF2-40B4-BE49-F238E27FC236}">
                    <a16:creationId xmlns:a16="http://schemas.microsoft.com/office/drawing/2014/main" id="{EBA49A8D-DD91-819C-C5A8-CED8F1513AD5}"/>
                  </a:ext>
                </a:extLst>
              </p:cNvPr>
              <p:cNvGrpSpPr/>
              <p:nvPr/>
            </p:nvGrpSpPr>
            <p:grpSpPr>
              <a:xfrm>
                <a:off x="7667070" y="3420459"/>
                <a:ext cx="4533065" cy="656168"/>
                <a:chOff x="7667070" y="3420459"/>
                <a:chExt cx="4533065" cy="656168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E4C4914-3E19-0378-BE06-736BA3770F4A}"/>
                    </a:ext>
                  </a:extLst>
                </p:cNvPr>
                <p:cNvSpPr txBox="1"/>
                <p:nvPr/>
              </p:nvSpPr>
              <p:spPr>
                <a:xfrm>
                  <a:off x="7667070" y="3420460"/>
                  <a:ext cx="441955" cy="646331"/>
                </a:xfrm>
                <a:prstGeom prst="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3600" noProof="1">
                      <a:solidFill>
                        <a:schemeClr val="bg1"/>
                      </a:solidFill>
                      <a:latin typeface="IBM Plex Sans SemiBold" panose="020B0703050203000203" pitchFamily="34" charset="0"/>
                    </a:rPr>
                    <a:t>4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5D0A6C79-2C46-F026-5F04-609C82D0238F}"/>
                    </a:ext>
                  </a:extLst>
                </p:cNvPr>
                <p:cNvSpPr txBox="1"/>
                <p:nvPr/>
              </p:nvSpPr>
              <p:spPr>
                <a:xfrm>
                  <a:off x="9708682" y="3430296"/>
                  <a:ext cx="441955" cy="646331"/>
                </a:xfrm>
                <a:prstGeom prst="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3600" noProof="1">
                      <a:solidFill>
                        <a:schemeClr val="bg1"/>
                      </a:solidFill>
                      <a:latin typeface="IBM Plex Sans SemiBold" panose="020B0703050203000203" pitchFamily="34" charset="0"/>
                    </a:rPr>
                    <a:t>5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DB2299-125C-9077-224B-51A556BCE1E2}"/>
                    </a:ext>
                  </a:extLst>
                </p:cNvPr>
                <p:cNvSpPr txBox="1"/>
                <p:nvPr/>
              </p:nvSpPr>
              <p:spPr>
                <a:xfrm>
                  <a:off x="11758180" y="3420459"/>
                  <a:ext cx="441955" cy="646331"/>
                </a:xfrm>
                <a:prstGeom prst="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r>
                    <a:rPr lang="uk-UA" sz="3600" noProof="1">
                      <a:solidFill>
                        <a:schemeClr val="bg1"/>
                      </a:solidFill>
                      <a:latin typeface="IBM Plex Sans SemiBold" panose="020B0703050203000203" pitchFamily="34" charset="0"/>
                    </a:rPr>
                    <a:t>6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62300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95984BA-1B74-79C4-FC11-60F45C2D1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D92722-567D-13E4-F655-6D7A1C661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98435C89-BC11-5BF9-E76C-B0369AE6E297}"/>
              </a:ext>
            </a:extLst>
          </p:cNvPr>
          <p:cNvSpPr txBox="1"/>
          <p:nvPr/>
        </p:nvSpPr>
        <p:spPr>
          <a:xfrm>
            <a:off x="776742" y="1486269"/>
            <a:ext cx="44937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Зберігання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9F3395C8-5C00-D820-3EBE-1525A0440ACC}"/>
              </a:ext>
            </a:extLst>
          </p:cNvPr>
          <p:cNvSpPr txBox="1"/>
          <p:nvPr/>
        </p:nvSpPr>
        <p:spPr>
          <a:xfrm>
            <a:off x="776742" y="2422395"/>
            <a:ext cx="4836658" cy="299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Зразки сечі д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оставити в лабораторію якнайшвидше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, не пізніше 2-х годин 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після забору.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Якщо доставка у встановлений термін неможлива, відібрати зразки за допомогою вакуумної системи або пробірок із консервантом, зберігати в холодильнику та доставити в лабораторію не пізніше ніж через         24 години.</a:t>
            </a:r>
          </a:p>
        </p:txBody>
      </p:sp>
      <p:pic>
        <p:nvPicPr>
          <p:cNvPr id="12" name="Google Shape;84;p1">
            <a:extLst>
              <a:ext uri="{FF2B5EF4-FFF2-40B4-BE49-F238E27FC236}">
                <a16:creationId xmlns:a16="http://schemas.microsoft.com/office/drawing/2014/main" id="{AAAEBE2D-4AA9-3626-D189-2CD85949DC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2" cy="6979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291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3E1185EF-C6A5-9C6B-F45A-B8AEEFB91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>
            <a:extLst>
              <a:ext uri="{FF2B5EF4-FFF2-40B4-BE49-F238E27FC236}">
                <a16:creationId xmlns:a16="http://schemas.microsoft.com/office/drawing/2014/main" id="{0D13DF8F-A95D-2BEE-E6C1-A7B58B0DAB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3D9DB3A9-54E1-E762-F053-80D5922D06C4}"/>
              </a:ext>
            </a:extLst>
          </p:cNvPr>
          <p:cNvSpPr txBox="1"/>
          <p:nvPr/>
        </p:nvSpPr>
        <p:spPr>
          <a:xfrm>
            <a:off x="1584960" y="2644170"/>
            <a:ext cx="90525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1" i="0" u="none" strike="noStrike" cap="none" noProof="1">
                <a:solidFill>
                  <a:schemeClr val="bg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респіраторних зразків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9B5D0-6A15-4ED9-76A7-6C2485BB66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55" t="24955" r="22574" b="23164"/>
          <a:stretch/>
        </p:blipFill>
        <p:spPr>
          <a:xfrm>
            <a:off x="855851" y="512262"/>
            <a:ext cx="1505072" cy="7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05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4E1507EE-5141-5D3A-4982-7A92C9494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0E033B-4E01-1908-DE37-6350090D6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49590138-5902-42F5-4295-4C8A8FAFBE8B}"/>
              </a:ext>
            </a:extLst>
          </p:cNvPr>
          <p:cNvSpPr txBox="1"/>
          <p:nvPr/>
        </p:nvSpPr>
        <p:spPr>
          <a:xfrm>
            <a:off x="2587491" y="663523"/>
            <a:ext cx="76450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Показання для відбору респіраторних зразків (тонзиліт)</a:t>
            </a: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207B6957-B9A0-3B6F-5C3E-943642287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895290"/>
              </p:ext>
            </p:extLst>
          </p:nvPr>
        </p:nvGraphicFramePr>
        <p:xfrm>
          <a:off x="1032329" y="4276601"/>
          <a:ext cx="5029199" cy="2340001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018642">
                  <a:extLst>
                    <a:ext uri="{9D8B030D-6E8A-4147-A177-3AD203B41FA5}">
                      <a16:colId xmlns:a16="http://schemas.microsoft.com/office/drawing/2014/main" val="2484581349"/>
                    </a:ext>
                  </a:extLst>
                </a:gridCol>
                <a:gridCol w="1010557">
                  <a:extLst>
                    <a:ext uri="{9D8B030D-6E8A-4147-A177-3AD203B41FA5}">
                      <a16:colId xmlns:a16="http://schemas.microsoft.com/office/drawing/2014/main" val="170629429"/>
                    </a:ext>
                  </a:extLst>
                </a:gridCol>
              </a:tblGrid>
              <a:tr h="405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 SemiBold" panose="020B0703050203000203" pitchFamily="34" charset="0"/>
                        </a:rPr>
                        <a:t>Симптом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 SemiBold" panose="020B07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 SemiBold" panose="020B0703050203000203" pitchFamily="34" charset="0"/>
                        </a:rPr>
                        <a:t>Бали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 SemiBold" panose="020B07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590811"/>
                  </a:ext>
                </a:extLst>
              </a:tr>
              <a:tr h="31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Анамнез або вимірювана температура ≥ 38°С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1 бал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2996819"/>
                  </a:ext>
                </a:extLst>
              </a:tr>
              <a:tr h="316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Болісні, збільшені передньошийні лімфовузли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1 бал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0958092"/>
                  </a:ext>
                </a:extLst>
              </a:tr>
              <a:tr h="3596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Набряк або ексудат на мигдаликах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1 бал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3751955"/>
                  </a:ext>
                </a:extLst>
              </a:tr>
              <a:tr h="273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Відсутність кашлю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1 бал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4181925"/>
                  </a:ext>
                </a:extLst>
              </a:tr>
              <a:tr h="2324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Вік до 15 років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1 бал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5925789"/>
                  </a:ext>
                </a:extLst>
              </a:tr>
              <a:tr h="433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Вік понад 45 років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uk-UA" sz="1400" b="0" noProof="1">
                          <a:solidFill>
                            <a:schemeClr val="tx1"/>
                          </a:solidFill>
                          <a:effectLst/>
                          <a:latin typeface="IBM Plex Sans" panose="020B0503050203000203" pitchFamily="34" charset="0"/>
                        </a:rPr>
                        <a:t>– 1 бал</a:t>
                      </a:r>
                      <a:endParaRPr lang="uk-UA" sz="1400" b="0" noProof="1">
                        <a:solidFill>
                          <a:schemeClr val="tx1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7205880"/>
                  </a:ext>
                </a:extLst>
              </a:tr>
            </a:tbl>
          </a:graphicData>
        </a:graphic>
      </p:graphicFrame>
      <p:sp>
        <p:nvSpPr>
          <p:cNvPr id="8" name="Google Shape;92;p2">
            <a:extLst>
              <a:ext uri="{FF2B5EF4-FFF2-40B4-BE49-F238E27FC236}">
                <a16:creationId xmlns:a16="http://schemas.microsoft.com/office/drawing/2014/main" id="{182698FC-8A07-B812-74B4-6AF6D87543C5}"/>
              </a:ext>
            </a:extLst>
          </p:cNvPr>
          <p:cNvSpPr txBox="1"/>
          <p:nvPr/>
        </p:nvSpPr>
        <p:spPr>
          <a:xfrm>
            <a:off x="1032329" y="3912168"/>
            <a:ext cx="506367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1600" i="0" u="none" strike="noStrike" cap="none" noProof="1">
                <a:solidFill>
                  <a:schemeClr val="dk1"/>
                </a:solidFill>
                <a:latin typeface="IBM Plex Sans SemiBold" panose="020B0703050203000203" pitchFamily="34" charset="0"/>
                <a:ea typeface="IBM Plex Sans SemiBold"/>
                <a:cs typeface="IBM Plex Sans SemiBold"/>
                <a:sym typeface="IBM Plex Sans SemiBold"/>
              </a:rPr>
              <a:t>Оцінка симптомів за Мак-Айзеком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B0816D-81DC-49EE-9EC8-09E4AD4DC216}"/>
              </a:ext>
            </a:extLst>
          </p:cNvPr>
          <p:cNvSpPr/>
          <p:nvPr/>
        </p:nvSpPr>
        <p:spPr>
          <a:xfrm>
            <a:off x="7162800" y="3912168"/>
            <a:ext cx="50291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100"/>
              <a:defRPr/>
            </a:pPr>
            <a:r>
              <a:rPr lang="uk-UA" sz="1500" noProof="1">
                <a:latin typeface="IBM Plex Sans SemiBold" panose="020B0703050203000203" pitchFamily="34" charset="0"/>
              </a:rPr>
              <a:t>(Настанова 00007. Фарингіт і тонзиліт.</a:t>
            </a:r>
          </a:p>
          <a:p>
            <a:pPr>
              <a:buSzPts val="1100"/>
              <a:defRPr/>
            </a:pPr>
            <a:r>
              <a:rPr lang="uk-UA" sz="1500" b="1" noProof="1">
                <a:latin typeface="IBM Plex Sans SemiBold" panose="020B0703050203000203" pitchFamily="34" charset="0"/>
              </a:rPr>
              <a:t>Настанова 00610. Фарингіти і тонзиліти у дітей</a:t>
            </a:r>
            <a:r>
              <a:rPr lang="uk-UA" sz="1500" noProof="1">
                <a:latin typeface="IBM Plex Sans SemiBold" panose="020B0703050203000203" pitchFamily="34" charset="0"/>
              </a:rPr>
              <a:t>)</a:t>
            </a:r>
          </a:p>
        </p:txBody>
      </p:sp>
      <p:sp>
        <p:nvSpPr>
          <p:cNvPr id="12" name="Google Shape;108;p4">
            <a:extLst>
              <a:ext uri="{FF2B5EF4-FFF2-40B4-BE49-F238E27FC236}">
                <a16:creationId xmlns:a16="http://schemas.microsoft.com/office/drawing/2014/main" id="{A1A83A3E-088D-47E4-8A28-4FCF915AAD2B}"/>
              </a:ext>
            </a:extLst>
          </p:cNvPr>
          <p:cNvSpPr txBox="1"/>
          <p:nvPr/>
        </p:nvSpPr>
        <p:spPr>
          <a:xfrm>
            <a:off x="658646" y="1424077"/>
            <a:ext cx="5887297" cy="260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4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При підозрі на інфекцію  спричинену β-гемолітичним стрептококом групи А та С  і  G (</a:t>
            </a:r>
            <a:r>
              <a:rPr lang="en-US" sz="1800" noProof="1">
                <a:latin typeface="IBM Plex Sans"/>
                <a:ea typeface="IBM Plex Sans"/>
                <a:cs typeface="IBM Plex Sans"/>
                <a:sym typeface="IBM Plex Sans"/>
              </a:rPr>
              <a:t>S.dysgalactiae subsp. 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Е</a:t>
            </a:r>
            <a:r>
              <a:rPr lang="en-US" sz="1800" noProof="1">
                <a:latin typeface="IBM Plex Sans"/>
                <a:ea typeface="IBM Plex Sans"/>
                <a:cs typeface="IBM Plex Sans"/>
                <a:sym typeface="IBM Plex Sans"/>
              </a:rPr>
              <a:t>quisimilis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), за наявності щонайменше 2 балів за шкалою клінічних симптомів (мазок із зіву, експрес-тест). </a:t>
            </a:r>
          </a:p>
          <a:p>
            <a:pPr marL="285750" lvl="0" indent="-285750">
              <a:spcAft>
                <a:spcPts val="400"/>
              </a:spcAft>
              <a:buSzPts val="1800"/>
              <a:buFont typeface="Arial"/>
              <a:buChar char="•"/>
            </a:pPr>
            <a:endParaRPr lang="uk-UA" sz="300" noProof="1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lvl="0" indent="-285750">
              <a:spcAft>
                <a:spcPts val="4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Експрес-тест – негативний результат можна підтверджувати бактеріологічним методом, особливо у дітей після 3-х років.</a:t>
            </a:r>
          </a:p>
        </p:txBody>
      </p:sp>
      <p:sp>
        <p:nvSpPr>
          <p:cNvPr id="13" name="Google Shape;108;p4">
            <a:extLst>
              <a:ext uri="{FF2B5EF4-FFF2-40B4-BE49-F238E27FC236}">
                <a16:creationId xmlns:a16="http://schemas.microsoft.com/office/drawing/2014/main" id="{36CAE418-C670-47F3-BE24-60F396BCADE0}"/>
              </a:ext>
            </a:extLst>
          </p:cNvPr>
          <p:cNvSpPr txBox="1"/>
          <p:nvPr/>
        </p:nvSpPr>
        <p:spPr>
          <a:xfrm>
            <a:off x="6937828" y="1424077"/>
            <a:ext cx="5063671" cy="232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4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При рецидивуючому тонзилиті (виявлення джерела інфекції)</a:t>
            </a:r>
          </a:p>
          <a:p>
            <a:pPr marL="285750" lvl="0" indent="-285750">
              <a:spcAft>
                <a:spcPts val="400"/>
              </a:spcAft>
              <a:buSzPts val="1800"/>
              <a:buFont typeface="Arial"/>
              <a:buChar char="•"/>
            </a:pPr>
            <a:endParaRPr lang="uk-UA" sz="900" noProof="1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lvl="0" indent="-285750">
              <a:spcAft>
                <a:spcPts val="4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За епідпоказаннями  (15–20% хворих серед  групи людей впродовж одного місяця в дитячих дошкільних закладах, школах, військових частинах та закладах догляду).</a:t>
            </a:r>
          </a:p>
        </p:txBody>
      </p:sp>
    </p:spTree>
    <p:extLst>
      <p:ext uri="{BB962C8B-B14F-4D97-AF65-F5344CB8AC3E}">
        <p14:creationId xmlns:p14="http://schemas.microsoft.com/office/powerpoint/2010/main" val="2093030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4E1507EE-5141-5D3A-4982-7A92C9494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0E033B-4E01-1908-DE37-6350090D6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49590138-5902-42F5-4295-4C8A8FAFBE8B}"/>
              </a:ext>
            </a:extLst>
          </p:cNvPr>
          <p:cNvSpPr txBox="1"/>
          <p:nvPr/>
        </p:nvSpPr>
        <p:spPr>
          <a:xfrm>
            <a:off x="2587491" y="663523"/>
            <a:ext cx="76450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Показання для відбору респіраторних зразків</a:t>
            </a:r>
          </a:p>
        </p:txBody>
      </p:sp>
      <p:sp>
        <p:nvSpPr>
          <p:cNvPr id="12" name="Google Shape;108;p4">
            <a:extLst>
              <a:ext uri="{FF2B5EF4-FFF2-40B4-BE49-F238E27FC236}">
                <a16:creationId xmlns:a16="http://schemas.microsoft.com/office/drawing/2014/main" id="{A1A83A3E-088D-47E4-8A28-4FCF915AAD2B}"/>
              </a:ext>
            </a:extLst>
          </p:cNvPr>
          <p:cNvSpPr txBox="1"/>
          <p:nvPr/>
        </p:nvSpPr>
        <p:spPr>
          <a:xfrm>
            <a:off x="910802" y="1639424"/>
            <a:ext cx="5623002" cy="405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spcAft>
                <a:spcPts val="4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 SemiBold" panose="020B0703050203000203" pitchFamily="34" charset="0"/>
              </a:rPr>
              <a:t>При підозрі на гострий бактеріальний риносинусит </a:t>
            </a:r>
            <a:r>
              <a:rPr lang="uk-UA" sz="1800" noProof="1">
                <a:latin typeface="IBM Plex Sans"/>
              </a:rPr>
              <a:t>(мазок із середнього носового ходу), при наявності клінічної картини:</a:t>
            </a:r>
          </a:p>
          <a:p>
            <a:pPr marL="285750" indent="-285750">
              <a:spcAft>
                <a:spcPts val="4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</a:rPr>
              <a:t>продовжуються гнійні виділення з носа, </a:t>
            </a:r>
          </a:p>
          <a:p>
            <a:pPr marL="285750" indent="-285750">
              <a:spcAft>
                <a:spcPts val="4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</a:rPr>
              <a:t>біль в ділянці обличчя </a:t>
            </a:r>
          </a:p>
          <a:p>
            <a:pPr marL="285750" indent="-285750">
              <a:spcAft>
                <a:spcPts val="4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</a:rPr>
              <a:t>чи головний біль </a:t>
            </a:r>
          </a:p>
          <a:p>
            <a:pPr marL="285750" indent="-285750">
              <a:spcAft>
                <a:spcPts val="4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</a:rPr>
              <a:t>і кашель через 10 днів після початку застуди,</a:t>
            </a:r>
          </a:p>
          <a:p>
            <a:pPr marL="285750" indent="-285750">
              <a:spcAft>
                <a:spcPts val="4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</a:rPr>
              <a:t> особливо якщо спостерігається погіршення симптомів після початкової фази видужання.</a:t>
            </a:r>
          </a:p>
          <a:p>
            <a:pPr marL="285750" indent="-285750">
              <a:spcAft>
                <a:spcPts val="4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</a:rPr>
              <a:t>Найпоширенішими збудниками при бактеріальних інфекціях є Streptococcus pneumoniae, Haemophilus influenzae та Moraxella catarrhalis.</a:t>
            </a:r>
          </a:p>
        </p:txBody>
      </p:sp>
      <p:sp>
        <p:nvSpPr>
          <p:cNvPr id="9" name="Google Shape;108;p4">
            <a:extLst>
              <a:ext uri="{FF2B5EF4-FFF2-40B4-BE49-F238E27FC236}">
                <a16:creationId xmlns:a16="http://schemas.microsoft.com/office/drawing/2014/main" id="{1606E79B-B033-4ABF-A30B-676EF31313F4}"/>
              </a:ext>
            </a:extLst>
          </p:cNvPr>
          <p:cNvSpPr txBox="1"/>
          <p:nvPr/>
        </p:nvSpPr>
        <p:spPr>
          <a:xfrm>
            <a:off x="6816437" y="1639424"/>
            <a:ext cx="5120639" cy="427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spcAft>
                <a:spcPts val="4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 SemiBold" panose="020B0703050203000203" pitchFamily="34" charset="0"/>
              </a:rPr>
              <a:t>Гострий гайморит </a:t>
            </a:r>
            <a:r>
              <a:rPr lang="uk-UA" sz="1800" noProof="1">
                <a:latin typeface="IBM Plex Sans"/>
              </a:rPr>
              <a:t>(мазок із середнього носового ходу), при:</a:t>
            </a:r>
          </a:p>
          <a:p>
            <a:pPr marL="285750" indent="-285750">
              <a:spcAft>
                <a:spcPts val="4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</a:rPr>
              <a:t>тривалих симптомах (більше 10 днів);</a:t>
            </a:r>
          </a:p>
          <a:p>
            <a:pPr marL="285750" indent="-285750">
              <a:spcAft>
                <a:spcPts val="4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</a:rPr>
              <a:t> загострення симптомів після початкової фази (повторне захворювання);</a:t>
            </a:r>
          </a:p>
          <a:p>
            <a:pPr marL="285750" indent="-285750">
              <a:spcAft>
                <a:spcPts val="8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</a:rPr>
              <a:t>тяжких симптомах та виражених загальних ознаках інфекції (підвищення температури — лихоманка).</a:t>
            </a:r>
          </a:p>
          <a:p>
            <a:pPr marL="285750" indent="-285750">
              <a:spcAft>
                <a:spcPts val="4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</a:rPr>
              <a:t>Якщо симптоми тривають незважаючи на лікування, здійснюється пункція і промиванні верхньощелепної пазухи для отримання матеріалу на бактеріологічне дослідження (пунктат з гайморової пазухи).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8C4B3D-BB05-4F41-94BF-9384E648733C}"/>
              </a:ext>
            </a:extLst>
          </p:cNvPr>
          <p:cNvSpPr/>
          <p:nvPr/>
        </p:nvSpPr>
        <p:spPr>
          <a:xfrm>
            <a:off x="7079805" y="5939312"/>
            <a:ext cx="499291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100"/>
              <a:defRPr/>
            </a:pPr>
            <a:r>
              <a:rPr lang="uk-UA" sz="1500" noProof="1">
                <a:latin typeface="IBM Plex Sans SemiBold" panose="020B0703050203000203" pitchFamily="34" charset="0"/>
              </a:rPr>
              <a:t>(Настанова 00870. Гострий гайморит.</a:t>
            </a:r>
          </a:p>
          <a:p>
            <a:pPr lvl="0">
              <a:buSzPts val="1100"/>
              <a:defRPr/>
            </a:pPr>
            <a:r>
              <a:rPr lang="uk-UA" sz="1500" noProof="1">
                <a:latin typeface="IBM Plex Sans SemiBold" panose="020B0703050203000203" pitchFamily="34" charset="0"/>
              </a:rPr>
              <a:t>Настанова 00871. Хронічний синусит.</a:t>
            </a:r>
          </a:p>
          <a:p>
            <a:pPr lvl="0">
              <a:buSzPts val="1100"/>
              <a:defRPr/>
            </a:pPr>
            <a:r>
              <a:rPr lang="uk-UA" sz="1500" noProof="1">
                <a:latin typeface="IBM Plex Sans SemiBold" panose="020B0703050203000203" pitchFamily="34" charset="0"/>
              </a:rPr>
              <a:t>Настанова 00611. Риносинусит у дітей)</a:t>
            </a:r>
          </a:p>
        </p:txBody>
      </p:sp>
    </p:spTree>
    <p:extLst>
      <p:ext uri="{BB962C8B-B14F-4D97-AF65-F5344CB8AC3E}">
        <p14:creationId xmlns:p14="http://schemas.microsoft.com/office/powerpoint/2010/main" val="788361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86A7F0B-B492-C78F-8CD3-BC2FF98B8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5A2BC3-378E-F290-A8BE-53F9F3AE5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F6F43188-3BF2-78A3-F898-43702CDA65A8}"/>
              </a:ext>
            </a:extLst>
          </p:cNvPr>
          <p:cNvSpPr txBox="1"/>
          <p:nvPr/>
        </p:nvSpPr>
        <p:spPr>
          <a:xfrm>
            <a:off x="2451755" y="530683"/>
            <a:ext cx="392498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із слизових оболонок передніх відділів порожнини носа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58F25B44-BB1F-F252-110D-25FA3B711E43}"/>
              </a:ext>
            </a:extLst>
          </p:cNvPr>
          <p:cNvSpPr txBox="1"/>
          <p:nvPr/>
        </p:nvSpPr>
        <p:spPr>
          <a:xfrm>
            <a:off x="776741" y="1721346"/>
            <a:ext cx="5599995" cy="489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Запропонувати пацієнтові сісти обличчям до вікна або джерела світла.</a:t>
            </a:r>
          </a:p>
          <a:p>
            <a:pPr marL="28575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Проводиться відбір одним стерильним тампоном: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 ліву руку береться пробірка і цією ж рукою піднімається кінчик носа пацієнта;</a:t>
            </a:r>
            <a:endParaRPr lang="uk-UA" sz="1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lvl="0" indent="-285750">
              <a:spcAft>
                <a:spcPts val="2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тампон, у правій руці, вводиться в правий носовий хід (до упору, на 1 - 2,5 см) і відбирається матеріал, обертальними рухами, з крил носа і верхнього кута носового отвору;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маніпуляція повтоюється для лівої ніздрі.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Тампон поміщається у пробірку, не торкаючись її горловини, та до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ставляється в лабораторію.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При наявності в порожнині носа вогнищ запалень або виразок – відібирати цей матеріал окремим тампоном.</a:t>
            </a:r>
            <a:endParaRPr lang="uk-UA" sz="180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DC486C-1E44-E483-4069-B617B042E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21"/>
          <a:stretch/>
        </p:blipFill>
        <p:spPr bwMode="auto">
          <a:xfrm>
            <a:off x="6675120" y="0"/>
            <a:ext cx="5533916" cy="294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00EF81-F230-5E51-7979-58F96B19C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68" y="3054022"/>
            <a:ext cx="5521732" cy="3803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981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86A7F0B-B492-C78F-8CD3-BC2FF98B8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5A2BC3-378E-F290-A8BE-53F9F3AE5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F6F43188-3BF2-78A3-F898-43702CDA65A8}"/>
              </a:ext>
            </a:extLst>
          </p:cNvPr>
          <p:cNvSpPr txBox="1"/>
          <p:nvPr/>
        </p:nvSpPr>
        <p:spPr>
          <a:xfrm>
            <a:off x="2675324" y="530683"/>
            <a:ext cx="392498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800"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</a:t>
            </a: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із середнього носового ходу</a:t>
            </a:r>
            <a:endParaRPr lang="uk-UA" sz="20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58F25B44-BB1F-F252-110D-25FA3B711E43}"/>
              </a:ext>
            </a:extLst>
          </p:cNvPr>
          <p:cNvSpPr txBox="1"/>
          <p:nvPr/>
        </p:nvSpPr>
        <p:spPr>
          <a:xfrm>
            <a:off x="776741" y="1395006"/>
            <a:ext cx="5461448" cy="5185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Процедура виконується лікарем-оториноларингологом.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Посадити пацієнта злегка відкинувши голову назад. Попросити не чхати і не рухатись під час процедури.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Одягнути стерильні рукавички, маску, окуляри або захисний щиток.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Для кращої візуалізації бажано використовувати риноскопію або ендоскопію. 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За потреби можна використати анемізацію слизової оболонки, щоб зменшити набряк і полегшити доступ.</a:t>
            </a:r>
          </a:p>
          <a:p>
            <a:pPr marL="28575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Обережно ввести тампон по нижній стінці носа, просуваючи його вгору і назовні до середнього носового ходу (під середню носову раковину).</a:t>
            </a:r>
          </a:p>
        </p:txBody>
      </p:sp>
      <p:sp>
        <p:nvSpPr>
          <p:cNvPr id="8" name="Google Shape;108;p4">
            <a:extLst>
              <a:ext uri="{FF2B5EF4-FFF2-40B4-BE49-F238E27FC236}">
                <a16:creationId xmlns:a16="http://schemas.microsoft.com/office/drawing/2014/main" id="{356B26AF-DFE2-4434-AD5E-4D0985983F8C}"/>
              </a:ext>
            </a:extLst>
          </p:cNvPr>
          <p:cNvSpPr txBox="1"/>
          <p:nvPr/>
        </p:nvSpPr>
        <p:spPr>
          <a:xfrm>
            <a:off x="6600305" y="1395006"/>
            <a:ext cx="5253644" cy="373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Уникати торкання шкіри носа чи нижнього носового ходу, щоб не контамінувати зразок.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Обережно провести тампоном по слизовій середнього ходу або області, що виглядає запаленою.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Утримати тампон кілька секунд, зробити обережне кругове рухання.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Помістити тампон у стерильну транспортну пробірку з середовище.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Маркувати зразок і негайно доставити в бактеріологічну лабораторію.</a:t>
            </a:r>
          </a:p>
        </p:txBody>
      </p:sp>
    </p:spTree>
    <p:extLst>
      <p:ext uri="{BB962C8B-B14F-4D97-AF65-F5344CB8AC3E}">
        <p14:creationId xmlns:p14="http://schemas.microsoft.com/office/powerpoint/2010/main" val="4271952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1C1A4B19-5249-526C-A677-015FFC7F3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97BEC7-C3EB-9492-4613-00B4E55F0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62033FF4-6D9C-951F-2088-222B5E423442}"/>
              </a:ext>
            </a:extLst>
          </p:cNvPr>
          <p:cNvSpPr txBox="1"/>
          <p:nvPr/>
        </p:nvSpPr>
        <p:spPr>
          <a:xfrm>
            <a:off x="2451756" y="530683"/>
            <a:ext cx="322945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із носоглотки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4AB28669-C4A2-F4E0-F69F-D1B9F248A136}"/>
              </a:ext>
            </a:extLst>
          </p:cNvPr>
          <p:cNvSpPr txBox="1"/>
          <p:nvPr/>
        </p:nvSpPr>
        <p:spPr>
          <a:xfrm>
            <a:off x="776741" y="1721346"/>
            <a:ext cx="5458959" cy="456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Запропонувати пацієнту сісти обличчям до вікна або джерела світла.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Взяти у ліву руку пробірку і цією ж рукою підняти кінчик носа.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Правою рукою обережно ввести стерильний зонд-тампон в порожнину носа — паралельно до піднебіння (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до упору</a:t>
            </a: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), залишити його на кілька секунд, а потім обертати протягом     5–10 с для забору мазка.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Вийняти тампон із порожнини носа по її зовнішній стінці, одночасно з обертальними рухами, та обережно помістити отриманий матеріал в стерильну пробірку.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Відібраний матеріал до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ставляється в лабораторію.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41EC9A-CC74-7DE9-610A-E7D91A5AA3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95" t="2442" r="22511" b="2366"/>
          <a:stretch/>
        </p:blipFill>
        <p:spPr>
          <a:xfrm flipH="1">
            <a:off x="6510793" y="0"/>
            <a:ext cx="5681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30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797D04AB-1BFF-D526-EC05-1D64B9E54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57DF3A-E40F-16F3-D415-F6BC44807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B7FC3946-5D88-6F35-8B1A-959E4721604C}"/>
              </a:ext>
            </a:extLst>
          </p:cNvPr>
          <p:cNvSpPr txBox="1"/>
          <p:nvPr/>
        </p:nvSpPr>
        <p:spPr>
          <a:xfrm>
            <a:off x="2451756" y="530683"/>
            <a:ext cx="322945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із зіву, ротоглотки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637CC348-18E7-DC01-55E8-D7973226F005}"/>
              </a:ext>
            </a:extLst>
          </p:cNvPr>
          <p:cNvSpPr txBox="1"/>
          <p:nvPr/>
        </p:nvSpPr>
        <p:spPr>
          <a:xfrm>
            <a:off x="776741" y="1356906"/>
            <a:ext cx="5547859" cy="546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Мазок із ротоглотки відбирають натщесерце або через 3-4 години після прийому їжі. </a:t>
            </a:r>
          </a:p>
          <a:p>
            <a:pPr marL="28575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Використовуйте сфокусоване світло (налобний освітлювач). Попросити пацієнта широко відкрити рот.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Взяти у ліву руку пробірку і шпатель з тампоном. Притиснути шпателем спинку язика донизу й наперед.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Правою рукою витягти тампон з пробірки, ввести в ротову порожнину, не торкаючись язика, внутрішніх поверхонь, щік, зубів та ясен.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Міцно притиснувши бавовняну насадку тампону до слизової оболонки, обертальними рухами візьміть мазок з обох мигдаликів і задньої стінки глотки.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Тампон поміщається у стерильну пробірку та доставляється в лабораторію.</a:t>
            </a:r>
            <a:endParaRPr lang="uk-UA" sz="1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D905C1-FA91-88D5-899F-3231AEABF6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4" t="25762" r="1094" b="9901"/>
          <a:stretch/>
        </p:blipFill>
        <p:spPr>
          <a:xfrm>
            <a:off x="6505575" y="0"/>
            <a:ext cx="5681208" cy="3175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52450D-3204-716F-D8F9-9E5444D64E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9" t="23743" r="11383" b="12385"/>
          <a:stretch/>
        </p:blipFill>
        <p:spPr>
          <a:xfrm>
            <a:off x="6505575" y="3323303"/>
            <a:ext cx="5686425" cy="35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10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EEF3559B-8EAC-795E-FDD8-35A4A3F1E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09CF21-CCF9-65A5-89FD-9B488D8E7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9A2071A5-3BAF-2914-AFB6-DE4977BC3E7C}"/>
              </a:ext>
            </a:extLst>
          </p:cNvPr>
          <p:cNvSpPr txBox="1"/>
          <p:nvPr/>
        </p:nvSpPr>
        <p:spPr>
          <a:xfrm>
            <a:off x="776741" y="1449744"/>
            <a:ext cx="490447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800"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Накази МОЗ щодо відбору зразків біологічного матеріалу на дифтерію, кашлюк, менінгококову інфекцію </a:t>
            </a:r>
            <a:endParaRPr lang="uk-UA" sz="20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3D8E3EAB-B758-937E-CE91-5A0E422E6266}"/>
              </a:ext>
            </a:extLst>
          </p:cNvPr>
          <p:cNvSpPr txBox="1"/>
          <p:nvPr/>
        </p:nvSpPr>
        <p:spPr>
          <a:xfrm>
            <a:off x="776741" y="2718677"/>
            <a:ext cx="4904471" cy="360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Наказ </a:t>
            </a:r>
            <a:r>
              <a:rPr lang="ru-RU" sz="1800" noProof="1">
                <a:latin typeface="IBM Plex Sans"/>
                <a:ea typeface="IBM Plex Sans"/>
                <a:cs typeface="IBM Plex Sans"/>
                <a:sym typeface="IBM Plex Sans"/>
              </a:rPr>
              <a:t>від 3 липня 2020 № 1510 Про затвердження Порядку проведення епідеміологічного нагляду за дифтерією.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Наказ від 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15.04.2005  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№ 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169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ru-RU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Про затвердження методичних вказівок з мікробіологічної діагностики кашлюку та паракашлюку.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Наказ від 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15.04.2005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№ 170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Про затвердження методичних вказівок з мікробіологічної діагностики менінгококової інфекції та гнійних бактеріальних менінгітів.</a:t>
            </a:r>
          </a:p>
        </p:txBody>
      </p:sp>
      <p:pic>
        <p:nvPicPr>
          <p:cNvPr id="3" name="Google Shape;84;p1">
            <a:extLst>
              <a:ext uri="{FF2B5EF4-FFF2-40B4-BE49-F238E27FC236}">
                <a16:creationId xmlns:a16="http://schemas.microsoft.com/office/drawing/2014/main" id="{8640E402-A426-3A97-6799-A432CBE152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2" cy="6979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98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09DB31-6130-20F7-C69A-A3CB2F4C6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9FF5F814-5575-D361-7294-1C244B86CCBD}"/>
              </a:ext>
            </a:extLst>
          </p:cNvPr>
          <p:cNvSpPr txBox="1"/>
          <p:nvPr/>
        </p:nvSpPr>
        <p:spPr>
          <a:xfrm>
            <a:off x="773980" y="1287192"/>
            <a:ext cx="5311134" cy="561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 призначенні лабораторного обстеження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 (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особливо інвазивні методи) 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к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лініцист повинен оцінити ризики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 та користь дослідження для пацієнт, його значущість для підтвердження діагнозу й планування лікування.</a:t>
            </a:r>
            <a:endParaRPr lang="uk-UA" sz="1800" b="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Працівники лабораторії не можуть проконтролювати всі етапи роботи зі зразками біологічного матеріалу. За підготовку пацієнта, забір зразків, їх зберігання й транспортування відповідає заклад охорони здоров’я (ЗОЗ).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Тому персонал ЗОЗ має мати навички правильного забору зразків, щоб забезпечити достовірні результати досліджень.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Фахівці лабораторні повинні регулярно інструктувати персонал ЗОЗ щодо правильного поводження із ЗБМ.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7E3162-70B7-B942-E594-079670DD79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95" r="29777"/>
          <a:stretch/>
        </p:blipFill>
        <p:spPr>
          <a:xfrm>
            <a:off x="6085114" y="0"/>
            <a:ext cx="61700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0419E0CB-2E20-26D3-04BF-A93A1D10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7DD396-ED8B-230B-19E0-0FD274D50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16CE2A24-B779-D1CA-19A4-82CA4D33CBD5}"/>
              </a:ext>
            </a:extLst>
          </p:cNvPr>
          <p:cNvSpPr txBox="1"/>
          <p:nvPr/>
        </p:nvSpPr>
        <p:spPr>
          <a:xfrm>
            <a:off x="2451756" y="530683"/>
            <a:ext cx="322945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мокротиння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79AC3A33-3330-C9E9-9763-D486FDD6D236}"/>
              </a:ext>
            </a:extLst>
          </p:cNvPr>
          <p:cNvSpPr txBox="1"/>
          <p:nvPr/>
        </p:nvSpPr>
        <p:spPr>
          <a:xfrm>
            <a:off x="776741" y="1471206"/>
            <a:ext cx="5090659" cy="512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Попередньо пацієнт повинен почистити зуби, прополоскати ротову порожнину кип'яченою водою.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Перед забором хворий має відкашлювати мокротиння з глибоких відділів легень після 2–3 глибоких вдихів.</a:t>
            </a:r>
          </a:p>
          <a:p>
            <a:pPr marL="28575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Відбирається вільно відокремлюване (відхаркуване) мокротиння, ранкову порцію, натщесерце.</a:t>
            </a:r>
          </a:p>
          <a:p>
            <a:pPr marL="28575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Якщо мокротиння відділяється погано, напередодні пацієнту дають відхаркувальні засоби або проводять інгаляцію фізіологічним розчином.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Зразок мокротиння відбирають в стерильну ємність в кількості не менше   3–5 см</a:t>
            </a:r>
            <a:r>
              <a:rPr lang="uk-UA" sz="1800" i="0" u="none" strike="noStrike" cap="none" baseline="30000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3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, ретельно закривають кришкою і доставляється в лабораторію.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6C2099-A3DF-B783-08F5-7CB12811FC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588" b="15412"/>
          <a:stretch/>
        </p:blipFill>
        <p:spPr>
          <a:xfrm>
            <a:off x="6095998" y="-1"/>
            <a:ext cx="6096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372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E00306E6-D8E6-813B-764A-755A14D3C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F3A7FC-79F9-38F7-BF9C-95F808FEC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58C39780-9E85-4639-2E7A-8B6FDFB796F1}"/>
              </a:ext>
            </a:extLst>
          </p:cNvPr>
          <p:cNvSpPr txBox="1"/>
          <p:nvPr/>
        </p:nvSpPr>
        <p:spPr>
          <a:xfrm>
            <a:off x="2393957" y="495988"/>
            <a:ext cx="387284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матеріалу під час бронхоальвеолярного лаважу</a:t>
            </a:r>
            <a:r>
              <a:rPr lang="uk-UA" sz="1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</a:t>
            </a: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(</a:t>
            </a:r>
            <a:r>
              <a:rPr lang="uk-UA" sz="195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БАЛ</a:t>
            </a: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)</a:t>
            </a:r>
            <a:r>
              <a:rPr lang="uk-UA" sz="1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</a:t>
            </a:r>
            <a:r>
              <a:rPr lang="uk-UA" sz="195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та</a:t>
            </a:r>
            <a:r>
              <a:rPr lang="uk-UA" sz="1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 </a:t>
            </a:r>
            <a:r>
              <a:rPr lang="uk-UA" sz="195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бронхоскопії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00558FE3-1D90-1F86-1B80-B57333A5371E}"/>
              </a:ext>
            </a:extLst>
          </p:cNvPr>
          <p:cNvSpPr txBox="1"/>
          <p:nvPr/>
        </p:nvSpPr>
        <p:spPr>
          <a:xfrm>
            <a:off x="776741" y="1750192"/>
            <a:ext cx="5090659" cy="478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Забір матеріалу слід застосовувати у разі тяжкого перебігу захворювання, неможливості отримати придатні до чутливості зразки мокротиння.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Спеціальним шприцом в трахею вводять близько 10 мл стерильного фізіологічного розчину і відбирають змив, що відкашлюється, в стерильний посуд.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Бронхіальні змиви, в тому числі поблизу вогнища запалення, можуть бути зроблені за допомогою бронхоскопу. </a:t>
            </a:r>
          </a:p>
          <a:p>
            <a:pPr marL="252000" marR="0" lvl="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</a:pPr>
            <a:r>
              <a:rPr lang="uk-UA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Недолік –  дуже значне розведення трахеобронхіального вмісту, що знижує можливість виділення бактерій, концентрація яких знижується </a:t>
            </a:r>
            <a:r>
              <a:rPr lang="uk-UA" sz="1800" i="1" noProof="1">
                <a:latin typeface="IBM Plex Sans"/>
                <a:ea typeface="IBM Plex Sans"/>
                <a:cs typeface="IBM Plex Sans"/>
                <a:sym typeface="IBM Plex Sans"/>
              </a:rPr>
              <a:t>~ </a:t>
            </a:r>
            <a:r>
              <a:rPr lang="uk-UA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 100разів у порівнянні з мокротинням.</a:t>
            </a:r>
            <a:endParaRPr lang="uk-UA" sz="1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F4BDBA-0A80-6BF4-1AEE-FA804BDDA7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00" b="11499"/>
          <a:stretch/>
        </p:blipFill>
        <p:spPr>
          <a:xfrm>
            <a:off x="6095998" y="-1"/>
            <a:ext cx="6096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242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5D6036B4-441A-D069-058A-F57A6880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28D973-615E-0137-C937-965ECFFF2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7E8EA50A-7184-6D59-B41F-4AD071C113F0}"/>
              </a:ext>
            </a:extLst>
          </p:cNvPr>
          <p:cNvSpPr txBox="1"/>
          <p:nvPr/>
        </p:nvSpPr>
        <p:spPr>
          <a:xfrm>
            <a:off x="776741" y="1458486"/>
            <a:ext cx="351172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аспірата легенів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D9B36B46-5D32-A82D-D4EB-8B835C683F42}"/>
              </a:ext>
            </a:extLst>
          </p:cNvPr>
          <p:cNvSpPr txBox="1"/>
          <p:nvPr/>
        </p:nvSpPr>
        <p:spPr>
          <a:xfrm>
            <a:off x="776741" y="2428386"/>
            <a:ext cx="4832489" cy="335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Відбір зразка: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голку через грудину вводять в інфільтрат легені під контролем сканера комп'ютерного томографа;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матеріал аспірують з вогнища запалення.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Якщо є великий інфільтрат або їх декілька, необхідно одержати декілька зразків з відповідних вогнищ або декілька зразків з одного великого вогнища.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D527F6-0AA4-1519-53BF-4EDEE8D9D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5309" r="25309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57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0EC45090-9339-4819-B944-948E03BD0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5A9A25-D88E-5014-8805-DD863250E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7E8D6399-F26C-70B1-A12E-F0867F04E985}"/>
              </a:ext>
            </a:extLst>
          </p:cNvPr>
          <p:cNvSpPr txBox="1"/>
          <p:nvPr/>
        </p:nvSpPr>
        <p:spPr>
          <a:xfrm>
            <a:off x="2445885" y="530683"/>
            <a:ext cx="37517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</a:t>
            </a: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левральної рідини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32BC9431-8C72-D617-B037-76DE4A132B04}"/>
              </a:ext>
            </a:extLst>
          </p:cNvPr>
          <p:cNvSpPr txBox="1"/>
          <p:nvPr/>
        </p:nvSpPr>
        <p:spPr>
          <a:xfrm>
            <a:off x="776741" y="1498183"/>
            <a:ext cx="4870296" cy="456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Шкіру перед пункцією обробляють    70% етанолом, а потім спиртовою настоянкою йоду.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Після проколу, рідину відбирають шприцом в стерильну пробірку і негайно відправляють в лабораторію.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Допускається посів плевральної рідини (по 5 мл) в аеробні і анаеробні флакони, які використовуються для дослідження крові.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Діагностичний торакоцентез проводиться у випадку плеврального випоту неуточненої етіології.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Бактеріальний посів проводиться тільки у випадку, якщо рідина мутна чи гнійна.</a:t>
            </a:r>
            <a:endParaRPr lang="uk-UA" sz="1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3162DA-28CA-D633-DF10-7FCC495CB6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46" t="13908" r="31254" b="4257"/>
          <a:stretch/>
        </p:blipFill>
        <p:spPr>
          <a:xfrm>
            <a:off x="6005157" y="0"/>
            <a:ext cx="6186843" cy="6858000"/>
          </a:xfrm>
          <a:prstGeom prst="rect">
            <a:avLst/>
          </a:prstGeom>
        </p:spPr>
      </p:pic>
      <p:sp>
        <p:nvSpPr>
          <p:cNvPr id="3" name="Прямоугольник 9">
            <a:extLst>
              <a:ext uri="{FF2B5EF4-FFF2-40B4-BE49-F238E27FC236}">
                <a16:creationId xmlns:a16="http://schemas.microsoft.com/office/drawing/2014/main" id="{AF69379F-9736-A0E2-8915-9046EC863902}"/>
              </a:ext>
            </a:extLst>
          </p:cNvPr>
          <p:cNvSpPr/>
          <p:nvPr/>
        </p:nvSpPr>
        <p:spPr>
          <a:xfrm>
            <a:off x="1048197" y="6156830"/>
            <a:ext cx="39592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100"/>
              <a:defRPr/>
            </a:pPr>
            <a:r>
              <a:rPr lang="uk-UA" sz="1500" noProof="1">
                <a:latin typeface="IBM Plex Sans SemiBold" panose="020B0703050203000203" pitchFamily="34" charset="0"/>
              </a:rPr>
              <a:t>(</a:t>
            </a:r>
            <a:r>
              <a:rPr lang="ru-RU" sz="1500" noProof="1">
                <a:latin typeface="IBM Plex Sans SemiBold" panose="020B0703050203000203" pitchFamily="34" charset="0"/>
              </a:rPr>
              <a:t>Настанова 00130. Плевральний випіт та торакоцентез)</a:t>
            </a:r>
            <a:endParaRPr lang="uk-UA" sz="1500" noProof="1">
              <a:latin typeface="IBM Plex Sans SemiBold" panose="020B07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42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74807EF6-E066-788F-2E55-EF1ACF1FD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>
            <a:extLst>
              <a:ext uri="{FF2B5EF4-FFF2-40B4-BE49-F238E27FC236}">
                <a16:creationId xmlns:a16="http://schemas.microsoft.com/office/drawing/2014/main" id="{38A02ADC-8059-C6C1-6671-B2A1193998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CFB165BA-6B1C-5382-95D8-74C8CB83FA05}"/>
              </a:ext>
            </a:extLst>
          </p:cNvPr>
          <p:cNvSpPr txBox="1"/>
          <p:nvPr/>
        </p:nvSpPr>
        <p:spPr>
          <a:xfrm>
            <a:off x="1584960" y="2795756"/>
            <a:ext cx="90525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1" i="0" u="none" strike="noStrike" cap="none" noProof="1">
                <a:solidFill>
                  <a:schemeClr val="bg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виділень з вуха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91E0B3-3C4C-C62B-8825-71806511C8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55" t="24955" r="22574" b="23164"/>
          <a:stretch/>
        </p:blipFill>
        <p:spPr>
          <a:xfrm>
            <a:off x="855851" y="512262"/>
            <a:ext cx="1505072" cy="7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0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62E5051-EE15-D2C4-661D-396A1158A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1B67A0-AEF4-E68E-B19C-45DAC779E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D3D56A15-8C21-570E-E454-ED22B49BA4B9}"/>
              </a:ext>
            </a:extLst>
          </p:cNvPr>
          <p:cNvSpPr txBox="1"/>
          <p:nvPr/>
        </p:nvSpPr>
        <p:spPr>
          <a:xfrm>
            <a:off x="2451756" y="530683"/>
            <a:ext cx="306004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800"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Показання для в</a:t>
            </a: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ідбору </a:t>
            </a: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виділень з вуха (отити)</a:t>
            </a:r>
            <a:endParaRPr lang="uk-UA" sz="20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692E7D60-A625-6121-C50E-EC9615E657B3}"/>
              </a:ext>
            </a:extLst>
          </p:cNvPr>
          <p:cNvSpPr txBox="1"/>
          <p:nvPr/>
        </p:nvSpPr>
        <p:spPr>
          <a:xfrm>
            <a:off x="776741" y="1553661"/>
            <a:ext cx="5547859" cy="3298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800"/>
              </a:spcAft>
              <a:buSzPts val="1800"/>
              <a:buFont typeface="Arial"/>
              <a:buChar char="•"/>
            </a:pPr>
            <a:r>
              <a:rPr lang="ru-RU" sz="1800" dirty="0">
                <a:latin typeface="IBM Plex Sans"/>
              </a:rPr>
              <a:t>При </a:t>
            </a:r>
            <a:r>
              <a:rPr lang="ru-RU" sz="1800" dirty="0" err="1">
                <a:latin typeface="IBM Plex Sans"/>
              </a:rPr>
              <a:t>перфорації</a:t>
            </a:r>
            <a:r>
              <a:rPr lang="ru-RU" sz="1800" dirty="0">
                <a:latin typeface="IBM Plex Sans"/>
              </a:rPr>
              <a:t> </a:t>
            </a:r>
            <a:r>
              <a:rPr lang="ru-RU" sz="1800" dirty="0" err="1">
                <a:latin typeface="IBM Plex Sans"/>
              </a:rPr>
              <a:t>барабанної</a:t>
            </a:r>
            <a:r>
              <a:rPr lang="ru-RU" sz="1800" dirty="0">
                <a:latin typeface="IBM Plex Sans"/>
              </a:rPr>
              <a:t> </a:t>
            </a:r>
            <a:r>
              <a:rPr lang="ru-RU" sz="1800" dirty="0" err="1">
                <a:latin typeface="IBM Plex Sans"/>
              </a:rPr>
              <a:t>перетинки</a:t>
            </a:r>
            <a:r>
              <a:rPr lang="ru-RU" sz="1800" dirty="0">
                <a:latin typeface="IBM Plex Sans"/>
              </a:rPr>
              <a:t> з </a:t>
            </a:r>
            <a:r>
              <a:rPr lang="ru-RU" sz="1800" dirty="0" err="1">
                <a:latin typeface="IBM Plex Sans"/>
              </a:rPr>
              <a:t>витіканням</a:t>
            </a:r>
            <a:r>
              <a:rPr lang="ru-RU" sz="1800" dirty="0">
                <a:latin typeface="IBM Plex Sans"/>
              </a:rPr>
              <a:t> гною. </a:t>
            </a:r>
          </a:p>
          <a:p>
            <a:pPr marL="285750" lvl="0" indent="-285750">
              <a:spcAft>
                <a:spcPts val="800"/>
              </a:spcAft>
              <a:buSzPts val="1800"/>
              <a:buFont typeface="Arial"/>
              <a:buChar char="•"/>
            </a:pPr>
            <a:endParaRPr lang="ru-RU" sz="500" dirty="0">
              <a:latin typeface="IBM Plex Sans"/>
            </a:endParaRPr>
          </a:p>
          <a:p>
            <a:pPr marL="28575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sym typeface="IBM Plex Sans"/>
              </a:rPr>
              <a:t>Показаннями до тимпаноцентезу є:</a:t>
            </a:r>
          </a:p>
          <a:p>
            <a:pPr marL="28575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ru-RU" sz="1800" noProof="1">
                <a:latin typeface="IBM Plex Sans"/>
                <a:ea typeface="IBM Plex Sans"/>
                <a:cs typeface="IBM Plex Sans"/>
                <a:sym typeface="IBM Plex Sans"/>
              </a:rPr>
              <a:t>затяжний або важкий перебіг;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відсутність ефективності лікування;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погіршення стану або ускладнення;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якщо пацієнт має ослаблений імунітет (після хіміотерапії, трансплантації, ВІЛ, важкі хронічні хвороби).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endParaRPr lang="uk-UA" sz="300" noProof="1"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" name="Прямоугольник 9">
            <a:extLst>
              <a:ext uri="{FF2B5EF4-FFF2-40B4-BE49-F238E27FC236}">
                <a16:creationId xmlns:a16="http://schemas.microsoft.com/office/drawing/2014/main" id="{2F33F44D-0A42-69B4-4D21-757DACCFCA48}"/>
              </a:ext>
            </a:extLst>
          </p:cNvPr>
          <p:cNvSpPr/>
          <p:nvPr/>
        </p:nvSpPr>
        <p:spPr>
          <a:xfrm>
            <a:off x="6807200" y="5425132"/>
            <a:ext cx="5265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100"/>
              <a:defRPr/>
            </a:pPr>
            <a:r>
              <a:rPr lang="uk-UA" sz="1500" noProof="1">
                <a:latin typeface="IBM Plex Sans SemiBold" panose="020B0703050203000203" pitchFamily="34" charset="0"/>
              </a:rPr>
              <a:t>(Настанова 00622. Середній отит у дітей: визначення, фактори ризику та патогенез.</a:t>
            </a:r>
          </a:p>
          <a:p>
            <a:pPr lvl="0">
              <a:buSzPts val="1100"/>
              <a:defRPr/>
            </a:pPr>
            <a:r>
              <a:rPr lang="uk-UA" sz="1500" noProof="1">
                <a:latin typeface="IBM Plex Sans SemiBold" panose="020B0703050203000203" pitchFamily="34" charset="0"/>
              </a:rPr>
              <a:t>Настанова 00849. Гострий середній отит у дорослих.</a:t>
            </a:r>
          </a:p>
          <a:p>
            <a:pPr lvl="0">
              <a:buSzPts val="1100"/>
              <a:defRPr/>
            </a:pPr>
            <a:r>
              <a:rPr lang="uk-UA" sz="1500" noProof="1">
                <a:latin typeface="IBM Plex Sans SemiBold" panose="020B0703050203000203" pitchFamily="34" charset="0"/>
              </a:rPr>
              <a:t>Настанова 00850. Хронічний середній отит.)</a:t>
            </a:r>
          </a:p>
        </p:txBody>
      </p:sp>
      <p:sp>
        <p:nvSpPr>
          <p:cNvPr id="5" name="Google Shape;108;p4">
            <a:extLst>
              <a:ext uri="{FF2B5EF4-FFF2-40B4-BE49-F238E27FC236}">
                <a16:creationId xmlns:a16="http://schemas.microsoft.com/office/drawing/2014/main" id="{0CDCB193-2B76-E3ED-504F-250269BE4880}"/>
              </a:ext>
            </a:extLst>
          </p:cNvPr>
          <p:cNvSpPr txBox="1"/>
          <p:nvPr/>
        </p:nvSpPr>
        <p:spPr>
          <a:xfrm>
            <a:off x="6524861" y="1518240"/>
            <a:ext cx="5376854" cy="382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Найпоширенішими бактеріями-збудниками гострого середнього отиту є </a:t>
            </a:r>
            <a:r>
              <a:rPr lang="en-US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Streptococcus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-US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pneumoniae, Haemophilus influenzae </a:t>
            </a:r>
            <a:r>
              <a:rPr lang="uk-UA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 </a:t>
            </a:r>
            <a:r>
              <a:rPr lang="en-US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Moraxella catarrhalis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. 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Рідко - стрептококи групи А; вони спричиняють важчу клінічну картину.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При хронічному середньому отиті бактеії відрізняються від збудників гострої форми і часто присутні кілька видів одночасно: </a:t>
            </a:r>
            <a:r>
              <a:rPr lang="en-US" sz="1800" noProof="1">
                <a:latin typeface="IBM Plex Sans"/>
                <a:ea typeface="IBM Plex Sans"/>
                <a:cs typeface="IBM Plex Sans"/>
                <a:sym typeface="IBM Plex Sans"/>
              </a:rPr>
              <a:t>Pseudomonas aeruginosa 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і </a:t>
            </a:r>
            <a:r>
              <a:rPr lang="en-US" sz="1800" noProof="1">
                <a:latin typeface="IBM Plex Sans"/>
                <a:ea typeface="IBM Plex Sans"/>
                <a:cs typeface="IBM Plex Sans"/>
                <a:sym typeface="IBM Plex Sans"/>
              </a:rPr>
              <a:t>Staphylococcus aureus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, поширеними також є різні види </a:t>
            </a:r>
            <a:r>
              <a:rPr lang="en-US" sz="1800" noProof="1">
                <a:latin typeface="IBM Plex Sans"/>
                <a:ea typeface="IBM Plex Sans"/>
                <a:cs typeface="IBM Plex Sans"/>
                <a:sym typeface="IBM Plex Sans"/>
              </a:rPr>
              <a:t>Proteus, Klebsiella, E. coli </a:t>
            </a:r>
            <a:r>
              <a:rPr lang="ru-RU" sz="1800" noProof="1">
                <a:latin typeface="IBM Plex Sans"/>
                <a:ea typeface="IBM Plex Sans"/>
                <a:cs typeface="IBM Plex Sans"/>
                <a:sym typeface="IBM Plex Sans"/>
              </a:rPr>
              <a:t>та багатьох інших аеробних бактерій. </a:t>
            </a:r>
            <a:endParaRPr lang="uk-UA" sz="1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4093634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024CC64E-A96E-0806-CE25-BBD494C80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975ADD-0312-692F-2125-06C65CE6D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262FDCEB-578A-1007-69E5-E0ACEDC5B379}"/>
              </a:ext>
            </a:extLst>
          </p:cNvPr>
          <p:cNvSpPr txBox="1"/>
          <p:nvPr/>
        </p:nvSpPr>
        <p:spPr>
          <a:xfrm>
            <a:off x="2451756" y="530683"/>
            <a:ext cx="223635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</a:t>
            </a: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виділень з вуха</a:t>
            </a:r>
            <a:endParaRPr lang="uk-UA" sz="20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118FE3FD-4B82-2B3C-D990-EE9AF26C7003}"/>
              </a:ext>
            </a:extLst>
          </p:cNvPr>
          <p:cNvSpPr txBox="1"/>
          <p:nvPr/>
        </p:nvSpPr>
        <p:spPr>
          <a:xfrm>
            <a:off x="776741" y="1273950"/>
            <a:ext cx="5547859" cy="559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sz="1800" noProof="1">
                <a:latin typeface="IBM Plex Sans"/>
                <a:ea typeface="IBM Plex Sans"/>
                <a:cs typeface="IBM Plex Sans"/>
                <a:sym typeface="IBM Plex Sans"/>
              </a:rPr>
              <a:t>Т</a:t>
            </a:r>
            <a:r>
              <a:rPr lang="ru-RU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импаноцентез – процедура, під час якої проколюється барабанна перетинка для забору рідини середнього вуха, проводиться лікарем.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ru-RU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Підготувати стерильний сольовий розчин, підігрітий до температури 37°C. Ретельно промити зовнішній слуховий хід.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Обережно висушити слуховий хід ватним тампоном або за допомогою відсмоктувача.</a:t>
            </a:r>
          </a:p>
          <a:p>
            <a:pPr marL="285750" lvl="0" indent="-285750">
              <a:spcAft>
                <a:spcPts val="800"/>
              </a:spcAft>
              <a:buSzPts val="1800"/>
              <a:buFont typeface="Arial"/>
              <a:buChar char="•"/>
            </a:pPr>
            <a:r>
              <a:rPr lang="uk-UA" sz="1800" b="1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 використанні відсмоктувача уникати потоку холодного повітря, який може викликати термічну реакцію та вертиго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. Якщо у пацієнта з’явились вертиго (запаморочення) –  процедура негайно припиняється.</a:t>
            </a:r>
          </a:p>
          <a:p>
            <a:pPr marL="285750" lvl="0" indent="-285750">
              <a:spcAft>
                <a:spcPts val="800"/>
              </a:spcAft>
              <a:buSzPts val="1800"/>
              <a:buFont typeface="Arial"/>
              <a:buChar char="•"/>
            </a:pPr>
            <a:r>
              <a:rPr lang="ru-RU" sz="1800" noProof="1">
                <a:latin typeface="IBM Plex Sans"/>
                <a:ea typeface="IBM Plex Sans"/>
                <a:cs typeface="IBM Plex Sans"/>
                <a:sym typeface="IBM Plex Sans"/>
              </a:rPr>
              <a:t>Після очищення та огляду для оцінки стану, барабана перетинка проколюється спеціальною голкою.</a:t>
            </a:r>
          </a:p>
        </p:txBody>
      </p:sp>
      <p:sp>
        <p:nvSpPr>
          <p:cNvPr id="5" name="Google Shape;108;p4">
            <a:extLst>
              <a:ext uri="{FF2B5EF4-FFF2-40B4-BE49-F238E27FC236}">
                <a16:creationId xmlns:a16="http://schemas.microsoft.com/office/drawing/2014/main" id="{36E80151-4A76-6F59-9837-5A02DC2B97FD}"/>
              </a:ext>
            </a:extLst>
          </p:cNvPr>
          <p:cNvSpPr txBox="1"/>
          <p:nvPr/>
        </p:nvSpPr>
        <p:spPr>
          <a:xfrm>
            <a:off x="6524861" y="1238529"/>
            <a:ext cx="5376854" cy="5037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spcAft>
                <a:spcPts val="800"/>
              </a:spcAft>
              <a:buSzPts val="1800"/>
              <a:buFont typeface="Arial"/>
              <a:buChar char="•"/>
            </a:pPr>
            <a:r>
              <a:rPr lang="ru-RU" sz="1800" noProof="1">
                <a:latin typeface="IBM Plex Sans"/>
                <a:ea typeface="IBM Plex Sans"/>
                <a:cs typeface="IBM Plex Sans"/>
                <a:sym typeface="IBM Plex Sans"/>
              </a:rPr>
              <a:t>Отриманий біологічний матеріал поміщається в стерильну ємність та невідкладно доставляється в лабораторію.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Перед взяттям біологічного матеріалу на бактеріологічне дослідження застосовують вушні краплі, що не містять антибіотиків.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Вибір антисептичного засобу в залежності від локалізації ураження: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якщо запальний процес знаходиться у верхній частині барабанної перетинки – використовується 3% спиртовий розчин борної кислоти;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8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якщо уражена велика частина слизової оболонки середнього вуха – застосовується хірургічний спирт не більше ніж 50% концентрації.</a:t>
            </a:r>
          </a:p>
        </p:txBody>
      </p:sp>
    </p:spTree>
    <p:extLst>
      <p:ext uri="{BB962C8B-B14F-4D97-AF65-F5344CB8AC3E}">
        <p14:creationId xmlns:p14="http://schemas.microsoft.com/office/powerpoint/2010/main" val="2372602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15E41B9D-84EA-0E91-BF6C-7AE0807DA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>
            <a:extLst>
              <a:ext uri="{FF2B5EF4-FFF2-40B4-BE49-F238E27FC236}">
                <a16:creationId xmlns:a16="http://schemas.microsoft.com/office/drawing/2014/main" id="{F62967D4-1EA2-EBF5-F729-C041A77DFC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DCD2C7BE-66DD-967D-D660-EC67355B7CEF}"/>
              </a:ext>
            </a:extLst>
          </p:cNvPr>
          <p:cNvSpPr txBox="1"/>
          <p:nvPr/>
        </p:nvSpPr>
        <p:spPr>
          <a:xfrm>
            <a:off x="1584960" y="2274858"/>
            <a:ext cx="905255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1" i="0" u="none" strike="noStrike" cap="none" noProof="1">
                <a:solidFill>
                  <a:schemeClr val="bg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шлунково-кишкового тракту і жовчовивідних шляхів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083308-C778-53C8-A38A-3E6EC6B5F8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55" t="24955" r="22574" b="23164"/>
          <a:stretch/>
        </p:blipFill>
        <p:spPr>
          <a:xfrm>
            <a:off x="855851" y="512262"/>
            <a:ext cx="1505072" cy="7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6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7D82606-D292-A6A4-6084-AFF2AC48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145705-FA82-2B64-97CA-B783962A5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36D89FDB-5A05-5B1B-57BA-CBED4DC858E5}"/>
              </a:ext>
            </a:extLst>
          </p:cNvPr>
          <p:cNvSpPr txBox="1"/>
          <p:nvPr/>
        </p:nvSpPr>
        <p:spPr>
          <a:xfrm>
            <a:off x="544518" y="1263848"/>
            <a:ext cx="515088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З</a:t>
            </a: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разки відібрані після природної дефекації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45072802-30B3-9E55-EE9A-8316250DA743}"/>
              </a:ext>
            </a:extLst>
          </p:cNvPr>
          <p:cNvSpPr txBox="1"/>
          <p:nvPr/>
        </p:nvSpPr>
        <p:spPr>
          <a:xfrm>
            <a:off x="6096000" y="1617771"/>
            <a:ext cx="5811157" cy="505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Якщо фекалії рідкі їх відбирають за допомогою стерильного катетера із стерильним наконечником і грушею, заздалегідь простерилізованою або обробленою 70% етанолом і ретельно обполоснутою стерильним фізіологічним розчином.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Для відбору зразків фекалій не використовують туалетний папір, не допускається контамінація зразків сечею. </a:t>
            </a:r>
          </a:p>
          <a:p>
            <a:pPr marL="28575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solidFill>
                  <a:schemeClr val="tx1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Оптимальним для збору фекалій є стерильний одноразовий контейнер з широким горлом, кришкою, що загвинчується і з ложечкою-шпателем, вмонтованою в кришку контейнера. </a:t>
            </a:r>
          </a:p>
          <a:p>
            <a:pPr marL="252000" marR="0" lvl="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</a:pPr>
            <a:r>
              <a:rPr lang="uk-UA" sz="1800" u="none" strike="noStrike" cap="none" noProof="1">
                <a:solidFill>
                  <a:srgbClr val="000000"/>
                </a:solidFill>
                <a:latin typeface="IBM Plex Sans SemiBold" panose="020B0703050203000203" pitchFamily="34" charset="0"/>
                <a:ea typeface="IBM Plex Sans"/>
                <a:cs typeface="IBM Plex Sans"/>
                <a:sym typeface="IBM Plex Sans"/>
              </a:rPr>
              <a:t>Особливу увагу слід приділяти видаленню дезінфектантів, що діють як інгібітори, на мікрофлору фекалій і істотно спотворюють результати дослідження.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FEAFA90B-505B-1E26-27BB-6A89C1796660}"/>
              </a:ext>
            </a:extLst>
          </p:cNvPr>
          <p:cNvSpPr txBox="1"/>
          <p:nvPr/>
        </p:nvSpPr>
        <p:spPr>
          <a:xfrm>
            <a:off x="544519" y="2163431"/>
            <a:ext cx="5551482" cy="434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spcAft>
                <a:spcPts val="2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Фекалії відбирають відразу після дефекації у судно або горщик.</a:t>
            </a:r>
          </a:p>
          <a:p>
            <a:pPr marL="285750" lvl="0" indent="-285750">
              <a:spcAft>
                <a:spcPts val="2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Судно або горщик заздалегідь дезінфікується, ретельно промивається і сполоскується кип'ятком та охолоджується на повітрі.</a:t>
            </a:r>
            <a:endParaRPr lang="uk-UA" sz="1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indent="-285750">
              <a:spcAft>
                <a:spcPts val="2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За необхідності (реанімаційні хворі, малі діти) відбирають матеріал стерильним ректальним зондом-тампоном або стерильною петлею з неіржавіючого матеріалу (алюміній, сталь, титан); можна збирати зразки фекалій із стерильної сухої пелюшки, не торкаючись тканини.</a:t>
            </a:r>
          </a:p>
          <a:p>
            <a:pPr marL="285750" indent="-285750">
              <a:spcAft>
                <a:spcPts val="2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За наявності у випорожненнях патологічних домішок - слиз, кров, пластівці, гній - їх слід включити у відібраний зразок.</a:t>
            </a:r>
          </a:p>
        </p:txBody>
      </p:sp>
    </p:spTree>
    <p:extLst>
      <p:ext uri="{BB962C8B-B14F-4D97-AF65-F5344CB8AC3E}">
        <p14:creationId xmlns:p14="http://schemas.microsoft.com/office/powerpoint/2010/main" val="2960792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1B1EF81F-1ECD-10F9-A217-26D587149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B5CC04-AA84-0243-14CA-B74B4773C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588" r="37274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A1D048-98BB-97C2-F1AB-D5AD24EC85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BD44BE35-848A-643E-A692-3527ADF09E39}"/>
              </a:ext>
            </a:extLst>
          </p:cNvPr>
          <p:cNvSpPr txBox="1"/>
          <p:nvPr/>
        </p:nvSpPr>
        <p:spPr>
          <a:xfrm>
            <a:off x="544518" y="1398055"/>
            <a:ext cx="502337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Кількість відібраного матеріалу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5CCC7623-8D6D-643A-D769-5B4902ECC618}"/>
              </a:ext>
            </a:extLst>
          </p:cNvPr>
          <p:cNvSpPr txBox="1"/>
          <p:nvPr/>
        </p:nvSpPr>
        <p:spPr>
          <a:xfrm>
            <a:off x="453082" y="3055770"/>
            <a:ext cx="5023379" cy="222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У 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разі оформленого стулу - в обсязі волоського горіха (3 - 4 ложечки).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Якщо стул рідкий, його шар у посуді має становити щонайменше 1,5 - 2 см.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У транспортній системі обсяг матеріалу не повинен перевищувати 1/3 об'єму середовища.</a:t>
            </a:r>
          </a:p>
        </p:txBody>
      </p:sp>
    </p:spTree>
    <p:extLst>
      <p:ext uri="{BB962C8B-B14F-4D97-AF65-F5344CB8AC3E}">
        <p14:creationId xmlns:p14="http://schemas.microsoft.com/office/powerpoint/2010/main" val="187255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23897904-C97E-E232-5FF8-B46ACF19A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CECB31-9C06-758B-602E-843020307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3" name="Google Shape;92;p2">
            <a:extLst>
              <a:ext uri="{FF2B5EF4-FFF2-40B4-BE49-F238E27FC236}">
                <a16:creationId xmlns:a16="http://schemas.microsoft.com/office/drawing/2014/main" id="{0FF287C6-7974-789C-8649-97D64BAC1C13}"/>
              </a:ext>
            </a:extLst>
          </p:cNvPr>
          <p:cNvSpPr txBox="1"/>
          <p:nvPr/>
        </p:nvSpPr>
        <p:spPr>
          <a:xfrm>
            <a:off x="776742" y="1235517"/>
            <a:ext cx="498261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Вимоги до медичного персоналу</a:t>
            </a:r>
          </a:p>
        </p:txBody>
      </p:sp>
      <p:sp>
        <p:nvSpPr>
          <p:cNvPr id="5" name="Google Shape;93;p2">
            <a:extLst>
              <a:ext uri="{FF2B5EF4-FFF2-40B4-BE49-F238E27FC236}">
                <a16:creationId xmlns:a16="http://schemas.microsoft.com/office/drawing/2014/main" id="{73C252D9-4B18-C082-A4B4-AEF181724A6A}"/>
              </a:ext>
            </a:extLst>
          </p:cNvPr>
          <p:cNvSpPr txBox="1"/>
          <p:nvPr/>
        </p:nvSpPr>
        <p:spPr>
          <a:xfrm>
            <a:off x="776742" y="1736125"/>
            <a:ext cx="5146386" cy="512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 відборі ЗБМ повинні використовуватися засоби індивідуального захисту: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медичні халати,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гумові (латексні, вінілові, тощо) рукавички; </a:t>
            </a:r>
          </a:p>
          <a:p>
            <a:pPr marL="285750" lvl="0" indent="-285750">
              <a:spcAft>
                <a:spcPts val="3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клейончасті фартухи,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за необхідності;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ахи</a:t>
            </a: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сні маски, респіратори, з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ахисні окуляри, екрани – при небезпеці виникнення аерозолів.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Медичний персонал має стежити за термінами придатності посуду, поживних середовищ, тампонів та інших засобів для відбору матеріалу. Якщо ці матеріали, не використано в термін, зазначений на етикетках (маркуванні), їх необхідно повернути в лабораторію для повторної стерилізації, або утилізації.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7366A-B73A-D419-AB7D-7E8BB392EB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08" r="38225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6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5995F36E-3FD0-6E55-8BD0-E9FDA9599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8420B0-46C7-FD2A-97A7-984AB0B25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3BCDE485-0233-D0F8-907F-147DA47202CC}"/>
              </a:ext>
            </a:extLst>
          </p:cNvPr>
          <p:cNvSpPr txBox="1"/>
          <p:nvPr/>
        </p:nvSpPr>
        <p:spPr>
          <a:xfrm>
            <a:off x="453083" y="3907961"/>
            <a:ext cx="5242324" cy="222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Для виділення збудників сальмонельозу, шигельозу, ієрсиніозу, гонореї та патогенних ешерихій.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Для встановлення анального носійства стрептокока групи B та інших β-гемолітичних стрептококів.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 відсутності стулу.</a:t>
            </a:r>
          </a:p>
        </p:txBody>
      </p:sp>
      <p:sp>
        <p:nvSpPr>
          <p:cNvPr id="8" name="Google Shape;92;p2">
            <a:extLst>
              <a:ext uri="{FF2B5EF4-FFF2-40B4-BE49-F238E27FC236}">
                <a16:creationId xmlns:a16="http://schemas.microsoft.com/office/drawing/2014/main" id="{AAE37277-EAFD-283A-7920-D4113B4DD5B8}"/>
              </a:ext>
            </a:extLst>
          </p:cNvPr>
          <p:cNvSpPr txBox="1"/>
          <p:nvPr/>
        </p:nvSpPr>
        <p:spPr>
          <a:xfrm>
            <a:off x="544518" y="1398055"/>
            <a:ext cx="502337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800"/>
            </a:pPr>
            <a:r>
              <a:rPr lang="uk-UA" sz="36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за допомогою ректального тампона проводиться:</a:t>
            </a:r>
            <a:endParaRPr lang="uk-UA" sz="36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749425-B2AD-6D14-98C4-B2027C1354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58" t="12924" r="13130" b="4043"/>
          <a:stretch/>
        </p:blipFill>
        <p:spPr>
          <a:xfrm>
            <a:off x="6095996" y="-1"/>
            <a:ext cx="6096003" cy="390796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DA79270-BD9C-1DDC-6FF1-5EB81CD8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2526" y="3907961"/>
            <a:ext cx="3129473" cy="295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Агар хромогенний для виявлення сальмонел Conda 500 г - купити в  Хімлаборреактив">
            <a:extLst>
              <a:ext uri="{FF2B5EF4-FFF2-40B4-BE49-F238E27FC236}">
                <a16:creationId xmlns:a16="http://schemas.microsoft.com/office/drawing/2014/main" id="{4647F57D-ADC6-20F4-7833-9DB18A799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55" y="3991102"/>
            <a:ext cx="2783756" cy="27837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19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5E70B2F8-4B58-8A24-7BA4-F408869BF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5AE567-EFB6-CA26-C301-BB3495E1A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C9621092-F7A1-A214-4B8F-91909EB2B894}"/>
              </a:ext>
            </a:extLst>
          </p:cNvPr>
          <p:cNvSpPr txBox="1"/>
          <p:nvPr/>
        </p:nvSpPr>
        <p:spPr>
          <a:xfrm>
            <a:off x="544518" y="1279573"/>
            <a:ext cx="515088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800"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за допомогою ректального тампона</a:t>
            </a:r>
            <a:endParaRPr lang="uk-UA" sz="20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D48A6BDD-2B3F-A0CE-C886-B23914CF7DE7}"/>
              </a:ext>
            </a:extLst>
          </p:cNvPr>
          <p:cNvSpPr txBox="1"/>
          <p:nvPr/>
        </p:nvSpPr>
        <p:spPr>
          <a:xfrm>
            <a:off x="453082" y="2070559"/>
            <a:ext cx="5419081" cy="484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Пацієнту пропонують лягти на лівий бік і зігнути ноги в колінах.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Розводять сідниці пацієнта великим і вказівним пальцями лівої руки; уводять тампон у пряму кишку на 3–5 см у напрямку пупка, повертають його паралельно до хребта і вводять ще на 5–7 см.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У дорослих тампон вводять на глибину 8–10 см, у дітей – на 3–5 см.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Обережно обертаючи тампон навколо осі, відбирають матеріал з крипт анусу і також обережно витягують тампон.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Поміщають зонд-тампон у відповідну транспортну ємність або стерильну скляну пробірку із забуференим фізіологічним розчином з гліцерином.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8567D6-6115-37B9-6C5A-FAAA2B86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46" r="25043"/>
          <a:stretch/>
        </p:blipFill>
        <p:spPr>
          <a:xfrm>
            <a:off x="6095996" y="0"/>
            <a:ext cx="6096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070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06BCF0B2-44BC-8865-5282-A132C848A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FCBC82-B3E7-CC8C-A968-F72A5A13A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46059FA5-1E0B-4E96-0F14-14CD95D97802}"/>
              </a:ext>
            </a:extLst>
          </p:cNvPr>
          <p:cNvSpPr txBox="1"/>
          <p:nvPr/>
        </p:nvSpPr>
        <p:spPr>
          <a:xfrm>
            <a:off x="544518" y="1398055"/>
            <a:ext cx="515088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800"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 яких випадках зразки фекалій </a:t>
            </a:r>
          </a:p>
          <a:p>
            <a:pPr>
              <a:buSzPts val="4800"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не приймаються </a:t>
            </a: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 лабораторії: 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2B86230A-CA42-999A-7F97-66B174B8B38F}"/>
              </a:ext>
            </a:extLst>
          </p:cNvPr>
          <p:cNvSpPr txBox="1"/>
          <p:nvPr/>
        </p:nvSpPr>
        <p:spPr>
          <a:xfrm>
            <a:off x="453082" y="2589251"/>
            <a:ext cx="5023379" cy="2564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Фекалії без транспортного середовища, зібрані понад 2 години після дефекації.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исохлі ректальні тампони або зразки біопсії.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Д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екілька зразків, одержаних у хворого в один і той же день.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К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онтейнери заповнені матеріалом до країв.</a:t>
            </a:r>
          </a:p>
        </p:txBody>
      </p:sp>
      <p:pic>
        <p:nvPicPr>
          <p:cNvPr id="5" name="Google Shape;84;p1">
            <a:extLst>
              <a:ext uri="{FF2B5EF4-FFF2-40B4-BE49-F238E27FC236}">
                <a16:creationId xmlns:a16="http://schemas.microsoft.com/office/drawing/2014/main" id="{81838299-B6BF-1455-1C66-45C1E1B814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2" cy="6979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907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D1668A97-B44A-E74C-980A-EC0D7DD92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711B51-6D6B-0D7E-5298-9BFCBCCF6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F88A8B75-71F8-FD72-F8C6-C10430E137B7}"/>
              </a:ext>
            </a:extLst>
          </p:cNvPr>
          <p:cNvSpPr txBox="1"/>
          <p:nvPr/>
        </p:nvSpPr>
        <p:spPr>
          <a:xfrm>
            <a:off x="544518" y="1398055"/>
            <a:ext cx="515088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З</a:t>
            </a: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разки фекалій для якісного визначення патогенних і кількісного визначення умовно-патогенних мікроорганізмів (дисбактеріоз)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97EE129B-6EE8-311F-C8D0-5E56485A8B39}"/>
              </a:ext>
            </a:extLst>
          </p:cNvPr>
          <p:cNvSpPr txBox="1"/>
          <p:nvPr/>
        </p:nvSpPr>
        <p:spPr>
          <a:xfrm>
            <a:off x="6096000" y="1398055"/>
            <a:ext cx="5811157" cy="506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За 3-4 дні до дослідження, слід припинити прийом проносних препаратів, введення ректальних свічок.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endParaRPr lang="uk-UA" sz="500" noProof="1"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52000">
              <a:spcAft>
                <a:spcPts val="500"/>
              </a:spcAft>
              <a:buSzPts val="1800"/>
            </a:pPr>
            <a:r>
              <a:rPr lang="uk-UA" sz="1800" i="1" u="none" strike="noStrike" cap="none" noProof="1">
                <a:solidFill>
                  <a:srgbClr val="000000"/>
                </a:solidFill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Матеріал, отриманий після клізми, а також в найближчі терміни після прийому барію (при рентгенологічному обстеженні), для дослідження непридатний.</a:t>
            </a:r>
          </a:p>
          <a:p>
            <a:pPr marL="252000">
              <a:spcAft>
                <a:spcPts val="500"/>
              </a:spcAft>
              <a:buSzPts val="1800"/>
            </a:pPr>
            <a:endParaRPr lang="uk-UA" sz="500" i="1" u="none" strike="noStrike" cap="none" noProof="1">
              <a:solidFill>
                <a:srgbClr val="000000"/>
              </a:solidFill>
              <a:latin typeface="IBM Plex Sans Medium" panose="020B0603050203000203" pitchFamily="34" charset="0"/>
              <a:ea typeface="IBM Plex Sans"/>
              <a:cs typeface="IBM Plex Sans"/>
              <a:sym typeface="IBM Plex Sans"/>
            </a:endParaRPr>
          </a:p>
          <a:p>
            <a:pPr marL="28575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sym typeface="IBM Plex Sans"/>
              </a:rPr>
              <a:t>Матеріал для дослідження відбирають з середньої порції фекалій, після природної дефекації, за допомогою стерильної лопатки, скляної палички або шпателя в кількості не менше 5,0 г в спеціальну або звичайну суху стерильну ємність.</a:t>
            </a:r>
          </a:p>
          <a:p>
            <a:pPr marL="25200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i="1" noProof="1">
                <a:latin typeface="IBM Plex Sans Medium" panose="020B0603050203000203" pitchFamily="34" charset="0"/>
                <a:sym typeface="IBM Plex Sans"/>
              </a:rPr>
              <a:t>Для правильної оцінки результатів необхідне проведення 2-3-кратних досліджень з інтервалом 1-2 дні.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64331157-F247-48B7-E57C-8EFF97E7CFF6}"/>
              </a:ext>
            </a:extLst>
          </p:cNvPr>
          <p:cNvSpPr txBox="1"/>
          <p:nvPr/>
        </p:nvSpPr>
        <p:spPr>
          <a:xfrm>
            <a:off x="453081" y="2850694"/>
            <a:ext cx="5242325" cy="360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Підготовка пацієнта: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за 1–3 дні до забору бажано виключити з раціону продукти, які посилюють процеси бродіння в кишківнику, алкоголь, молочнокислі продукти, антибіотики, бактерійні препарати (що містять біфідобактерії, лактобактерії, кишкові палички тощо).</a:t>
            </a:r>
          </a:p>
          <a:p>
            <a:pPr marL="28575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Якщо пацієнт приймав антибактеріальні препарати, або еубіотики - то обстеження проводять не раніше ніж через 7 днів після їх відміни. </a:t>
            </a:r>
          </a:p>
        </p:txBody>
      </p:sp>
    </p:spTree>
    <p:extLst>
      <p:ext uri="{BB962C8B-B14F-4D97-AF65-F5344CB8AC3E}">
        <p14:creationId xmlns:p14="http://schemas.microsoft.com/office/powerpoint/2010/main" val="36543632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3B39C66D-B7DF-9EB3-3FAA-5EE5B467E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1EDF0E-AD23-6D62-CE77-126132EE52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3E6A065D-F21E-D22A-FCC2-5BC4F87F2C9B}"/>
              </a:ext>
            </a:extLst>
          </p:cNvPr>
          <p:cNvSpPr txBox="1"/>
          <p:nvPr/>
        </p:nvSpPr>
        <p:spPr>
          <a:xfrm>
            <a:off x="910801" y="1480158"/>
            <a:ext cx="515088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Зберігання і доставка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 лабораторію</a:t>
            </a:r>
            <a:endParaRPr lang="uk-UA" sz="36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026CE0BF-E954-83F9-8367-73F493C55AB4}"/>
              </a:ext>
            </a:extLst>
          </p:cNvPr>
          <p:cNvSpPr txBox="1"/>
          <p:nvPr/>
        </p:nvSpPr>
        <p:spPr>
          <a:xfrm>
            <a:off x="904663" y="2964171"/>
            <a:ext cx="4908308" cy="305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Доставка в лабораторію не пізніше 2 год після дефекації.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Для дослідження на дизбактеріоз зразок доставляють в найкоротші терміни.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 відсутності такої можливості зразки зберігають в холодильнику (4-8°С), за винятком зразків фекалій для визначення </a:t>
            </a:r>
            <a:r>
              <a:rPr lang="uk-UA" sz="180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C.difficile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, які заморожують при температурі мінус 20°С.</a:t>
            </a:r>
            <a:endParaRPr lang="uk-UA" sz="180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C66F3A-EE69-A5D6-36B2-F8CD8B145A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9174" t="5162" r="-29174" b="-3269"/>
          <a:stretch/>
        </p:blipFill>
        <p:spPr>
          <a:xfrm>
            <a:off x="6095996" y="0"/>
            <a:ext cx="6096004" cy="3776871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B7EDA1D4-2BAC-B9E0-ABA9-3E35CEFCCF3C}"/>
              </a:ext>
            </a:extLst>
          </p:cNvPr>
          <p:cNvGrpSpPr/>
          <p:nvPr/>
        </p:nvGrpSpPr>
        <p:grpSpPr>
          <a:xfrm>
            <a:off x="6095998" y="3707297"/>
            <a:ext cx="6096002" cy="3150702"/>
            <a:chOff x="6095998" y="3707297"/>
            <a:chExt cx="6096002" cy="315070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38E918D-9FC4-B05C-ED2F-F20FB8EAC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634" t="70125" r="4259"/>
            <a:stretch/>
          </p:blipFill>
          <p:spPr>
            <a:xfrm flipH="1">
              <a:off x="6095998" y="3776871"/>
              <a:ext cx="6096002" cy="3081128"/>
            </a:xfrm>
            <a:prstGeom prst="rect">
              <a:avLst/>
            </a:prstGeom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66173F69-B403-61C4-69FA-FE690219F371}"/>
                </a:ext>
              </a:extLst>
            </p:cNvPr>
            <p:cNvSpPr/>
            <p:nvPr/>
          </p:nvSpPr>
          <p:spPr>
            <a:xfrm>
              <a:off x="6172200" y="3707297"/>
              <a:ext cx="2584174" cy="8945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noProof="1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6DF42FF5-79B8-4B61-9EBD-FC0EDB4FC1E4}"/>
                </a:ext>
              </a:extLst>
            </p:cNvPr>
            <p:cNvSpPr/>
            <p:nvPr/>
          </p:nvSpPr>
          <p:spPr>
            <a:xfrm>
              <a:off x="9425609" y="3742084"/>
              <a:ext cx="2584174" cy="8945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noProof="1"/>
            </a:p>
          </p:txBody>
        </p:sp>
      </p:grpSp>
    </p:spTree>
    <p:extLst>
      <p:ext uri="{BB962C8B-B14F-4D97-AF65-F5344CB8AC3E}">
        <p14:creationId xmlns:p14="http://schemas.microsoft.com/office/powerpoint/2010/main" val="29483568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CA95A2CA-AB3F-42DE-75AF-64E9AE0AA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FF7263-2A3C-5F24-4734-270390F3E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49360949-90C3-7C70-AF23-D5667DF4B35A}"/>
              </a:ext>
            </a:extLst>
          </p:cNvPr>
          <p:cNvSpPr txBox="1"/>
          <p:nvPr/>
        </p:nvSpPr>
        <p:spPr>
          <a:xfrm>
            <a:off x="776740" y="1467632"/>
            <a:ext cx="487029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блювотних мас і промивних вод 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5D86FD30-914F-F93D-8C4F-26F820F37691}"/>
              </a:ext>
            </a:extLst>
          </p:cNvPr>
          <p:cNvSpPr txBox="1"/>
          <p:nvPr/>
        </p:nvSpPr>
        <p:spPr>
          <a:xfrm>
            <a:off x="776741" y="2446677"/>
            <a:ext cx="4870296" cy="360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Блювотні маси відбирають в кількості 50 - 100 мл (якщо це не можливо, в меншій кількості).</a:t>
            </a:r>
          </a:p>
          <a:p>
            <a:pPr marL="28575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Після блювоти пацієнту дають прополоскати рот теплою водою, а важким або ослабленим хворим очищають порожнину рота ватним тампоном, змоченим водою або слабким розчином бікарбонату натрію.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ромивні води відбирають в кількості 100 - 200 мл в стерильний широкогорлий контейнер.</a:t>
            </a:r>
          </a:p>
        </p:txBody>
      </p:sp>
      <p:pic>
        <p:nvPicPr>
          <p:cNvPr id="3" name="Google Shape;84;p1">
            <a:extLst>
              <a:ext uri="{FF2B5EF4-FFF2-40B4-BE49-F238E27FC236}">
                <a16:creationId xmlns:a16="http://schemas.microsoft.com/office/drawing/2014/main" id="{53AC92C8-DBCA-1849-8D38-99BAD8959D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2" cy="6979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230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E5D1251A-7695-2855-8DF4-961C3EA82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79A905-04C3-6F19-FBDC-A5780F7A3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1570AECE-2CA7-001D-EBAD-395ED8543C16}"/>
              </a:ext>
            </a:extLst>
          </p:cNvPr>
          <p:cNvSpPr txBox="1"/>
          <p:nvPr/>
        </p:nvSpPr>
        <p:spPr>
          <a:xfrm>
            <a:off x="776740" y="1377197"/>
            <a:ext cx="487029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жовчі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8A0902D7-7036-2503-2E9B-416103C9E52E}"/>
              </a:ext>
            </a:extLst>
          </p:cNvPr>
          <p:cNvSpPr txBox="1"/>
          <p:nvPr/>
        </p:nvSpPr>
        <p:spPr>
          <a:xfrm>
            <a:off x="776741" y="1900981"/>
            <a:ext cx="5122614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Жовч відбирають: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 зондуванні окремо по порціях А, В і С в три стерильні пробірки,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2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або під час операції за допомогою шприца в одну пробірку.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 неможливості проведення зондування жовч, можна отримати шляхом аспірації через зонд або через дренаж у випадку жовчного дренування.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Для дослідження достатньо 10 – 20 мл жовчі.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Жовч негайно поміщають у стерильну пробірку або у спеціальний контейнер із поживним середовищем та доставляють в (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Times New Roman" panose="02020603050405020304" pitchFamily="18" charset="0"/>
                <a:sym typeface="IBM Plex Sans"/>
              </a:rPr>
              <a:t>&lt; 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1-2 годин), стежачи, щоб пробірки знаходилися у вертикальному положенні.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4F7837-F362-0570-3EC9-0DA6EF6A7F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56" r="5556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34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69402C06-0A57-857B-A37A-A38F69C8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>
            <a:extLst>
              <a:ext uri="{FF2B5EF4-FFF2-40B4-BE49-F238E27FC236}">
                <a16:creationId xmlns:a16="http://schemas.microsoft.com/office/drawing/2014/main" id="{CD2214A1-CC84-26EB-B50A-BB9657274D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E2CFBA53-4C11-319E-1720-3D6B0C1B2056}"/>
              </a:ext>
            </a:extLst>
          </p:cNvPr>
          <p:cNvSpPr txBox="1"/>
          <p:nvPr/>
        </p:nvSpPr>
        <p:spPr>
          <a:xfrm>
            <a:off x="1584960" y="2274858"/>
            <a:ext cx="905255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1" i="0" u="none" strike="noStrike" cap="none" noProof="1">
                <a:solidFill>
                  <a:schemeClr val="bg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біологічного матеріалу з рани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31621E-BDEC-490F-4BE5-7DB6A2A24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55" t="24955" r="22574" b="23164"/>
          <a:stretch/>
        </p:blipFill>
        <p:spPr>
          <a:xfrm>
            <a:off x="855851" y="512262"/>
            <a:ext cx="1505072" cy="7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139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6A12CB5-6D6B-73A0-45E2-6D059AFEB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7B5326-5EE8-3E06-1296-1C0D391DC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1CEDF536-E17D-1E99-BFFB-820ECADEC4D7}"/>
              </a:ext>
            </a:extLst>
          </p:cNvPr>
          <p:cNvSpPr txBox="1"/>
          <p:nvPr/>
        </p:nvSpPr>
        <p:spPr>
          <a:xfrm>
            <a:off x="910801" y="3245768"/>
            <a:ext cx="5185199" cy="326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 госпіталізації пацієнта з пораненнями у поточний стаціонар, під час проведення хірургічного оброблення рани, за умови попереднього перебування пацієнта у будь-якому стаціонарі понад 48 годин та відсутності даних щодо проведених бактеріологічних досліджень 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Залежно від класу за кваліфікацією ран, у відповідності до ризику розвитку ІОХВ, відповідно наказу МОЗ від 03.08.2021 року №1614,  у випадку наявності у пацієнта: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DF0FC7D5-6E18-A9CE-45E4-300DF5E06AF2}"/>
              </a:ext>
            </a:extLst>
          </p:cNvPr>
          <p:cNvSpPr txBox="1"/>
          <p:nvPr/>
        </p:nvSpPr>
        <p:spPr>
          <a:xfrm>
            <a:off x="6580709" y="1577177"/>
            <a:ext cx="5334200" cy="505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ru-RU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для чистих ран – тяжкої імуносупресії, декомпенсованого цукрового діабету, сепсису з невідомим первинним афектом;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ru-RU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для чистих забруднених, забруднених і брудних ран – у пацієнта станів або захворювань, передбачених для чистих ран, та/або захворювань інфекційного генезу, що можуть призвести до контамінації рани в післяопераційному періоді.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ru-RU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Пацієнтам, стосовно яких не проводяться хірургічні втручання, відповідно до галузевих стандартів у сфері охорони здоров’я, затв. МОЗ.</a:t>
            </a:r>
          </a:p>
          <a:p>
            <a:pPr marL="28575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ru-RU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З метою вибору протимікробного лікарського засобу для етіотропної терапії, відповідно до галузевих стандартів у сфері охорони здоров’я, затв. МОЗ.</a:t>
            </a:r>
          </a:p>
        </p:txBody>
      </p:sp>
      <p:sp>
        <p:nvSpPr>
          <p:cNvPr id="5" name="Google Shape;92;p2">
            <a:extLst>
              <a:ext uri="{FF2B5EF4-FFF2-40B4-BE49-F238E27FC236}">
                <a16:creationId xmlns:a16="http://schemas.microsoft.com/office/drawing/2014/main" id="{EC519AC8-2EDC-14E8-0F20-F9EF5391A25A}"/>
              </a:ext>
            </a:extLst>
          </p:cNvPr>
          <p:cNvSpPr txBox="1"/>
          <p:nvPr/>
        </p:nvSpPr>
        <p:spPr>
          <a:xfrm>
            <a:off x="910801" y="1390124"/>
            <a:ext cx="5334200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800"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Показання до відбору ЗБМ з ран</a:t>
            </a:r>
          </a:p>
          <a:p>
            <a:pPr>
              <a:buSzPts val="4800"/>
            </a:pPr>
            <a:endParaRPr lang="uk-UA" sz="12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>
              <a:buSzPts val="4800"/>
            </a:pPr>
            <a:r>
              <a:rPr lang="uk-UA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(Н</a:t>
            </a:r>
            <a:r>
              <a:rPr lang="uk-UA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аказ МОЗ України від 27.02.2023 №403 Про затвердження Порядку проведення посиленого епідеміологічного нагляду за протимікробною резистентністю мікроорганізмів, що спричиняють гнійно-запальні інфекції ран у поранених внаслідок бойових дій)</a:t>
            </a:r>
            <a:endParaRPr lang="uk-UA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05960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4109770-9154-2004-C5F6-86A6A1CAA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2AF887-7227-8389-F9EB-1873329B9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FBA92459-EA5F-9132-0275-39A7F5E0C293}"/>
              </a:ext>
            </a:extLst>
          </p:cNvPr>
          <p:cNvSpPr txBox="1"/>
          <p:nvPr/>
        </p:nvSpPr>
        <p:spPr>
          <a:xfrm>
            <a:off x="910801" y="2320882"/>
            <a:ext cx="5017559" cy="456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Зразків біологічного матеріалу пацієнтів в післяопераційному періоді, включно з випадками якщо хірургічне втручання проводилось в іншому стаціонарі (за відсутності даних діагностичних бактеріологічних обстежень) та за наявності:</a:t>
            </a:r>
          </a:p>
          <a:p>
            <a:pPr marL="28575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нориці або розходження країв післяопераційної рани;</a:t>
            </a:r>
          </a:p>
          <a:p>
            <a:pPr marL="28575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післяопераційних ран, які розкривають з діагностичною або лікувальною метою;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гнійних виділень з післяопераційної рани, в тому числі по дренажу;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гнійних виділень, виявлених під час оперативного втручання;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583A3C70-CDD3-B519-E2D5-91091B95CDE3}"/>
              </a:ext>
            </a:extLst>
          </p:cNvPr>
          <p:cNvSpPr txBox="1"/>
          <p:nvPr/>
        </p:nvSpPr>
        <p:spPr>
          <a:xfrm>
            <a:off x="6096000" y="340048"/>
            <a:ext cx="5818909" cy="645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3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не гнійних виділень, в т.ч. по дренажу, тривалістю більше тижня та/або інтенсивність яких наростає чи виникли повторно;</a:t>
            </a:r>
          </a:p>
          <a:p>
            <a:pPr marL="285750" lvl="0" indent="-285750">
              <a:spcAft>
                <a:spcPts val="3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наявності гарячки 38°</a:t>
            </a:r>
            <a:r>
              <a:rPr lang="en-US" sz="1800" noProof="1">
                <a:latin typeface="IBM Plex Sans"/>
                <a:sym typeface="IBM Plex Sans"/>
              </a:rPr>
              <a:t>C </a:t>
            </a:r>
            <a:r>
              <a:rPr lang="uk-UA" sz="1800" noProof="1">
                <a:latin typeface="IBM Plex Sans"/>
                <a:sym typeface="IBM Plex Sans"/>
              </a:rPr>
              <a:t>і вище та клінічних ознак запалення в області післяопераційної рани;</a:t>
            </a:r>
          </a:p>
          <a:p>
            <a:pPr marL="285750" lvl="0" indent="-285750">
              <a:spcAft>
                <a:spcPts val="3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наявності симптомів гострого інфекційного захворювання без альтернативного пояснення;</a:t>
            </a:r>
          </a:p>
          <a:p>
            <a:pPr marL="285750" lvl="0" indent="-285750">
              <a:spcAft>
                <a:spcPts val="3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абсцесу або інших ознак інфікування у місці глибокого розрізу;</a:t>
            </a:r>
          </a:p>
          <a:p>
            <a:pPr marL="285750" lvl="0" indent="-285750">
              <a:spcAft>
                <a:spcPts val="3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рентгенологічних ознак запального процесу після проведеного хірургічного втручання з приводу металоостеосинтезу перелому;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рентгенологічних ознак запального процесу після проведеного хірургічного втручання з приводу ендопротезування суглобів.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sym typeface="IBM Plex Sans"/>
              </a:rPr>
              <a:t>Зразків біологічного матеріалу з опікових ділянок при опіках ІІБ-</a:t>
            </a:r>
            <a:r>
              <a:rPr lang="en-US" sz="1800" noProof="1">
                <a:latin typeface="IBM Plex Sans"/>
                <a:sym typeface="IBM Plex Sans"/>
              </a:rPr>
              <a:t>III </a:t>
            </a:r>
            <a:r>
              <a:rPr lang="uk-UA" sz="1800" noProof="1">
                <a:latin typeface="IBM Plex Sans"/>
                <a:sym typeface="IBM Plex Sans"/>
              </a:rPr>
              <a:t>ступеня та у випадках зміни зовнішнього вигляду або характеру опікової рани (наприклад, швидке відділення опікового струпу; темно-коричневе, чорне чи фіолетове забарвлення струпу, набряк по краях рани).</a:t>
            </a:r>
          </a:p>
        </p:txBody>
      </p:sp>
      <p:sp>
        <p:nvSpPr>
          <p:cNvPr id="5" name="Google Shape;92;p2">
            <a:extLst>
              <a:ext uri="{FF2B5EF4-FFF2-40B4-BE49-F238E27FC236}">
                <a16:creationId xmlns:a16="http://schemas.microsoft.com/office/drawing/2014/main" id="{1B08368D-AA68-1638-8EF3-3EE0ABAD7AC9}"/>
              </a:ext>
            </a:extLst>
          </p:cNvPr>
          <p:cNvSpPr txBox="1"/>
          <p:nvPr/>
        </p:nvSpPr>
        <p:spPr>
          <a:xfrm>
            <a:off x="910801" y="1390124"/>
            <a:ext cx="53342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800"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Показання до відбору ЗБМ з ран</a:t>
            </a:r>
          </a:p>
          <a:p>
            <a:pPr>
              <a:buSzPts val="4800"/>
            </a:pPr>
            <a:endParaRPr lang="uk-UA" sz="8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>
              <a:buSzPts val="4800"/>
            </a:pPr>
            <a:r>
              <a:rPr lang="uk-UA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(Н</a:t>
            </a:r>
            <a:r>
              <a:rPr lang="uk-UA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аказ МОЗ України від 27.02.2023 №403)</a:t>
            </a:r>
            <a:endParaRPr lang="uk-UA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85522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BF76E288-9129-6C0D-EE44-29555D371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37DE95-94C5-5666-BA10-F09CDD513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73878006-7790-7687-01AB-915A93E80AAB}"/>
              </a:ext>
            </a:extLst>
          </p:cNvPr>
          <p:cNvSpPr txBox="1"/>
          <p:nvPr/>
        </p:nvSpPr>
        <p:spPr>
          <a:xfrm>
            <a:off x="776742" y="1383342"/>
            <a:ext cx="516685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Дотримання стандартів відбору зразків біологічного матеріалу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EA8FF4D7-67A5-F18A-ADB1-2561AD066757}"/>
              </a:ext>
            </a:extLst>
          </p:cNvPr>
          <p:cNvSpPr txBox="1"/>
          <p:nvPr/>
        </p:nvSpPr>
        <p:spPr>
          <a:xfrm>
            <a:off x="776742" y="2091189"/>
            <a:ext cx="5419342" cy="451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Медичний працівник повинен пояснити пацієнту сенс та необхідність дослідження.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Матеріал відбирають у достатній кількості для точних результатів.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Важливо дотримуватися асептичних умов, щоб уникнути контамінації.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Не можна забруднювати матеріал нормальною мікрофлорою.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Посуд, пакування та документи повинні залишатися чистими.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Медичний працівник не повинен контактувати з біоматеріалом без засобів захисту.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Пацієнтам для самостійного відбору надається інструкція.</a:t>
            </a:r>
          </a:p>
        </p:txBody>
      </p:sp>
      <p:sp>
        <p:nvSpPr>
          <p:cNvPr id="5" name="Google Shape;108;p4">
            <a:extLst>
              <a:ext uri="{FF2B5EF4-FFF2-40B4-BE49-F238E27FC236}">
                <a16:creationId xmlns:a16="http://schemas.microsoft.com/office/drawing/2014/main" id="{841FAE76-5072-AFCF-F1ED-58722742AEAE}"/>
              </a:ext>
            </a:extLst>
          </p:cNvPr>
          <p:cNvSpPr txBox="1"/>
          <p:nvPr/>
        </p:nvSpPr>
        <p:spPr>
          <a:xfrm>
            <a:off x="6540728" y="890633"/>
            <a:ext cx="5444744" cy="5863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ЗБМ для мікробіологічного дослідження відбирають до початку антимікробної або імунобіологічної терапії.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Якщо пацієнт уже приймає антибіотики чи антимікотики, ЗБМ слід відбирати перед черговим прийомом препарату.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 відсутності покращення через 48-72 години прийому антибіотиків можливий повторний відбір без їх відміни.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Місцеві антибіотики та антимікотики (мазі, креми, свічки) слід припинити за 3 доби до дослідження.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Інші місцеві засоби (гелі, спреї, полоскання, які не містять антибіотиків — за 12 годин.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Перед відбором матеріалу з сечостатевих органів за 3 доби не приймати ванни, не відвідувати басейн, уникати статевих контактів та інтравагінальних процедур.</a:t>
            </a:r>
          </a:p>
          <a:p>
            <a:pPr marL="285750" lvl="0" indent="-285750">
              <a:spcAft>
                <a:spcPts val="3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Забір матеріалу проводять до менструації або через 3 доби після її завершення.</a:t>
            </a:r>
          </a:p>
        </p:txBody>
      </p:sp>
    </p:spTree>
    <p:extLst>
      <p:ext uri="{BB962C8B-B14F-4D97-AF65-F5344CB8AC3E}">
        <p14:creationId xmlns:p14="http://schemas.microsoft.com/office/powerpoint/2010/main" val="1695690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EC5A68D-8F1E-FD10-2ED3-9CEAE469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1AE33A-5E46-227C-EC2C-8392D4E0C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82259A70-A9C3-83BF-A64F-FDDAF669A3D1}"/>
              </a:ext>
            </a:extLst>
          </p:cNvPr>
          <p:cNvSpPr txBox="1"/>
          <p:nvPr/>
        </p:nvSpPr>
        <p:spPr>
          <a:xfrm>
            <a:off x="910801" y="1631200"/>
            <a:ext cx="5185199" cy="469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Процедура забору матеріалу з рани: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шкіру навколо ранової поверхні обробити антисептиком;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некротичні маси, детрит, гній видалити сухою стерильною серветкою;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відібрати виділення з основи вогнища ураження (із найглибшої області) ш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прицом об’ємом не менше 1 мл (бажано 3-5 мл матеріалу);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ЗБМ відбирають з глибини ураженої ділянки на межі зі здоровими тканинами;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якщо стерильна пробірка відсутня, матеріал може бути залишений у шприці з закритою голкою;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ередати зразок у лабораторію.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F3283E1C-5B03-D092-A582-763F30F18672}"/>
              </a:ext>
            </a:extLst>
          </p:cNvPr>
          <p:cNvSpPr txBox="1"/>
          <p:nvPr/>
        </p:nvSpPr>
        <p:spPr>
          <a:xfrm>
            <a:off x="6580709" y="610470"/>
            <a:ext cx="5334200" cy="607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Якщо при первинній аспірації матеріал отримати не вдалося: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ввести підшкірно стерильний фізіологічний розчин;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повторити аспірацію.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Якщо повторна спроба не дала результату: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промити шприц і голку стерильним поживним бульйоном (1-3 мл);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пропустити бульйон через голку в шприц;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видалити голку, закрити шприц стерильною гумовою пробкою;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передати зразок у лабораторію, вказавши об’єм бульйону.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Альтернативний метод: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виконати кюретаж - механічне вишкрібаювання або зняття тканин з поверхні рани для подальшого дослідження;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помістити матеріал у стерильний контейнер або транспортне середовище.</a:t>
            </a:r>
          </a:p>
        </p:txBody>
      </p:sp>
    </p:spTree>
    <p:extLst>
      <p:ext uri="{BB962C8B-B14F-4D97-AF65-F5344CB8AC3E}">
        <p14:creationId xmlns:p14="http://schemas.microsoft.com/office/powerpoint/2010/main" val="3011892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61FBB39-4A27-E4F4-E749-D6A8692E3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691B08-6016-09CD-5525-3E2E8433C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A642858D-3982-20E6-B44B-8DFB96788BEF}"/>
              </a:ext>
            </a:extLst>
          </p:cNvPr>
          <p:cNvSpPr txBox="1"/>
          <p:nvPr/>
        </p:nvSpPr>
        <p:spPr>
          <a:xfrm>
            <a:off x="910802" y="1248685"/>
            <a:ext cx="4928295" cy="451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Забір матеріалу за допомогою тампона, як виняток, застосовується для відбору гною при дуже малій його кількості або з анатомічної області, яка вимагає поводження з особливою обережністю (з ока):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відбір проводити двома стерильними тампонами, круговими обертальними рухами від центру до периферії поверхні рани;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один тампон використовується для проведення бактеріоскопії, інший – для посіву;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помістити тампони в пробірки та передати в лабораторію.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143D6DB0-39AD-4713-FE4C-7316436B3121}"/>
              </a:ext>
            </a:extLst>
          </p:cNvPr>
          <p:cNvSpPr txBox="1"/>
          <p:nvPr/>
        </p:nvSpPr>
        <p:spPr>
          <a:xfrm>
            <a:off x="6186515" y="1248685"/>
            <a:ext cx="5769958" cy="5391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Забір матеріалу при запалені лімфатичних вузлів:</a:t>
            </a:r>
          </a:p>
          <a:p>
            <a:pPr marL="285750" indent="-285750">
              <a:spcAft>
                <a:spcPts val="3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у випадку, якщо лімфатичні вузли мимовільно дренуються, матеріал відбирається стерильною пастерівською піпеткою з грушею;</a:t>
            </a:r>
          </a:p>
          <a:p>
            <a:pPr marL="285750" indent="-285750">
              <a:spcAft>
                <a:spcPts val="3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якщо мимовільне дренування не спостерігається, матеріал відбирається стерильним шприцом або тампоном.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ЗБМ отримані при оперативному втручанні (біоптати м’яких тканин, кістки):</a:t>
            </a:r>
          </a:p>
          <a:p>
            <a:pPr marL="28575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відібрані зразки поміщають 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у стерильну ємність з 0,9% стерильним розчином.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 Medium" panose="020B0603050203000203" pitchFamily="34" charset="0"/>
                <a:sym typeface="IBM Plex Sans"/>
              </a:rPr>
              <a:t>За наявності у рані дренажів:</a:t>
            </a:r>
          </a:p>
          <a:p>
            <a:pPr marL="28575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матеріал відбирають стерильним шприцом        1-2мл в стерильну пробірку;</a:t>
            </a:r>
          </a:p>
          <a:p>
            <a:pPr marL="28575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sym typeface="IBM Plex Sans"/>
              </a:rPr>
              <a:t>у випадку відкритого дренажу, матеріал відбирається в асептичних умовах.</a:t>
            </a:r>
          </a:p>
        </p:txBody>
      </p:sp>
    </p:spTree>
    <p:extLst>
      <p:ext uri="{BB962C8B-B14F-4D97-AF65-F5344CB8AC3E}">
        <p14:creationId xmlns:p14="http://schemas.microsoft.com/office/powerpoint/2010/main" val="8993418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432411CA-7CDB-B379-64CF-DA37740A7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5FEB8F-17A3-33F2-FBBA-CF7535A37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C5279908-8031-8811-191D-ED0519AE1F06}"/>
              </a:ext>
            </a:extLst>
          </p:cNvPr>
          <p:cNvSpPr txBox="1"/>
          <p:nvPr/>
        </p:nvSpPr>
        <p:spPr>
          <a:xfrm>
            <a:off x="910801" y="1454120"/>
            <a:ext cx="533420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800"/>
            </a:pPr>
            <a:r>
              <a:rPr lang="uk-UA" sz="36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з вогнища без відокремлюваного </a:t>
            </a:r>
            <a:endParaRPr lang="uk-UA" sz="800" b="1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  <a:p>
            <a:pPr>
              <a:buSzPts val="4800"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(целюліти, абсцеси у стадії формування)</a:t>
            </a:r>
            <a:endParaRPr lang="uk-UA" sz="20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8A93B512-63B7-8517-17CC-FEC30A17E051}"/>
              </a:ext>
            </a:extLst>
          </p:cNvPr>
          <p:cNvSpPr txBox="1"/>
          <p:nvPr/>
        </p:nvSpPr>
        <p:spPr>
          <a:xfrm>
            <a:off x="6390346" y="1454120"/>
            <a:ext cx="5434581" cy="394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Отримання зразка з вогнища: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о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чистити поверхню вогнища стерильною серветкою, зволоженою 70% етанолом й дати висохнути;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набрати 0,5-1,0 мл фізіологічного розчину в шприц;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ввести фізіологічний розчин у місце передбачуваного осередку інфекції, одразу аспірувати матеріал;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перенести матеріал в стерильну одноразову пробірку або скляну пробірку з пробкою;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3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направити пробірку в лабораторію, вказавши об'єм фізіологічного розчину.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8FF6D906-1FB5-1BDC-880B-4D86E1773692}"/>
              </a:ext>
            </a:extLst>
          </p:cNvPr>
          <p:cNvSpPr txBox="1"/>
          <p:nvPr/>
        </p:nvSpPr>
        <p:spPr>
          <a:xfrm>
            <a:off x="6662208" y="5403879"/>
            <a:ext cx="4890855" cy="126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</a:pPr>
            <a:r>
              <a:rPr lang="uk-UA" sz="1800" noProof="1"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Пункційна біопсія застосовується лише при крайній необхідності через низьку чутливсть методики, технічні складнощі та можливі ускладнення.</a:t>
            </a:r>
          </a:p>
        </p:txBody>
      </p:sp>
    </p:spTree>
    <p:extLst>
      <p:ext uri="{BB962C8B-B14F-4D97-AF65-F5344CB8AC3E}">
        <p14:creationId xmlns:p14="http://schemas.microsoft.com/office/powerpoint/2010/main" val="1425061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4D5C35B7-3772-F3F5-0647-CF38814CC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B92A49-5E87-61AB-3F85-C4F97D95C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AD1DD98C-E50A-9E8A-0D69-59C9FEF2295C}"/>
              </a:ext>
            </a:extLst>
          </p:cNvPr>
          <p:cNvSpPr txBox="1"/>
          <p:nvPr/>
        </p:nvSpPr>
        <p:spPr>
          <a:xfrm>
            <a:off x="910801" y="1398055"/>
            <a:ext cx="359799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800"/>
            </a:pPr>
            <a:r>
              <a:rPr lang="uk-UA" sz="36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з опікових ран</a:t>
            </a:r>
            <a:endParaRPr lang="uk-UA" sz="36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86731F25-B4B8-6F7D-7F4E-5AA7C69993FE}"/>
              </a:ext>
            </a:extLst>
          </p:cNvPr>
          <p:cNvSpPr txBox="1"/>
          <p:nvPr/>
        </p:nvSpPr>
        <p:spPr>
          <a:xfrm>
            <a:off x="910801" y="2799965"/>
            <a:ext cx="5393537" cy="2777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Опікова поверхня завжди контамінована мікрофлорою пацієнта або середовища життєдіяльності людини.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Поверхневий зразок тільки з обпаленої поверхні недостатньо інформативний  Матеріал потрібно брати з глибших шарів.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Мікрофлора розподіляється нерівномірно, тому зразки відбирають з кількох ділянок вогнища запалення.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9B534952-9B40-9958-0F05-B992F91931B5}"/>
              </a:ext>
            </a:extLst>
          </p:cNvPr>
          <p:cNvSpPr txBox="1"/>
          <p:nvPr/>
        </p:nvSpPr>
        <p:spPr>
          <a:xfrm>
            <a:off x="6580708" y="2799965"/>
            <a:ext cx="4940731" cy="391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Процес відбору:</a:t>
            </a:r>
            <a:endParaRPr lang="uk-UA" sz="18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д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ерматомом відсікають шматочки тканини мінімум 3–4 мм в діаметрі;</a:t>
            </a:r>
          </a:p>
          <a:p>
            <a:pPr marL="285750" lvl="0" indent="-285750">
              <a:spcAft>
                <a:spcPts val="500"/>
              </a:spcAft>
              <a:buSzPts val="1800"/>
              <a:buFont typeface="Courier New" panose="02070309020205020404" pitchFamily="49" charset="0"/>
              <a:buChar char="o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відібрані зразки поміщають 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у стерильну ємність з додаванням 1–3 крапель 0,9% стерильного фізіологічного розчину;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матеріал негайно відправляють у лабораторію.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endParaRPr lang="uk-UA" sz="30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270000">
              <a:spcAft>
                <a:spcPts val="500"/>
              </a:spcAft>
              <a:buSzPts val="1800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У  хворих  з опіками потрібен постійний </a:t>
            </a:r>
            <a:r>
              <a:rPr lang="uk-UA" sz="1800" i="0" u="none" strike="noStrike" cap="none" noProof="1">
                <a:solidFill>
                  <a:schemeClr val="tx1"/>
                </a:solidFill>
                <a:latin typeface="IBM Plex Sans Medium" panose="020B0603050203000203" pitchFamily="34" charset="0"/>
                <a:ea typeface="IBM Plex Sans"/>
                <a:cs typeface="IBM Plex Sans"/>
                <a:sym typeface="IBM Plex Sans"/>
              </a:rPr>
              <a:t>моніторинг крові.</a:t>
            </a:r>
          </a:p>
          <a:p>
            <a:pPr marL="270000">
              <a:spcBef>
                <a:spcPts val="500"/>
              </a:spcBef>
              <a:buSzPts val="1800"/>
            </a:pPr>
            <a:r>
              <a:rPr lang="uk-UA" sz="1800" noProof="1">
                <a:latin typeface="IBM Plex Sans Medium" panose="020B0603050203000203" pitchFamily="34" charset="0"/>
                <a:sym typeface="IBM Plex Sans"/>
              </a:rPr>
              <a:t>Висока концентрація бактерій може спричинити бактеріємію.</a:t>
            </a:r>
          </a:p>
        </p:txBody>
      </p:sp>
    </p:spTree>
    <p:extLst>
      <p:ext uri="{BB962C8B-B14F-4D97-AF65-F5344CB8AC3E}">
        <p14:creationId xmlns:p14="http://schemas.microsoft.com/office/powerpoint/2010/main" val="38735981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8FA7AE10-9394-D154-5312-1FBFC68E1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4DD1AE-2CE1-A86F-595F-8418F2CA9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BD415329-AD3C-1D08-B4A6-985D89700D22}"/>
              </a:ext>
            </a:extLst>
          </p:cNvPr>
          <p:cNvSpPr txBox="1"/>
          <p:nvPr/>
        </p:nvSpPr>
        <p:spPr>
          <a:xfrm>
            <a:off x="910801" y="1361865"/>
            <a:ext cx="515088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Зберігання і доставка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36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 лабораторію</a:t>
            </a:r>
            <a:endParaRPr lang="uk-UA" sz="3600" b="1" i="0" u="none" strike="noStrike" cap="none" noProof="1">
              <a:solidFill>
                <a:schemeClr val="dk1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6073EBD7-4FF0-B74A-9C31-7F5E5A2B4AC8}"/>
              </a:ext>
            </a:extLst>
          </p:cNvPr>
          <p:cNvSpPr txBox="1"/>
          <p:nvPr/>
        </p:nvSpPr>
        <p:spPr>
          <a:xfrm>
            <a:off x="6505363" y="2727585"/>
            <a:ext cx="5331038" cy="394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підтримання співвідношення початкових концентрацій окремих видів мікроорганізмів за наявності в зразку мікробних асоціацій;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скорочення часу контакту ЗБМ з деякими антисептиками місцевого застосування, які можуть мати протимікробну активність;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об’єктивізації клінічного діагнозу гнійно-запального захворювання і оцінки результатів терапії.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 неможливості доставки ЗБМ протягом двох годин використовують транспортні системи, керуючись інструкцією виробника. </a:t>
            </a:r>
            <a:endParaRPr lang="uk-UA" sz="180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0" name="Google Shape;108;p4">
            <a:extLst>
              <a:ext uri="{FF2B5EF4-FFF2-40B4-BE49-F238E27FC236}">
                <a16:creationId xmlns:a16="http://schemas.microsoft.com/office/drawing/2014/main" id="{28607BE4-A0A8-A8A3-1403-1B6BC8DDA6B1}"/>
              </a:ext>
            </a:extLst>
          </p:cNvPr>
          <p:cNvSpPr txBox="1"/>
          <p:nvPr/>
        </p:nvSpPr>
        <p:spPr>
          <a:xfrm>
            <a:off x="1057062" y="2727585"/>
            <a:ext cx="5150887" cy="388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Транспортування ЗБМ до бактеріологічної лабораторії без використання транспортних систем проводять негайно, або в максимально стислі терміни (максимум 2 години) для забезпечення наступного: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збереження життєздатності збудників, що вимагають особливих умов культивування (наприклад, «Haemophylus spp.», «Streptococcus pneumoniae»);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запобігання надмірному росту мікроорганізмів, що швидко розмножуються;</a:t>
            </a:r>
            <a:endParaRPr lang="uk-UA" sz="180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41807674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A05B4BFD-CED9-06B8-59EA-6B701B04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5B0C97-0BA6-3EE0-04D7-22CBF4005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A38EE374-5A28-88E7-535D-6FF4EBF3C6FC}"/>
              </a:ext>
            </a:extLst>
          </p:cNvPr>
          <p:cNvSpPr txBox="1"/>
          <p:nvPr/>
        </p:nvSpPr>
        <p:spPr>
          <a:xfrm>
            <a:off x="2491242" y="505283"/>
            <a:ext cx="386799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Додаткова література щодо відбору зразків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19D03971-89DD-540D-5E32-7102A15286DF}"/>
              </a:ext>
            </a:extLst>
          </p:cNvPr>
          <p:cNvSpPr txBox="1"/>
          <p:nvPr/>
        </p:nvSpPr>
        <p:spPr>
          <a:xfrm>
            <a:off x="776742" y="1310368"/>
            <a:ext cx="5795508" cy="5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UK National Standards for Microbiological Testing UK Health Service Agency (UK SMI UKHSA, 2023)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.</a:t>
            </a:r>
          </a:p>
          <a:p>
            <a:pPr marL="270000" marR="0" lvl="0" algn="l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Національні стандарти Сполученого Королівства для мікробіологічних досліджень Агентства охорони здоров’я Великобританії (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UK SMI UKHSA, 2023).</a:t>
            </a:r>
            <a:endParaRPr lang="uk-UA" sz="1800" i="0" u="none" strike="noStrike" cap="none" noProof="1">
              <a:solidFill>
                <a:srgbClr val="000000"/>
              </a:solidFill>
              <a:latin typeface="IBM Plex Sans" panose="020B0503050203000203" pitchFamily="34" charset="0"/>
              <a:ea typeface="IBM Plex Sans"/>
              <a:cs typeface="IBM Plex Sans"/>
              <a:sym typeface="IBM Plex Sans"/>
            </a:endParaRPr>
          </a:p>
          <a:p>
            <a:pPr marL="270000" marR="0" lvl="0" algn="l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  <a:hlinkClick r:id="rId4"/>
              </a:rPr>
              <a:t>https://www.rcpath.org/profession/publications/standards-for-microbiology-investigations/bacteriology.html</a:t>
            </a:r>
            <a:endParaRPr lang="uk-UA" sz="1800" i="0" u="none" strike="noStrike" cap="none" noProof="1">
              <a:solidFill>
                <a:srgbClr val="000000"/>
              </a:solidFill>
              <a:latin typeface="IBM Plex Sans" panose="020B0503050203000203" pitchFamily="34" charset="0"/>
              <a:ea typeface="IBM Plex Sans"/>
              <a:cs typeface="IBM Plex Sans"/>
              <a:sym typeface="IBM Plex Sans"/>
            </a:endParaRPr>
          </a:p>
          <a:p>
            <a:pPr marR="0" lvl="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</a:pPr>
            <a:endParaRPr lang="en-US" sz="500" i="0" u="none" strike="noStrike" cap="none" noProof="1">
              <a:solidFill>
                <a:srgbClr val="000000"/>
              </a:solidFill>
              <a:latin typeface="IBM Plex Sans" panose="020B0503050203000203" pitchFamily="34" charset="0"/>
              <a:ea typeface="IBM Plex Sans"/>
              <a:cs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The Leeds Teaching Hospitals – Microbiology User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 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Manual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. 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Information for Users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.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 Version 5.3 November 2023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.</a:t>
            </a:r>
          </a:p>
          <a:p>
            <a:pPr marL="270000">
              <a:buSzPts val="1800"/>
            </a:pPr>
            <a:r>
              <a:rPr lang="uk-UA" sz="1800" noProof="1">
                <a:latin typeface="IBM Plex Sans" panose="020B0503050203000203" pitchFamily="34" charset="0"/>
                <a:sym typeface="IBM Plex Sans"/>
              </a:rPr>
              <a:t>Посібник користувача з мікробіології. Інформація для користувачів. Версія 5.3, листопад 2023 року.</a:t>
            </a:r>
          </a:p>
          <a:p>
            <a:pPr marL="270000">
              <a:buSzPts val="1800"/>
            </a:pPr>
            <a:r>
              <a:rPr lang="en-US" sz="1800" noProof="1">
                <a:latin typeface="IBM Plex Sans" panose="020B0503050203000203" pitchFamily="34" charset="0"/>
                <a:sym typeface="IBM Plex Sans"/>
                <a:hlinkClick r:id="rId5"/>
              </a:rPr>
              <a:t>https://www.leedsth.nhs.uk/wp-content/uploads/2024/01/Microbiology-User-Manual-v6.3.pdf</a:t>
            </a:r>
            <a:r>
              <a:rPr lang="uk-UA" sz="1800" noProof="1">
                <a:latin typeface="IBM Plex Sans" panose="020B0503050203000203" pitchFamily="34" charset="0"/>
                <a:sym typeface="IBM Plex Sans"/>
              </a:rPr>
              <a:t> 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CA51DA84-FA93-839A-FAC0-BDDE11B1B136}"/>
              </a:ext>
            </a:extLst>
          </p:cNvPr>
          <p:cNvSpPr txBox="1"/>
          <p:nvPr/>
        </p:nvSpPr>
        <p:spPr>
          <a:xfrm>
            <a:off x="6572250" y="1089225"/>
            <a:ext cx="5351644" cy="5798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Clinical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 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Microbiology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 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Procedures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 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Handbook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. </a:t>
            </a: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Volume 1</a:t>
            </a:r>
            <a:r>
              <a:rPr lang="uk-UA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 – 2</a:t>
            </a:r>
            <a:r>
              <a:rPr lang="en-US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nd edition (2007)</a:t>
            </a:r>
            <a:r>
              <a:rPr lang="uk-UA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/ </a:t>
            </a:r>
            <a:r>
              <a:rPr lang="en-US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editor in chief</a:t>
            </a:r>
            <a:r>
              <a:rPr lang="uk-UA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 </a:t>
            </a:r>
            <a:r>
              <a:rPr lang="en-US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Henry D. Isenberg</a:t>
            </a:r>
            <a:r>
              <a:rPr lang="uk-UA" sz="1800" noProof="1"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.</a:t>
            </a:r>
            <a:endParaRPr lang="uk-UA" sz="1800" i="0" u="none" strike="noStrike" cap="none" noProof="1">
              <a:solidFill>
                <a:srgbClr val="000000"/>
              </a:solidFill>
              <a:latin typeface="IBM Plex Sans" panose="020B0503050203000203" pitchFamily="34" charset="0"/>
              <a:ea typeface="IBM Plex Sans"/>
              <a:cs typeface="IBM Plex Sans"/>
              <a:sym typeface="IBM Plex Sans"/>
            </a:endParaRPr>
          </a:p>
          <a:p>
            <a:pPr marL="270000" marR="0" lvl="0" algn="l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ru-RU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Довідник з клінічних мікробіологічних процедур. Том 1. Друге видання, оновлене (2007).</a:t>
            </a:r>
            <a:endParaRPr lang="uk-UA" sz="1800" i="0" u="none" strike="noStrike" cap="none" noProof="1">
              <a:solidFill>
                <a:srgbClr val="000000"/>
              </a:solidFill>
              <a:latin typeface="IBM Plex Sans" panose="020B0503050203000203" pitchFamily="34" charset="0"/>
              <a:ea typeface="IBM Plex Sans"/>
              <a:cs typeface="IBM Plex Sans"/>
              <a:sym typeface="IBM Plex Sans"/>
            </a:endParaRPr>
          </a:p>
          <a:p>
            <a:pPr marL="270000" marR="0" lvl="0" algn="l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en-US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  <a:hlinkClick r:id="rId6"/>
              </a:rPr>
              <a:t>https://en-microb.iums.ac.ir/uploads/550/2023/Jul/15/Isenberg.pdf</a:t>
            </a:r>
            <a:r>
              <a:rPr lang="uk-UA" sz="1800" i="0" u="none" strike="noStrike" cap="none" noProof="1">
                <a:solidFill>
                  <a:srgbClr val="000000"/>
                </a:solidFill>
                <a:latin typeface="IBM Plex Sans" panose="020B0503050203000203" pitchFamily="34" charset="0"/>
                <a:ea typeface="IBM Plex Sans"/>
                <a:cs typeface="IBM Plex Sans"/>
                <a:sym typeface="IBM Plex Sans"/>
              </a:rPr>
              <a:t> </a:t>
            </a:r>
          </a:p>
          <a:p>
            <a:pPr marL="270000" marR="0" lvl="0" algn="l" rtl="0">
              <a:lnSpc>
                <a:spcPct val="100000"/>
              </a:lnSpc>
              <a:buClr>
                <a:srgbClr val="000000"/>
              </a:buClr>
              <a:buSzPts val="1800"/>
            </a:pPr>
            <a:endParaRPr lang="uk-UA" sz="800" noProof="1">
              <a:latin typeface="IBM Plex Sans" panose="020B0503050203000203" pitchFamily="34" charset="0"/>
              <a:ea typeface="IBM Plex Sans"/>
              <a:cs typeface="IBM Plex Sans"/>
              <a:sym typeface="IBM Plex Sans"/>
            </a:endParaRPr>
          </a:p>
          <a:p>
            <a:pPr marL="285750" marR="0" lvl="0" indent="-285750" algn="l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ISO/TS 20658:2023 Medical laboratories — Requirements for collection, transport, receipt, and handling of samples.</a:t>
            </a:r>
          </a:p>
          <a:p>
            <a:pPr marL="270000">
              <a:spcAft>
                <a:spcPts val="500"/>
              </a:spcAft>
              <a:buSzPts val="1800"/>
            </a:pPr>
            <a:r>
              <a:rPr lang="ru-RU" sz="1800" noProof="1">
                <a:latin typeface="IBM Plex Sans"/>
                <a:sym typeface="IBM Plex Sans"/>
              </a:rPr>
              <a:t>ISO/TS 20658:2023 Медичні лабораторії. Вимоги до збору, транспортування, отримання та обробки зразків.</a:t>
            </a:r>
          </a:p>
          <a:p>
            <a:pPr marL="285750" indent="-285750">
              <a:spcAft>
                <a:spcPts val="400"/>
              </a:spcAft>
              <a:buSzPts val="1800"/>
              <a:buFont typeface="Arial"/>
              <a:buChar char="•"/>
            </a:pPr>
            <a:r>
              <a:rPr lang="en-US" sz="1800" noProof="1">
                <a:latin typeface="IBM Plex Sans" panose="020B0503050203000203" pitchFamily="34" charset="0"/>
                <a:sym typeface="IBM Plex Sans"/>
              </a:rPr>
              <a:t>CLSI PRE01</a:t>
            </a:r>
            <a:r>
              <a:rPr lang="uk-UA" sz="1800" noProof="1">
                <a:latin typeface="IBM Plex Sans" panose="020B0503050203000203" pitchFamily="34" charset="0"/>
                <a:sym typeface="IBM Plex Sans"/>
              </a:rPr>
              <a:t> </a:t>
            </a:r>
            <a:r>
              <a:rPr lang="en-US" sz="1800" noProof="1">
                <a:latin typeface="IBM Plex Sans" panose="020B0503050203000203" pitchFamily="34" charset="0"/>
                <a:sym typeface="IBM Plex Sans"/>
              </a:rPr>
              <a:t>Patient and Laboratory Specimen</a:t>
            </a:r>
            <a:r>
              <a:rPr lang="uk-UA" sz="1800" noProof="1">
                <a:latin typeface="IBM Plex Sans" panose="020B0503050203000203" pitchFamily="34" charset="0"/>
                <a:sym typeface="IBM Plex Sans"/>
              </a:rPr>
              <a:t>. </a:t>
            </a:r>
            <a:r>
              <a:rPr lang="en-US" sz="1800" noProof="1">
                <a:latin typeface="IBM Plex Sans" panose="020B0503050203000203" pitchFamily="34" charset="0"/>
                <a:sym typeface="IBM Plex Sans"/>
              </a:rPr>
              <a:t>Identification Processes-Ed1</a:t>
            </a:r>
            <a:r>
              <a:rPr lang="uk-UA" sz="1800" noProof="1">
                <a:latin typeface="IBM Plex Sans" panose="020B0503050203000203" pitchFamily="34" charset="0"/>
                <a:sym typeface="IBM Plex Sans"/>
              </a:rPr>
              <a:t> 2024.</a:t>
            </a:r>
          </a:p>
          <a:p>
            <a:pPr marL="270000">
              <a:spcAft>
                <a:spcPts val="500"/>
              </a:spcAft>
              <a:buSzPts val="1800"/>
            </a:pPr>
            <a:r>
              <a:rPr lang="en-US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CLSI PRE01 </a:t>
            </a: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Пацієнт і лабораторний зразок. Процеси ідентифікації.</a:t>
            </a:r>
          </a:p>
        </p:txBody>
      </p:sp>
    </p:spTree>
    <p:extLst>
      <p:ext uri="{BB962C8B-B14F-4D97-AF65-F5344CB8AC3E}">
        <p14:creationId xmlns:p14="http://schemas.microsoft.com/office/powerpoint/2010/main" val="39491442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CA18E954-E716-5963-06AF-AF6E6BD8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>
            <a:extLst>
              <a:ext uri="{FF2B5EF4-FFF2-40B4-BE49-F238E27FC236}">
                <a16:creationId xmlns:a16="http://schemas.microsoft.com/office/drawing/2014/main" id="{3E90477A-60F8-4554-3459-96CB3CEE7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29D6F005-D28B-641F-2B7F-5885214822A1}"/>
              </a:ext>
            </a:extLst>
          </p:cNvPr>
          <p:cNvSpPr txBox="1"/>
          <p:nvPr/>
        </p:nvSpPr>
        <p:spPr>
          <a:xfrm>
            <a:off x="1584960" y="2274858"/>
            <a:ext cx="905255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1" i="0" u="none" strike="noStrike" cap="none" noProof="1">
                <a:solidFill>
                  <a:schemeClr val="bg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Пакування та транспортування зразків біологічного матеріалу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90AFE0-47C2-03AE-3B39-679DF9982F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55" t="24955" r="22574" b="23164"/>
          <a:stretch/>
        </p:blipFill>
        <p:spPr>
          <a:xfrm>
            <a:off x="855851" y="512262"/>
            <a:ext cx="1505072" cy="7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7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CD6F6841-7B99-5035-72C7-2B0CEA2ED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5DAD38-02C8-B5FF-EC3A-31166A69D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2DBB4CEA-D6E3-B1C7-2F1E-9B7B99EFAAD9}"/>
              </a:ext>
            </a:extLst>
          </p:cNvPr>
          <p:cNvSpPr txBox="1"/>
          <p:nvPr/>
        </p:nvSpPr>
        <p:spPr>
          <a:xfrm>
            <a:off x="776742" y="2141365"/>
            <a:ext cx="5056022" cy="471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Перший шар – ємність, в яку здійснюється відбір матеріалу. Вона повинна забезпечувати герметичність, стерильність, цілісність зразків, а також унеможливлювати утворення аерозолю під час її відкривання.</a:t>
            </a:r>
          </a:p>
          <a:p>
            <a:pPr marL="28575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Другий шар контейнер, що не пропускає рідину, (це може бути прозорий пластиковий пакет із застібкою або пластиковий контейнер) із серветкою, що поглинає вологу і дозволяє оцінити . чи не відбулося розливу зразка під час транспортування.</a:t>
            </a:r>
          </a:p>
          <a:p>
            <a:pPr marL="28575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Третій шар – тверде зовнішнє пакування (транспортний контейнер, сумка- холодильник тощо).</a:t>
            </a:r>
          </a:p>
        </p:txBody>
      </p:sp>
      <p:sp>
        <p:nvSpPr>
          <p:cNvPr id="3" name="Google Shape;92;p2">
            <a:extLst>
              <a:ext uri="{FF2B5EF4-FFF2-40B4-BE49-F238E27FC236}">
                <a16:creationId xmlns:a16="http://schemas.microsoft.com/office/drawing/2014/main" id="{95D35816-6155-B6B0-1D23-C7ED99C66856}"/>
              </a:ext>
            </a:extLst>
          </p:cNvPr>
          <p:cNvSpPr txBox="1"/>
          <p:nvPr/>
        </p:nvSpPr>
        <p:spPr>
          <a:xfrm>
            <a:off x="776742" y="1358286"/>
            <a:ext cx="515088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Трьохшарове пакування для зразків біологічного матеріалу</a:t>
            </a:r>
          </a:p>
        </p:txBody>
      </p:sp>
      <p:pic>
        <p:nvPicPr>
          <p:cNvPr id="6" name="Google Shape;84;p1">
            <a:extLst>
              <a:ext uri="{FF2B5EF4-FFF2-40B4-BE49-F238E27FC236}">
                <a16:creationId xmlns:a16="http://schemas.microsoft.com/office/drawing/2014/main" id="{1949B7CE-F8E3-0114-3E45-F8D6687BEB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2" cy="6979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9679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69F8E458-85D0-4D41-E059-D5BE6F1C8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4E8CFC-7E3A-2EA7-A023-6EC26E4FB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C86D5233-99A2-59A4-9C09-1BF9C74CE380}"/>
              </a:ext>
            </a:extLst>
          </p:cNvPr>
          <p:cNvSpPr txBox="1"/>
          <p:nvPr/>
        </p:nvSpPr>
        <p:spPr>
          <a:xfrm>
            <a:off x="2491242" y="505283"/>
            <a:ext cx="334152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Етапи пакування та транспортування до лабораторії </a:t>
            </a:r>
          </a:p>
        </p:txBody>
      </p:sp>
      <p:sp>
        <p:nvSpPr>
          <p:cNvPr id="4" name="Google Shape;108;p4">
            <a:extLst>
              <a:ext uri="{FF2B5EF4-FFF2-40B4-BE49-F238E27FC236}">
                <a16:creationId xmlns:a16="http://schemas.microsoft.com/office/drawing/2014/main" id="{51316F38-CE1C-2E96-4284-C62CAA3DEE5E}"/>
              </a:ext>
            </a:extLst>
          </p:cNvPr>
          <p:cNvSpPr txBox="1"/>
          <p:nvPr/>
        </p:nvSpPr>
        <p:spPr>
          <a:xfrm>
            <a:off x="776742" y="1520905"/>
            <a:ext cx="5056022" cy="546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Помістити біологічний матеріал у герметичний первинний контейнер (пробірка, флакон, тощо) - перший шар. 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Переконатися, що контейнер щільно закритий, щоб уникнути протікань.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Обгорнути ємність зі зразком абсорбуючим матеріалом – серветка, для поглинання рідини у разі розливу.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Помістити герметичний контейнер з абсорбуючим матеріалом у вторинну упаковку.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Вторинну упаковку помістити у транспортний контейнер – третій шар.</a:t>
            </a:r>
          </a:p>
          <a:p>
            <a:pPr marL="285750" marR="0" lvl="0" indent="-285750" algn="l" rtl="0">
              <a:lnSpc>
                <a:spcPct val="100000"/>
              </a:lnSpc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uk-UA" sz="180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Супровідну документацію (направлення) помістити в призначену для неї кишеню транспортного контейнеру, в разі її відсутності – вкласти в окремому поліетиленовому пакеті.</a:t>
            </a:r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3A4D8761-761E-8536-F348-4BCB37B5A444}"/>
              </a:ext>
            </a:extLst>
          </p:cNvPr>
          <p:cNvGrpSpPr/>
          <p:nvPr/>
        </p:nvGrpSpPr>
        <p:grpSpPr>
          <a:xfrm>
            <a:off x="6095998" y="0"/>
            <a:ext cx="6096002" cy="6858000"/>
            <a:chOff x="6095998" y="0"/>
            <a:chExt cx="6096002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03DA1A6-FD03-5CD7-BABA-36165311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44" t="1472"/>
            <a:stretch/>
          </p:blipFill>
          <p:spPr>
            <a:xfrm>
              <a:off x="6167218" y="4400886"/>
              <a:ext cx="1788062" cy="202878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FD04CE9-5F51-3D27-2B22-4D8F019A2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107" t="19006" r="7527" b="19918"/>
            <a:stretch/>
          </p:blipFill>
          <p:spPr>
            <a:xfrm flipH="1">
              <a:off x="7955280" y="3972562"/>
              <a:ext cx="3891280" cy="2885438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CDE6C42-416F-B62A-5B72-6721DF172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095998" y="0"/>
              <a:ext cx="6096002" cy="3918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4462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1F3F2A-A96E-0BFF-303D-D5CD0AF520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1" t="23524" r="22406" b="25528"/>
          <a:stretch/>
        </p:blipFill>
        <p:spPr>
          <a:xfrm>
            <a:off x="5091401" y="5406490"/>
            <a:ext cx="1423010" cy="660015"/>
          </a:xfrm>
          <a:prstGeom prst="rect">
            <a:avLst/>
          </a:prstGeom>
        </p:spPr>
      </p:pic>
      <p:sp>
        <p:nvSpPr>
          <p:cNvPr id="4" name="Google Shape;135;p7">
            <a:extLst>
              <a:ext uri="{FF2B5EF4-FFF2-40B4-BE49-F238E27FC236}">
                <a16:creationId xmlns:a16="http://schemas.microsoft.com/office/drawing/2014/main" id="{A51659F4-22A7-F117-4B45-EF93BA1AAEF8}"/>
              </a:ext>
            </a:extLst>
          </p:cNvPr>
          <p:cNvSpPr txBox="1"/>
          <p:nvPr/>
        </p:nvSpPr>
        <p:spPr>
          <a:xfrm>
            <a:off x="874712" y="2801626"/>
            <a:ext cx="103347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uk-UA" sz="3800" b="1" i="0" u="none" strike="noStrike" cap="none" noProof="1">
                <a:solidFill>
                  <a:schemeClr val="lt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Дякую за увагу!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F689120C-B9FE-1762-2079-12A34CA97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A0ED05-9BD8-88F9-C39C-C33E60DE0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7853167E-76D4-2C6D-88E4-42CFBA922DA5}"/>
              </a:ext>
            </a:extLst>
          </p:cNvPr>
          <p:cNvSpPr txBox="1"/>
          <p:nvPr/>
        </p:nvSpPr>
        <p:spPr>
          <a:xfrm>
            <a:off x="776742" y="1383342"/>
            <a:ext cx="51668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Посуд, </a:t>
            </a: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транспортні середовища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91F6BEF2-158B-964B-0CB1-060C2725C01B}"/>
              </a:ext>
            </a:extLst>
          </p:cNvPr>
          <p:cNvSpPr txBox="1"/>
          <p:nvPr/>
        </p:nvSpPr>
        <p:spPr>
          <a:xfrm>
            <a:off x="316443" y="2013124"/>
            <a:ext cx="5344660" cy="484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Мазки відбирають зонд-тампонами у пробірках із транспортним середовищем або без нього.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При здійсненні посіву одразу після забору, використовують пробірки без середовища, для транспортування – з транспортним середовищем.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Універсальні середовища для аеробних бактерій: Stuart, Amies, Cary-Blair (для фекалій та анаеробів).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Тампони виготовляють із поліестру, дакрону, нейлону; тримач – пластиковий, дерев’яний або алюмінієвий.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Транспортним середовищем може бути тіогліколеве середовище, фізрозчин з гліцерином тощо.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120AD4-4918-5B2A-4445-28BBC1894B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14" t="7530" r="5882" b="7349"/>
          <a:stretch/>
        </p:blipFill>
        <p:spPr>
          <a:xfrm>
            <a:off x="6095998" y="0"/>
            <a:ext cx="3057526" cy="23431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EF97D0F-6CD0-4BBF-4D4F-36BBAEC824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649" t="266" r="10996" b="-266"/>
          <a:stretch/>
        </p:blipFill>
        <p:spPr>
          <a:xfrm>
            <a:off x="9220200" y="0"/>
            <a:ext cx="2971800" cy="23431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708DD1D-6D81-1E37-DAB8-1DB99F698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20201" y="3886201"/>
            <a:ext cx="2971800" cy="297179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216512E-A8E4-856C-67E4-290E0D58C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5210" t="9377" r="4203" b="2576"/>
          <a:stretch/>
        </p:blipFill>
        <p:spPr>
          <a:xfrm>
            <a:off x="6095998" y="3886199"/>
            <a:ext cx="3057526" cy="2971800"/>
          </a:xfrm>
          <a:prstGeom prst="rect">
            <a:avLst/>
          </a:prstGeom>
        </p:spPr>
      </p:pic>
      <p:sp>
        <p:nvSpPr>
          <p:cNvPr id="36" name="Google Shape;108;p4">
            <a:extLst>
              <a:ext uri="{FF2B5EF4-FFF2-40B4-BE49-F238E27FC236}">
                <a16:creationId xmlns:a16="http://schemas.microsoft.com/office/drawing/2014/main" id="{C0088AD1-DEFC-953B-FE77-E76970FBABDF}"/>
              </a:ext>
            </a:extLst>
          </p:cNvPr>
          <p:cNvSpPr txBox="1"/>
          <p:nvPr/>
        </p:nvSpPr>
        <p:spPr>
          <a:xfrm>
            <a:off x="6095998" y="2408119"/>
            <a:ext cx="3057526" cy="52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uk-UA" b="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Середовище Amies </a:t>
            </a:r>
          </a:p>
          <a:p>
            <a:pPr marR="0" lvl="0" algn="ctr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uk-UA" b="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(Амієса)</a:t>
            </a:r>
          </a:p>
        </p:txBody>
      </p:sp>
      <p:sp>
        <p:nvSpPr>
          <p:cNvPr id="37" name="Google Shape;108;p4">
            <a:extLst>
              <a:ext uri="{FF2B5EF4-FFF2-40B4-BE49-F238E27FC236}">
                <a16:creationId xmlns:a16="http://schemas.microsoft.com/office/drawing/2014/main" id="{D1130B79-0F12-8A2B-D7BB-48FAC0F9E011}"/>
              </a:ext>
            </a:extLst>
          </p:cNvPr>
          <p:cNvSpPr txBox="1"/>
          <p:nvPr/>
        </p:nvSpPr>
        <p:spPr>
          <a:xfrm>
            <a:off x="9220200" y="2408118"/>
            <a:ext cx="2971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uk-UA" i="1" noProof="1">
                <a:latin typeface="IBM Plex Sans"/>
                <a:sym typeface="IBM Plex Sans"/>
              </a:rPr>
              <a:t>Середовище Cary Blair </a:t>
            </a:r>
          </a:p>
          <a:p>
            <a:pPr marR="0" lvl="0" algn="ctr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uk-UA" i="1" noProof="1">
                <a:latin typeface="IBM Plex Sans"/>
                <a:sym typeface="IBM Plex Sans"/>
              </a:rPr>
              <a:t>(Кері Блейра)</a:t>
            </a:r>
          </a:p>
        </p:txBody>
      </p:sp>
      <p:sp>
        <p:nvSpPr>
          <p:cNvPr id="38" name="Google Shape;108;p4">
            <a:extLst>
              <a:ext uri="{FF2B5EF4-FFF2-40B4-BE49-F238E27FC236}">
                <a16:creationId xmlns:a16="http://schemas.microsoft.com/office/drawing/2014/main" id="{D32BD84D-21AE-BB94-7761-7518639601CC}"/>
              </a:ext>
            </a:extLst>
          </p:cNvPr>
          <p:cNvSpPr txBox="1"/>
          <p:nvPr/>
        </p:nvSpPr>
        <p:spPr>
          <a:xfrm>
            <a:off x="9220200" y="3320216"/>
            <a:ext cx="2971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uk-UA" b="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Середовище Stuart </a:t>
            </a:r>
          </a:p>
          <a:p>
            <a:pPr marR="0" lvl="0" algn="ctr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uk-UA" b="0" i="1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(Стюарта)</a:t>
            </a:r>
          </a:p>
        </p:txBody>
      </p:sp>
      <p:sp>
        <p:nvSpPr>
          <p:cNvPr id="39" name="Google Shape;108;p4">
            <a:extLst>
              <a:ext uri="{FF2B5EF4-FFF2-40B4-BE49-F238E27FC236}">
                <a16:creationId xmlns:a16="http://schemas.microsoft.com/office/drawing/2014/main" id="{F735E33D-5B1D-4AF1-878F-0842105CDB55}"/>
              </a:ext>
            </a:extLst>
          </p:cNvPr>
          <p:cNvSpPr txBox="1"/>
          <p:nvPr/>
        </p:nvSpPr>
        <p:spPr>
          <a:xfrm>
            <a:off x="6095998" y="3320216"/>
            <a:ext cx="30575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00000"/>
              </a:lnSpc>
              <a:buClr>
                <a:srgbClr val="000000"/>
              </a:buClr>
              <a:buSzPts val="1800"/>
            </a:pPr>
            <a:r>
              <a:rPr lang="uk-UA" i="1" noProof="1">
                <a:latin typeface="IBM Plex Sans"/>
                <a:sym typeface="IBM Plex Sans"/>
              </a:rPr>
              <a:t>Транспортна система з активованим вугіллям</a:t>
            </a:r>
          </a:p>
        </p:txBody>
      </p:sp>
      <p:cxnSp>
        <p:nvCxnSpPr>
          <p:cNvPr id="41" name="Пряма сполучна лінія 40">
            <a:extLst>
              <a:ext uri="{FF2B5EF4-FFF2-40B4-BE49-F238E27FC236}">
                <a16:creationId xmlns:a16="http://schemas.microsoft.com/office/drawing/2014/main" id="{B0DEF32D-59D3-BDB3-CFD6-83FA629F6EC8}"/>
              </a:ext>
            </a:extLst>
          </p:cNvPr>
          <p:cNvCxnSpPr/>
          <p:nvPr/>
        </p:nvCxnSpPr>
        <p:spPr>
          <a:xfrm flipH="1">
            <a:off x="6172199" y="3140765"/>
            <a:ext cx="609600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096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88FBC833-D420-2A17-897E-F384579C9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7">
            <a:extLst>
              <a:ext uri="{FF2B5EF4-FFF2-40B4-BE49-F238E27FC236}">
                <a16:creationId xmlns:a16="http://schemas.microsoft.com/office/drawing/2014/main" id="{06D7D624-2E17-E422-F41F-376B07D35D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AEFAEB-3060-E34E-E491-782B2A1BC3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1" t="23524" r="22406" b="25528"/>
          <a:stretch/>
        </p:blipFill>
        <p:spPr>
          <a:xfrm>
            <a:off x="5091401" y="5406490"/>
            <a:ext cx="1423010" cy="660015"/>
          </a:xfrm>
          <a:prstGeom prst="rect">
            <a:avLst/>
          </a:prstGeom>
        </p:spPr>
      </p:pic>
      <p:sp>
        <p:nvSpPr>
          <p:cNvPr id="5" name="Google Shape;135;p7">
            <a:extLst>
              <a:ext uri="{FF2B5EF4-FFF2-40B4-BE49-F238E27FC236}">
                <a16:creationId xmlns:a16="http://schemas.microsoft.com/office/drawing/2014/main" id="{1E77E25E-F4F2-1876-C7FF-CB11FCD01201}"/>
              </a:ext>
            </a:extLst>
          </p:cNvPr>
          <p:cNvSpPr txBox="1"/>
          <p:nvPr/>
        </p:nvSpPr>
        <p:spPr>
          <a:xfrm>
            <a:off x="874712" y="2801626"/>
            <a:ext cx="10334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uk-UA" sz="3800" b="1" i="0" u="none" strike="noStrike" cap="none" noProof="1">
                <a:solidFill>
                  <a:schemeClr val="lt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Передбачити загрози.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uk-UA" sz="3800" b="1" i="0" u="none" strike="noStrike" cap="none" noProof="1">
                <a:solidFill>
                  <a:schemeClr val="lt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Захистити здоров'я.  Зберегти майбутнє.</a:t>
            </a:r>
          </a:p>
        </p:txBody>
      </p:sp>
    </p:spTree>
    <p:extLst>
      <p:ext uri="{BB962C8B-B14F-4D97-AF65-F5344CB8AC3E}">
        <p14:creationId xmlns:p14="http://schemas.microsoft.com/office/powerpoint/2010/main" val="915041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>
          <a:extLst>
            <a:ext uri="{FF2B5EF4-FFF2-40B4-BE49-F238E27FC236}">
              <a16:creationId xmlns:a16="http://schemas.microsoft.com/office/drawing/2014/main" id="{038AA50C-9AA6-0D61-D767-300B26B97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F49554-65EC-D605-266A-73F7FEB2E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0" t="18141" r="18568" b="16217"/>
          <a:stretch/>
        </p:blipFill>
        <p:spPr>
          <a:xfrm>
            <a:off x="910801" y="530683"/>
            <a:ext cx="1406896" cy="665750"/>
          </a:xfrm>
          <a:prstGeom prst="rect">
            <a:avLst/>
          </a:prstGeom>
        </p:spPr>
      </p:pic>
      <p:sp>
        <p:nvSpPr>
          <p:cNvPr id="92" name="Google Shape;92;p2">
            <a:extLst>
              <a:ext uri="{FF2B5EF4-FFF2-40B4-BE49-F238E27FC236}">
                <a16:creationId xmlns:a16="http://schemas.microsoft.com/office/drawing/2014/main" id="{8BCED94F-52AE-05C4-3158-EAB4632690B0}"/>
              </a:ext>
            </a:extLst>
          </p:cNvPr>
          <p:cNvSpPr txBox="1"/>
          <p:nvPr/>
        </p:nvSpPr>
        <p:spPr>
          <a:xfrm>
            <a:off x="776742" y="1383342"/>
            <a:ext cx="51668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2000" b="1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Посуд, </a:t>
            </a:r>
            <a:r>
              <a:rPr lang="uk-UA" sz="2000" b="1" i="0" u="none" strike="noStrike" cap="none" noProof="1">
                <a:solidFill>
                  <a:schemeClr val="dk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транспортні середовища</a:t>
            </a:r>
          </a:p>
        </p:txBody>
      </p:sp>
      <p:sp>
        <p:nvSpPr>
          <p:cNvPr id="3" name="Google Shape;108;p4">
            <a:extLst>
              <a:ext uri="{FF2B5EF4-FFF2-40B4-BE49-F238E27FC236}">
                <a16:creationId xmlns:a16="http://schemas.microsoft.com/office/drawing/2014/main" id="{0DB55293-EA9C-B27D-F749-DAD25CB152C1}"/>
              </a:ext>
            </a:extLst>
          </p:cNvPr>
          <p:cNvSpPr txBox="1"/>
          <p:nvPr/>
        </p:nvSpPr>
        <p:spPr>
          <a:xfrm>
            <a:off x="751340" y="1970320"/>
            <a:ext cx="5192260" cy="484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Кров відбирають безпосередньо у флакони з середовищем комерційного виробництва для інкубації та транспортують у ньому.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Стерильні рідини (спинномозкова, плевральна, синовіальна) також відбирають у флакони для гемокультур.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b="0" i="0" u="none" strike="noStrike" cap="none" noProof="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Гній, ексудати, аспірати, стерильні рідини відбирають у стерильні шприци. Шприц герметизують гумовою пробкою або загинають кінець голки.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Сечу, мокротиння, рідкі фекалії збирають у стерильні пластикові або скляні ємності.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/>
              <a:buChar char="•"/>
            </a:pPr>
            <a:r>
              <a:rPr lang="uk-UA" sz="1800" noProof="1">
                <a:latin typeface="IBM Plex Sans"/>
                <a:ea typeface="IBM Plex Sans"/>
                <a:cs typeface="IBM Plex Sans"/>
                <a:sym typeface="IBM Plex Sans"/>
              </a:rPr>
              <a:t>Для відбору щільних фекалій використовують контейнер із ложечкою-шпателем, ректальну петлю або зонд-тампон із/без транспортного середовища.</a:t>
            </a:r>
            <a:endParaRPr lang="uk-UA" sz="1800" b="0" i="0" u="none" strike="noStrike" cap="none" noProof="1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9132F6-4A1F-330A-232F-EF306DB8EE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03" t="837" r="10900" b="10827"/>
          <a:stretch/>
        </p:blipFill>
        <p:spPr>
          <a:xfrm flipH="1">
            <a:off x="8656983" y="2632213"/>
            <a:ext cx="3535017" cy="42373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2D2D9BA-138C-17B1-059B-B6DBAA96A5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01" t="7683" r="5288"/>
          <a:stretch/>
        </p:blipFill>
        <p:spPr>
          <a:xfrm flipH="1">
            <a:off x="6095998" y="0"/>
            <a:ext cx="2554902" cy="264380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E93A597-7B26-E8C6-9533-F9D9823A8C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839" t="23428" r="12644" b="21282"/>
          <a:stretch/>
        </p:blipFill>
        <p:spPr>
          <a:xfrm>
            <a:off x="6095998" y="2643809"/>
            <a:ext cx="2560985" cy="200804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C8804AF-6FA9-D56F-250C-CC693F1C74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81" b="3509"/>
          <a:stretch/>
        </p:blipFill>
        <p:spPr>
          <a:xfrm>
            <a:off x="6102081" y="4512366"/>
            <a:ext cx="2554902" cy="234563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2354F86-751D-6708-1E92-FD5607513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980" t="7349" r="15141" b="4279"/>
          <a:stretch/>
        </p:blipFill>
        <p:spPr>
          <a:xfrm>
            <a:off x="8650900" y="0"/>
            <a:ext cx="3541099" cy="26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7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5;p5">
            <a:extLst>
              <a:ext uri="{FF2B5EF4-FFF2-40B4-BE49-F238E27FC236}">
                <a16:creationId xmlns:a16="http://schemas.microsoft.com/office/drawing/2014/main" id="{D239C2DC-B82B-EE03-586D-5A79A0A6F3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7;p5">
            <a:extLst>
              <a:ext uri="{FF2B5EF4-FFF2-40B4-BE49-F238E27FC236}">
                <a16:creationId xmlns:a16="http://schemas.microsoft.com/office/drawing/2014/main" id="{6629EE77-88AB-B70E-7D84-C03729E4E1A7}"/>
              </a:ext>
            </a:extLst>
          </p:cNvPr>
          <p:cNvSpPr txBox="1"/>
          <p:nvPr/>
        </p:nvSpPr>
        <p:spPr>
          <a:xfrm>
            <a:off x="1584960" y="2644170"/>
            <a:ext cx="905255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1" i="0" u="none" strike="noStrike" cap="none" noProof="1">
                <a:solidFill>
                  <a:schemeClr val="bg1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Відбір зразків крові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A7C5B9-0F56-E933-37BF-B0F912D42A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55" t="24955" r="22574" b="23164"/>
          <a:stretch/>
        </p:blipFill>
        <p:spPr>
          <a:xfrm>
            <a:off x="855851" y="512262"/>
            <a:ext cx="1505072" cy="7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39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3964</TotalTime>
  <Words>6468</Words>
  <Application>Microsoft Office PowerPoint</Application>
  <PresentationFormat>Широкоэкранный</PresentationFormat>
  <Paragraphs>615</Paragraphs>
  <Slides>70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81" baseType="lpstr">
      <vt:lpstr>Arial</vt:lpstr>
      <vt:lpstr>Wingdings</vt:lpstr>
      <vt:lpstr>Times New Roman</vt:lpstr>
      <vt:lpstr>IBM Plex Sans Medium</vt:lpstr>
      <vt:lpstr>Bahnschrift SemiBold</vt:lpstr>
      <vt:lpstr>IBM Plex Sans SemiBold</vt:lpstr>
      <vt:lpstr>Courier New</vt:lpstr>
      <vt:lpstr>IBM Plex Sans</vt:lpstr>
      <vt:lpstr>Calibri</vt:lpstr>
      <vt:lpstr>IBM Plex Sans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Наталя Ушакова завбаклабораторії</dc:creator>
  <cp:lastModifiedBy>Natalia Labsentr</cp:lastModifiedBy>
  <cp:revision>95</cp:revision>
  <dcterms:created xsi:type="dcterms:W3CDTF">2023-04-19T07:49:10Z</dcterms:created>
  <dcterms:modified xsi:type="dcterms:W3CDTF">2025-04-29T09:47:05Z</dcterms:modified>
</cp:coreProperties>
</file>