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embeddings/oleObject1.bin" ContentType="application/vnd.openxmlformats-officedocument.oleObject"/>
  <Override PartName="/ppt/media/image57.png" ContentType="image/png"/>
  <Override PartName="/ppt/media/image28.jpeg" ContentType="image/jpe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17.jpeg" ContentType="image/jpeg"/>
  <Override PartName="/ppt/media/image3.png" ContentType="image/png"/>
  <Override PartName="/ppt/media/image70.png" ContentType="image/png"/>
  <Override PartName="/ppt/media/image4.png" ContentType="image/png"/>
  <Override PartName="/ppt/media/image45.jpeg" ContentType="image/jpeg"/>
  <Override PartName="/ppt/media/image73.png" ContentType="image/png"/>
  <Override PartName="/ppt/media/image7.png" ContentType="image/png"/>
  <Override PartName="/ppt/media/image5.jpeg" ContentType="image/jpeg"/>
  <Override PartName="/ppt/media/image11.png" ContentType="image/png"/>
  <Override PartName="/ppt/media/image72.png" ContentType="image/png"/>
  <Override PartName="/ppt/media/image6.png" ContentType="image/png"/>
  <Override PartName="/ppt/media/image34.jpeg" ContentType="image/jpeg"/>
  <Override PartName="/ppt/media/image74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29.jpeg" ContentType="image/jpeg"/>
  <Override PartName="/ppt/media/image12.png" ContentType="image/png"/>
  <Override PartName="/ppt/media/image18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9.jpeg" ContentType="image/jpeg"/>
  <Override PartName="/ppt/media/image22.png" ContentType="image/png"/>
  <Override PartName="/ppt/media/image20.jpeg" ContentType="image/jpeg"/>
  <Override PartName="/ppt/media/image21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64.jpeg" ContentType="image/jpeg"/>
  <Override PartName="/ppt/media/image27.png" ContentType="image/png"/>
  <Override PartName="/ppt/media/image30.jpeg" ContentType="image/jpeg"/>
  <Override PartName="/ppt/media/image31.png" ContentType="image/png"/>
  <Override PartName="/ppt/media/image32.jpeg" ContentType="image/jpeg"/>
  <Override PartName="/ppt/media/image52.png" ContentType="image/png"/>
  <Override PartName="/ppt/media/image33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9.jpeg" ContentType="image/jpeg"/>
  <Override PartName="/ppt/media/image44.jpeg" ContentType="image/jpeg"/>
  <Override PartName="/ppt/media/image46.png" ContentType="image/png"/>
  <Override PartName="/ppt/media/image47.png" ContentType="image/png"/>
  <Override PartName="/ppt/media/image48.png" ContentType="image/png"/>
  <Override PartName="/ppt/media/image50.png" ContentType="image/png"/>
  <Override PartName="/ppt/media/image51.png" ContentType="image/png"/>
  <Override PartName="/ppt/media/image53.png" ContentType="image/png"/>
  <Override PartName="/ppt/media/image60.jpeg" ContentType="image/jpeg"/>
  <Override PartName="/ppt/media/image54.png" ContentType="image/png"/>
  <Override PartName="/ppt/media/image55.png" ContentType="image/png"/>
  <Override PartName="/ppt/media/image56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1.png" ContentType="image/png"/>
  <Override PartName="/ppt/media/image75.jpeg" ContentType="image/jpe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6F8317C-E968-4C2D-A324-3EF400B36884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Великий масив тек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2D95CC3-4F71-4C21-8DB6-D30ED8B56DB7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Тема з 2-ма карти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B8AFD44-97AF-4C2A-B885-E3CC3C860D90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Кінцев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9B2E054-673B-492B-9574-BD3589AB665B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Дві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C28A18F-B190-418A-B5CA-C674DECD466C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oogle Shape;84;p1" descr=""/>
          <p:cNvPicPr/>
          <p:nvPr/>
        </p:nvPicPr>
        <p:blipFill>
          <a:blip r:embed="rId2"/>
          <a:stretch/>
        </p:blipFill>
        <p:spPr>
          <a:xfrm>
            <a:off x="5039640" y="0"/>
            <a:ext cx="5036400" cy="5666760"/>
          </a:xfrm>
          <a:prstGeom prst="rect">
            <a:avLst/>
          </a:prstGeom>
          <a:ln w="0">
            <a:noFill/>
          </a:ln>
        </p:spPr>
      </p:pic>
      <p:pic>
        <p:nvPicPr>
          <p:cNvPr id="1" name="Рисунок 3" descr=""/>
          <p:cNvPicPr/>
          <p:nvPr/>
        </p:nvPicPr>
        <p:blipFill>
          <a:blip r:embed="rId3"/>
          <a:srcRect l="8264" t="0" r="0" b="0"/>
          <a:stretch/>
        </p:blipFill>
        <p:spPr>
          <a:xfrm>
            <a:off x="0" y="257400"/>
            <a:ext cx="2036160" cy="1038960"/>
          </a:xfrm>
          <a:prstGeom prst="rect">
            <a:avLst/>
          </a:prstGeom>
          <a:ln w="0">
            <a:noFill/>
          </a:ln>
        </p:spPr>
      </p:pic>
      <p:sp>
        <p:nvSpPr>
          <p:cNvPr id="2" name="TextBox 6"/>
          <p:cNvSpPr/>
          <p:nvPr/>
        </p:nvSpPr>
        <p:spPr>
          <a:xfrm>
            <a:off x="322920" y="3563640"/>
            <a:ext cx="443268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uk-UA" sz="2000" spc="-1" strike="noStrike">
                <a:solidFill>
                  <a:schemeClr val="dk1"/>
                </a:solidFill>
                <a:latin typeface="IBM Plex Sans"/>
              </a:rPr>
              <a:t>Державна установа «Херсонський обласний центр контролю та профілактики хвороб Міністерства охорони здоров’я України »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ldNum" idx="1"/>
          </p:nvPr>
        </p:nvSpPr>
        <p:spPr>
          <a:xfrm>
            <a:off x="7118640" y="5255280"/>
            <a:ext cx="2264760" cy="29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CFE1698-1228-4AE9-8235-770729FB1EAD}" type="slidenum">
              <a: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"/>
          <p:cNvPicPr/>
          <p:nvPr/>
        </p:nvPicPr>
        <p:blipFill>
          <a:blip r:embed="rId2"/>
          <a:srcRect l="8264" t="0" r="0" b="0"/>
          <a:stretch/>
        </p:blipFill>
        <p:spPr>
          <a:xfrm>
            <a:off x="0" y="257400"/>
            <a:ext cx="2036160" cy="1038960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sldNum" idx="2"/>
          </p:nvPr>
        </p:nvSpPr>
        <p:spPr>
          <a:xfrm>
            <a:off x="7118640" y="5255280"/>
            <a:ext cx="2264760" cy="29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D5DFBC4-53BB-4614-AD78-47BD4D0F8550}" type="slidenum">
              <a: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uk-UA" sz="44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15;p5" descr=""/>
          <p:cNvPicPr/>
          <p:nvPr/>
        </p:nvPicPr>
        <p:blipFill>
          <a:blip r:embed="rId2"/>
          <a:stretch/>
        </p:blipFill>
        <p:spPr>
          <a:xfrm>
            <a:off x="5039640" y="0"/>
            <a:ext cx="5036400" cy="5666760"/>
          </a:xfrm>
          <a:prstGeom prst="rect">
            <a:avLst/>
          </a:prstGeom>
          <a:ln w="0">
            <a:noFill/>
          </a:ln>
        </p:spPr>
      </p:pic>
      <p:pic>
        <p:nvPicPr>
          <p:cNvPr id="13" name="Рисунок 8" descr=""/>
          <p:cNvPicPr/>
          <p:nvPr/>
        </p:nvPicPr>
        <p:blipFill>
          <a:blip r:embed="rId3"/>
          <a:srcRect l="8264" t="0" r="0" b="0"/>
          <a:stretch/>
        </p:blipFill>
        <p:spPr>
          <a:xfrm>
            <a:off x="0" y="257400"/>
            <a:ext cx="2036160" cy="1038960"/>
          </a:xfrm>
          <a:prstGeom prst="rect">
            <a:avLst/>
          </a:prstGeom>
          <a:ln w="0">
            <a:noFill/>
          </a:ln>
        </p:spPr>
      </p:pic>
      <p:sp>
        <p:nvSpPr>
          <p:cNvPr id="14" name="PlaceHolder 1"/>
          <p:cNvSpPr>
            <a:spLocks noGrp="1"/>
          </p:cNvSpPr>
          <p:nvPr>
            <p:ph type="sldNum" idx="3"/>
          </p:nvPr>
        </p:nvSpPr>
        <p:spPr>
          <a:xfrm>
            <a:off x="7118640" y="5255280"/>
            <a:ext cx="2264760" cy="29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002BC65-2480-4532-8160-858A03D2922E}" type="slidenum">
              <a: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uk-UA" sz="44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15;p5" descr=""/>
          <p:cNvPicPr/>
          <p:nvPr/>
        </p:nvPicPr>
        <p:blipFill>
          <a:blip r:embed="rId2"/>
          <a:stretch/>
        </p:blipFill>
        <p:spPr>
          <a:xfrm>
            <a:off x="0" y="0"/>
            <a:ext cx="10076760" cy="5666760"/>
          </a:xfrm>
          <a:prstGeom prst="rect">
            <a:avLst/>
          </a:prstGeom>
          <a:ln w="0">
            <a:noFill/>
          </a:ln>
        </p:spPr>
      </p:pic>
      <p:pic>
        <p:nvPicPr>
          <p:cNvPr id="18" name="Рисунок 10" descr=""/>
          <p:cNvPicPr/>
          <p:nvPr/>
        </p:nvPicPr>
        <p:blipFill>
          <a:blip r:embed="rId3"/>
          <a:srcRect l="15229" t="17769" r="8251" b="22647"/>
          <a:stretch/>
        </p:blipFill>
        <p:spPr>
          <a:xfrm>
            <a:off x="4020120" y="4391640"/>
            <a:ext cx="2036520" cy="790920"/>
          </a:xfrm>
          <a:prstGeom prst="rect">
            <a:avLst/>
          </a:prstGeom>
          <a:ln w="0">
            <a:noFill/>
          </a:ln>
        </p:spPr>
      </p:pic>
      <p:sp>
        <p:nvSpPr>
          <p:cNvPr id="19" name="Заголовок 1"/>
          <p:cNvSpPr/>
          <p:nvPr/>
        </p:nvSpPr>
        <p:spPr>
          <a:xfrm>
            <a:off x="938880" y="2048040"/>
            <a:ext cx="8198640" cy="11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1" lang="ru-RU" sz="3600" spc="-1" strike="noStrike">
                <a:solidFill>
                  <a:schemeClr val="dk1"/>
                </a:solidFill>
                <a:latin typeface="IBM Plex Sans SemiBold"/>
                <a:ea typeface="IBM Plex Sans SemiBold"/>
              </a:rPr>
              <a:t>Передбачити загрози.  </a:t>
            </a:r>
            <a:endParaRPr b="0" lang="uk-UA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</a:pPr>
            <a:r>
              <a:rPr b="1" lang="ru-RU" sz="3600" spc="-1" strike="noStrike">
                <a:solidFill>
                  <a:schemeClr val="dk1"/>
                </a:solidFill>
                <a:latin typeface="IBM Plex Sans SemiBold"/>
                <a:ea typeface="IBM Plex Sans SemiBold"/>
              </a:rPr>
              <a:t>Захистити здоров'я.  Зберегти майбутнє.</a:t>
            </a:r>
            <a:endParaRPr b="0" lang="uk-UA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1"/>
          <p:cNvSpPr>
            <a:spLocks noGrp="1"/>
          </p:cNvSpPr>
          <p:nvPr>
            <p:ph type="sldNum" idx="4"/>
          </p:nvPr>
        </p:nvSpPr>
        <p:spPr>
          <a:xfrm>
            <a:off x="7118640" y="5255280"/>
            <a:ext cx="2264760" cy="29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BD88F1D-DCEB-4D34-B77C-4D6E5058D509}" type="slidenum">
              <a: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uk-UA" sz="44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115;p5" descr=""/>
          <p:cNvPicPr/>
          <p:nvPr/>
        </p:nvPicPr>
        <p:blipFill>
          <a:blip r:embed="rId2"/>
          <a:stretch/>
        </p:blipFill>
        <p:spPr>
          <a:xfrm>
            <a:off x="0" y="0"/>
            <a:ext cx="10076760" cy="5666760"/>
          </a:xfrm>
          <a:prstGeom prst="rect">
            <a:avLst/>
          </a:prstGeom>
          <a:ln w="0">
            <a:noFill/>
          </a:ln>
        </p:spPr>
      </p:pic>
      <p:pic>
        <p:nvPicPr>
          <p:cNvPr id="24" name="Рисунок 10" descr=""/>
          <p:cNvPicPr/>
          <p:nvPr/>
        </p:nvPicPr>
        <p:blipFill>
          <a:blip r:embed="rId3"/>
          <a:srcRect l="15229" t="0" r="0" b="0"/>
          <a:stretch/>
        </p:blipFill>
        <p:spPr>
          <a:xfrm>
            <a:off x="0" y="111960"/>
            <a:ext cx="2256120" cy="1329480"/>
          </a:xfrm>
          <a:prstGeom prst="rect">
            <a:avLst/>
          </a:prstGeom>
          <a:ln w="0">
            <a:noFill/>
          </a:ln>
        </p:spPr>
      </p:pic>
      <p:sp>
        <p:nvSpPr>
          <p:cNvPr id="25" name="PlaceHolder 1"/>
          <p:cNvSpPr>
            <a:spLocks noGrp="1"/>
          </p:cNvSpPr>
          <p:nvPr>
            <p:ph type="sldNum" idx="5"/>
          </p:nvPr>
        </p:nvSpPr>
        <p:spPr>
          <a:xfrm>
            <a:off x="7118640" y="5255280"/>
            <a:ext cx="2264760" cy="29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CCDFD1C-E0B2-4C2B-9DB2-AF79ACDAEEB0}" type="slidenum">
              <a: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uk-UA" sz="44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zakon.rada.gov.ua/laws/show/2320-20#n664" TargetMode="External"/><Relationship Id="rId2" Type="http://schemas.openxmlformats.org/officeDocument/2006/relationships/hyperlink" Target="https://zakon.rada.gov.ua/laws/show/2320-20#n664" TargetMode="External"/><Relationship Id="rId3" Type="http://schemas.openxmlformats.org/officeDocument/2006/relationships/hyperlink" Target="https://zakon.rada.gov.ua/laws/show/2320-20#n664" TargetMode="External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https://zakon.rada.gov.ua/laws/show/1328-2023-&#1087;#n10" TargetMode="External"/><Relationship Id="rId2" Type="http://schemas.openxmlformats.org/officeDocument/2006/relationships/hyperlink" Target="https://zakon.rada.gov.ua/laws/show/1328-2023-&#1087;#n10" TargetMode="External"/><Relationship Id="rId3" Type="http://schemas.openxmlformats.org/officeDocument/2006/relationships/hyperlink" Target="https://zakon.rada.gov.ua/laws/show/1328-2023-&#1087;#n10" TargetMode="External"/><Relationship Id="rId4" Type="http://schemas.openxmlformats.org/officeDocument/2006/relationships/hyperlink" Target="https://zakon.rada.gov.ua/laws/show/1328-2023-&#1087;#n10" TargetMode="External"/><Relationship Id="rId5" Type="http://schemas.openxmlformats.org/officeDocument/2006/relationships/hyperlink" Target="https://zakon.rada.gov.ua/laws/show/1328-2023-&#1087;#n10" TargetMode="External"/><Relationship Id="rId6" Type="http://schemas.openxmlformats.org/officeDocument/2006/relationships/hyperlink" Target="https://zakon.rada.gov.ua/laws/show/1328-2023-&#1087;#n10" TargetMode="External"/><Relationship Id="rId7" Type="http://schemas.openxmlformats.org/officeDocument/2006/relationships/hyperlink" Target="https://zakon.rada.gov.ua/laws/show/1328-2023-&#1087;#n10" TargetMode="External"/><Relationship Id="rId8" Type="http://schemas.openxmlformats.org/officeDocument/2006/relationships/hyperlink" Target="https://zakon.rada.gov.ua/laws/show/1328-2023-&#1087;#n10" TargetMode="External"/><Relationship Id="rId9" Type="http://schemas.openxmlformats.org/officeDocument/2006/relationships/hyperlink" Target="https://zakon.rada.gov.ua/laws/show/1328-2023-&#1087;#n10" TargetMode="External"/><Relationship Id="rId10" Type="http://schemas.openxmlformats.org/officeDocument/2006/relationships/hyperlink" Target="https://zakon.rada.gov.ua/laws/show/1328-2023-&#1087;#n10" TargetMode="External"/><Relationship Id="rId11" Type="http://schemas.openxmlformats.org/officeDocument/2006/relationships/hyperlink" Target="https://zakon.rada.gov.ua/laws/show/1328-2023-&#1087;#n10" TargetMode="External"/><Relationship Id="rId12" Type="http://schemas.openxmlformats.org/officeDocument/2006/relationships/hyperlink" Target="https://zakon.rada.gov.ua/laws/show/1328-2023-&#1087;#n10" TargetMode="External"/><Relationship Id="rId13" Type="http://schemas.openxmlformats.org/officeDocument/2006/relationships/hyperlink" Target="https://zakon.rada.gov.ua/laws/show/1328-2023-&#1087;#n10" TargetMode="External"/><Relationship Id="rId14" Type="http://schemas.openxmlformats.org/officeDocument/2006/relationships/hyperlink" Target="https://zakon.rada.gov.ua/laws/show/1328-2023-&#1087;#n10" TargetMode="External"/><Relationship Id="rId15" Type="http://schemas.openxmlformats.org/officeDocument/2006/relationships/hyperlink" Target="https://zakon.rada.gov.ua/laws/show/1328-2023-&#1087;#n10" TargetMode="External"/><Relationship Id="rId16" Type="http://schemas.openxmlformats.org/officeDocument/2006/relationships/hyperlink" Target="https://zakon.rada.gov.ua/laws/show/1328-2023-&#1087;#n10" TargetMode="External"/><Relationship Id="rId17" Type="http://schemas.openxmlformats.org/officeDocument/2006/relationships/hyperlink" Target="https://zakon.rada.gov.ua/laws/show/1328-2023-&#1087;#n10" TargetMode="External"/><Relationship Id="rId18" Type="http://schemas.openxmlformats.org/officeDocument/2006/relationships/hyperlink" Target="https://zakon.rada.gov.ua/laws/show/1328-2023-&#1087;#n10" TargetMode="External"/><Relationship Id="rId19" Type="http://schemas.openxmlformats.org/officeDocument/2006/relationships/hyperlink" Target="https://zakon.rada.gov.ua/laws/show/1278-2023-&#1087;#n10" TargetMode="External"/><Relationship Id="rId20" Type="http://schemas.openxmlformats.org/officeDocument/2006/relationships/hyperlink" Target="https://zakon.rada.gov.ua/laws/show/1278-2023-&#1087;#n10" TargetMode="External"/><Relationship Id="rId21" Type="http://schemas.openxmlformats.org/officeDocument/2006/relationships/hyperlink" Target="https://zakon.rada.gov.ua/laws/show/1278-2023-&#1087;#n10" TargetMode="External"/><Relationship Id="rId22" Type="http://schemas.openxmlformats.org/officeDocument/2006/relationships/hyperlink" Target="https://zakon.rada.gov.ua/laws/show/1278-2023-&#1087;#n10" TargetMode="External"/><Relationship Id="rId23" Type="http://schemas.openxmlformats.org/officeDocument/2006/relationships/hyperlink" Target="https://zakon.rada.gov.ua/laws/show/1278-2023-&#1087;#n10" TargetMode="External"/><Relationship Id="rId24" Type="http://schemas.openxmlformats.org/officeDocument/2006/relationships/hyperlink" Target="https://zakon.rada.gov.ua/laws/show/1278-2023-&#1087;#n10" TargetMode="External"/><Relationship Id="rId25" Type="http://schemas.openxmlformats.org/officeDocument/2006/relationships/hyperlink" Target="https://zakon.rada.gov.ua/laws/show/1278-2023-&#1087;#n10" TargetMode="External"/><Relationship Id="rId26" Type="http://schemas.openxmlformats.org/officeDocument/2006/relationships/hyperlink" Target="https://zakon.rada.gov.ua/laws/show/1278-2023-&#1087;#n10" TargetMode="External"/><Relationship Id="rId27" Type="http://schemas.openxmlformats.org/officeDocument/2006/relationships/hyperlink" Target="https://zakon.rada.gov.ua/laws/show/1278-2023-&#1087;#n10" TargetMode="External"/><Relationship Id="rId28" Type="http://schemas.openxmlformats.org/officeDocument/2006/relationships/hyperlink" Target="https://zakon.rada.gov.ua/laws/show/1278-2023-&#1087;#n10" TargetMode="External"/><Relationship Id="rId29" Type="http://schemas.openxmlformats.org/officeDocument/2006/relationships/hyperlink" Target="https://zakon.rada.gov.ua/laws/show/1278-2023-&#1087;#n10" TargetMode="External"/><Relationship Id="rId30" Type="http://schemas.openxmlformats.org/officeDocument/2006/relationships/hyperlink" Target="https://zakon.rada.gov.ua/laws/show/1278-2023-&#1087;#n10" TargetMode="External"/><Relationship Id="rId31" Type="http://schemas.openxmlformats.org/officeDocument/2006/relationships/hyperlink" Target="https://zakon.rada.gov.ua/laws/show/1278-2023-&#1087;#n10" TargetMode="External"/><Relationship Id="rId32" Type="http://schemas.openxmlformats.org/officeDocument/2006/relationships/image" Target="../media/image28.jpeg"/><Relationship Id="rId33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https://zakon.rada.gov.ua/laws/show/2320-20#n500" TargetMode="External"/><Relationship Id="rId2" Type="http://schemas.openxmlformats.org/officeDocument/2006/relationships/hyperlink" Target="https://zakon.rada.gov.ua/laws/show/2320-20#n500" TargetMode="External"/><Relationship Id="rId3" Type="http://schemas.openxmlformats.org/officeDocument/2006/relationships/hyperlink" Target="https://zakon.rada.gov.ua/laws/show/2320-20#n500" TargetMode="External"/><Relationship Id="rId4" Type="http://schemas.openxmlformats.org/officeDocument/2006/relationships/hyperlink" Target="https://zakon.rada.gov.ua/laws/show/1102-2023-&#1087;#n204" TargetMode="External"/><Relationship Id="rId5" Type="http://schemas.openxmlformats.org/officeDocument/2006/relationships/hyperlink" Target="https://zakon.rada.gov.ua/laws/show/1102-2023-&#1087;#n204" TargetMode="External"/><Relationship Id="rId6" Type="http://schemas.openxmlformats.org/officeDocument/2006/relationships/hyperlink" Target="https://zakon.rada.gov.ua/laws/show/1102-2023-&#1087;#n204" TargetMode="External"/><Relationship Id="rId7" Type="http://schemas.openxmlformats.org/officeDocument/2006/relationships/hyperlink" Target="https://zakon.rada.gov.ua/laws/show/1102-2023-&#1087;#n204" TargetMode="External"/><Relationship Id="rId8" Type="http://schemas.openxmlformats.org/officeDocument/2006/relationships/hyperlink" Target="https://zakon.rada.gov.ua/laws/show/1102-2023-&#1087;#n204" TargetMode="External"/><Relationship Id="rId9" Type="http://schemas.openxmlformats.org/officeDocument/2006/relationships/hyperlink" Target="https://zakon.rada.gov.ua/laws/show/2320-20#n987" TargetMode="External"/><Relationship Id="rId10" Type="http://schemas.openxmlformats.org/officeDocument/2006/relationships/hyperlink" Target="https://zakon.rada.gov.ua/laws/show/2320-20#n987" TargetMode="External"/><Relationship Id="rId11" Type="http://schemas.openxmlformats.org/officeDocument/2006/relationships/hyperlink" Target="https://zakon.rada.gov.ua/laws/show/2320-20#n498" TargetMode="External"/><Relationship Id="rId12" Type="http://schemas.openxmlformats.org/officeDocument/2006/relationships/hyperlink" Target="https://zakon.rada.gov.ua/laws/show/2320-20#n499" TargetMode="External"/><Relationship Id="rId13" Type="http://schemas.openxmlformats.org/officeDocument/2006/relationships/image" Target="../media/image29.jpeg"/><Relationship Id="rId14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s://zakon.rada.gov.ua/laws/show/2320-20#n498" TargetMode="External"/><Relationship Id="rId2" Type="http://schemas.openxmlformats.org/officeDocument/2006/relationships/hyperlink" Target="https://zakon.rada.gov.ua/laws/show/2320-20#n498" TargetMode="External"/><Relationship Id="rId3" Type="http://schemas.openxmlformats.org/officeDocument/2006/relationships/hyperlink" Target="https://zakon.rada.gov.ua/laws/show/2320-20#n498" TargetMode="External"/><Relationship Id="rId4" Type="http://schemas.openxmlformats.org/officeDocument/2006/relationships/hyperlink" Target="https://zakon.rada.gov.ua/laws/show/2320-20#n499" TargetMode="External"/><Relationship Id="rId5" Type="http://schemas.openxmlformats.org/officeDocument/2006/relationships/image" Target="../media/image30.jpeg"/><Relationship Id="rId6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hyperlink" Target="https://zakon.rada.gov.ua/laws/show/255/95-&#1074;&#1088;" TargetMode="External"/><Relationship Id="rId2" Type="http://schemas.openxmlformats.org/officeDocument/2006/relationships/hyperlink" Target="https://zakon.rada.gov.ua/laws/show/255/95-&#1074;&#1088;" TargetMode="External"/><Relationship Id="rId3" Type="http://schemas.openxmlformats.org/officeDocument/2006/relationships/hyperlink" Target="https://zakon.rada.gov.ua/laws/show/1102-2023-&#1087;#n204" TargetMode="External"/><Relationship Id="rId4" Type="http://schemas.openxmlformats.org/officeDocument/2006/relationships/hyperlink" Target="https://zakon.rada.gov.ua/laws/show/1102-2023-&#1087;#n204" TargetMode="External"/><Relationship Id="rId5" Type="http://schemas.openxmlformats.org/officeDocument/2006/relationships/hyperlink" Target="https://zakon.rada.gov.ua/laws/show/1102-2023-&#1087;#n204" TargetMode="External"/><Relationship Id="rId6" Type="http://schemas.openxmlformats.org/officeDocument/2006/relationships/hyperlink" Target="https://zakon.rada.gov.ua/laws/show/1102-2023-&#1087;#n204" TargetMode="External"/><Relationship Id="rId7" Type="http://schemas.openxmlformats.org/officeDocument/2006/relationships/hyperlink" Target="https://zakon.rada.gov.ua/laws/show/1102-2023-&#1087;#n204" TargetMode="External"/><Relationship Id="rId8" Type="http://schemas.openxmlformats.org/officeDocument/2006/relationships/hyperlink" Target="https://zakon.rada.gov.ua/laws/show/2320-20" TargetMode="External"/><Relationship Id="rId9" Type="http://schemas.openxmlformats.org/officeDocument/2006/relationships/hyperlink" Target="https://zakon.rada.gov.ua/laws/show/2320-20" TargetMode="External"/><Relationship Id="rId10" Type="http://schemas.openxmlformats.org/officeDocument/2006/relationships/hyperlink" Target="https://zakon.rada.gov.ua/laws/show/1102-2023-&#1087;#n204" TargetMode="External"/><Relationship Id="rId11" Type="http://schemas.openxmlformats.org/officeDocument/2006/relationships/hyperlink" Target="https://zakon.rada.gov.ua/laws/show/1102-2023-&#1087;#n204" TargetMode="External"/><Relationship Id="rId12" Type="http://schemas.openxmlformats.org/officeDocument/2006/relationships/hyperlink" Target="https://zakon.rada.gov.ua/laws/show/1102-2023-&#1087;#n204" TargetMode="External"/><Relationship Id="rId13" Type="http://schemas.openxmlformats.org/officeDocument/2006/relationships/hyperlink" Target="https://zakon.rada.gov.ua/laws/show/1102-2023-&#1087;#n204" TargetMode="External"/><Relationship Id="rId14" Type="http://schemas.openxmlformats.org/officeDocument/2006/relationships/hyperlink" Target="https://zakon.rada.gov.ua/laws/show/1102-2023-&#1087;#n204" TargetMode="External"/><Relationship Id="rId15" Type="http://schemas.openxmlformats.org/officeDocument/2006/relationships/hyperlink" Target="https://zakon.rada.gov.ua/laws/show/589-2009-&#1087;#n10" TargetMode="External"/><Relationship Id="rId16" Type="http://schemas.openxmlformats.org/officeDocument/2006/relationships/hyperlink" Target="https://zakon.rada.gov.ua/laws/show/589-2009-&#1087;#n10" TargetMode="External"/><Relationship Id="rId17" Type="http://schemas.openxmlformats.org/officeDocument/2006/relationships/hyperlink" Target="https://zakon.rada.gov.ua/laws/show/589-2009-&#1087;#n10" TargetMode="External"/><Relationship Id="rId18" Type="http://schemas.openxmlformats.org/officeDocument/2006/relationships/hyperlink" Target="https://zakon.rada.gov.ua/laws/show/589-2009-&#1087;#n10" TargetMode="External"/><Relationship Id="rId19" Type="http://schemas.openxmlformats.org/officeDocument/2006/relationships/hyperlink" Target="https://zakon.rada.gov.ua/laws/show/589-2009-&#1087;#n10" TargetMode="External"/><Relationship Id="rId20" Type="http://schemas.openxmlformats.org/officeDocument/2006/relationships/hyperlink" Target="https://zakon.rada.gov.ua/laws/show/589-2009-&#1087;#n10" TargetMode="External"/><Relationship Id="rId21" Type="http://schemas.openxmlformats.org/officeDocument/2006/relationships/hyperlink" Target="https://zakon.rada.gov.ua/laws/show/589-2009-&#1087;#n10" TargetMode="External"/><Relationship Id="rId22" Type="http://schemas.openxmlformats.org/officeDocument/2006/relationships/hyperlink" Target="https://zakon.rada.gov.ua/laws/show/589-2009-&#1087;#n10" TargetMode="External"/><Relationship Id="rId23" Type="http://schemas.openxmlformats.org/officeDocument/2006/relationships/hyperlink" Target="https://zakon.rada.gov.ua/laws/show/589-2009-&#1087;#n10" TargetMode="External"/><Relationship Id="rId24" Type="http://schemas.openxmlformats.org/officeDocument/2006/relationships/hyperlink" Target="https://zakon.rada.gov.ua/laws/show/589-2009-&#1087;#n10" TargetMode="External"/><Relationship Id="rId25" Type="http://schemas.openxmlformats.org/officeDocument/2006/relationships/hyperlink" Target="https://zakon.rada.gov.ua/laws/show/589-2009-&#1087;#n10" TargetMode="External"/><Relationship Id="rId26" Type="http://schemas.openxmlformats.org/officeDocument/2006/relationships/hyperlink" Target="https://zakon.rada.gov.ua/laws/show/589-2009-&#1087;#n10" TargetMode="External"/><Relationship Id="rId27" Type="http://schemas.openxmlformats.org/officeDocument/2006/relationships/hyperlink" Target="https://zakon.rada.gov.ua/laws/show/589-2009-&#1087;#n10" TargetMode="External"/><Relationship Id="rId28" Type="http://schemas.openxmlformats.org/officeDocument/2006/relationships/hyperlink" Target="https://zakon.rada.gov.ua/laws/show/589-2009-&#1087;#n10" TargetMode="External"/><Relationship Id="rId29" Type="http://schemas.openxmlformats.org/officeDocument/2006/relationships/hyperlink" Target="https://zakon.rada.gov.ua/laws/show/589-2009-&#1087;#n10" TargetMode="External"/><Relationship Id="rId30" Type="http://schemas.openxmlformats.org/officeDocument/2006/relationships/hyperlink" Target="https://zakon.rada.gov.ua/laws/show/589-2009-&#1087;#n10" TargetMode="External"/><Relationship Id="rId31" Type="http://schemas.openxmlformats.org/officeDocument/2006/relationships/hyperlink" Target="https://zakon.rada.gov.ua/laws/show/589-2009-&#1087;#n10" TargetMode="External"/><Relationship Id="rId32" Type="http://schemas.openxmlformats.org/officeDocument/2006/relationships/hyperlink" Target="https://zakon.rada.gov.ua/laws/show/589-2009-&#1087;#n10" TargetMode="External"/><Relationship Id="rId33" Type="http://schemas.openxmlformats.org/officeDocument/2006/relationships/hyperlink" Target="https://zakon.rada.gov.ua/laws/show/589-2009-&#1087;#n10" TargetMode="External"/><Relationship Id="rId34" Type="http://schemas.openxmlformats.org/officeDocument/2006/relationships/hyperlink" Target="https://zakon.rada.gov.ua/laws/show/589-2009-&#1087;#n10" TargetMode="External"/><Relationship Id="rId35" Type="http://schemas.openxmlformats.org/officeDocument/2006/relationships/hyperlink" Target="https://zakon.rada.gov.ua/laws/show/589-2009-&#1087;#n10" TargetMode="External"/><Relationship Id="rId36" Type="http://schemas.openxmlformats.org/officeDocument/2006/relationships/hyperlink" Target="https://zakon.rada.gov.ua/laws/show/589-2009-&#1087;#n10" TargetMode="External"/><Relationship Id="rId37" Type="http://schemas.openxmlformats.org/officeDocument/2006/relationships/hyperlink" Target="https://zakon.rada.gov.ua/laws/show/z0496-99" TargetMode="External"/><Relationship Id="rId38" Type="http://schemas.openxmlformats.org/officeDocument/2006/relationships/hyperlink" Target="https://zakon.rada.gov.ua/laws/show/z0496-99" TargetMode="External"/><Relationship Id="rId39" Type="http://schemas.openxmlformats.org/officeDocument/2006/relationships/hyperlink" Target="https://zakon.rada.gov.ua/laws/show/z0496-99" TargetMode="External"/><Relationship Id="rId40" Type="http://schemas.openxmlformats.org/officeDocument/2006/relationships/hyperlink" Target="https://zakon.rada.gov.ua/laws/show/z0496-99" TargetMode="External"/><Relationship Id="rId41" Type="http://schemas.openxmlformats.org/officeDocument/2006/relationships/hyperlink" Target="https://zakon.rada.gov.ua/laws/show/z0496-99" TargetMode="External"/><Relationship Id="rId42" Type="http://schemas.openxmlformats.org/officeDocument/2006/relationships/hyperlink" Target="https://zakon.rada.gov.ua/laws/show/z0496-99" TargetMode="External"/><Relationship Id="rId43" Type="http://schemas.openxmlformats.org/officeDocument/2006/relationships/hyperlink" Target="https://zakon.rada.gov.ua/laws/show/z0496-99" TargetMode="External"/><Relationship Id="rId44" Type="http://schemas.openxmlformats.org/officeDocument/2006/relationships/hyperlink" Target="https://zakon.rada.gov.ua/laws/show/z0496-99" TargetMode="External"/><Relationship Id="rId45" Type="http://schemas.openxmlformats.org/officeDocument/2006/relationships/hyperlink" Target="https://zakon.rada.gov.ua/laws/show/z0496-99" TargetMode="External"/><Relationship Id="rId46" Type="http://schemas.openxmlformats.org/officeDocument/2006/relationships/hyperlink" Target="https://zakon.rada.gov.ua/laws/show/z0496-99" TargetMode="External"/><Relationship Id="rId47" Type="http://schemas.openxmlformats.org/officeDocument/2006/relationships/hyperlink" Target="https://zakon.rada.gov.ua/laws/show/z0496-99" TargetMode="External"/><Relationship Id="rId48" Type="http://schemas.openxmlformats.org/officeDocument/2006/relationships/hyperlink" Target="https://zakon.rada.gov.ua/laws/show/z0496-99" TargetMode="External"/><Relationship Id="rId49" Type="http://schemas.openxmlformats.org/officeDocument/2006/relationships/hyperlink" Target="https://zakon.rada.gov.ua/laws/show/z0496-99" TargetMode="External"/><Relationship Id="rId50" Type="http://schemas.openxmlformats.org/officeDocument/2006/relationships/hyperlink" Target="https://zakon.rada.gov.ua/laws/show/z0496-99" TargetMode="External"/><Relationship Id="rId51" Type="http://schemas.openxmlformats.org/officeDocument/2006/relationships/hyperlink" Target="https://zakon.rada.gov.ua/laws/show/z0496-99" TargetMode="External"/><Relationship Id="rId52" Type="http://schemas.openxmlformats.org/officeDocument/2006/relationships/hyperlink" Target="https://zakon.rada.gov.ua/laws/show/z0496-99" TargetMode="External"/><Relationship Id="rId53" Type="http://schemas.openxmlformats.org/officeDocument/2006/relationships/hyperlink" Target="https://zakon.rada.gov.ua/laws/show/z0496-99" TargetMode="External"/><Relationship Id="rId54" Type="http://schemas.openxmlformats.org/officeDocument/2006/relationships/hyperlink" Target="https://zakon.rada.gov.ua/laws/show/z0496-99" TargetMode="External"/><Relationship Id="rId55" Type="http://schemas.openxmlformats.org/officeDocument/2006/relationships/hyperlink" Target="https://zakon.rada.gov.ua/laws/show/z0496-99" TargetMode="External"/><Relationship Id="rId56" Type="http://schemas.openxmlformats.org/officeDocument/2006/relationships/hyperlink" Target="https://zakon.rada.gov.ua/laws/show/z0496-99" TargetMode="External"/><Relationship Id="rId57" Type="http://schemas.openxmlformats.org/officeDocument/2006/relationships/hyperlink" Target="https://zakon.rada.gov.ua/laws/show/z0496-99" TargetMode="External"/><Relationship Id="rId58" Type="http://schemas.openxmlformats.org/officeDocument/2006/relationships/hyperlink" Target="https://zakon.rada.gov.ua/laws/show/z0496-99" TargetMode="External"/><Relationship Id="rId59" Type="http://schemas.openxmlformats.org/officeDocument/2006/relationships/hyperlink" Target="https://zakon.rada.gov.ua/laws/show/z0496-99" TargetMode="External"/><Relationship Id="rId60" Type="http://schemas.openxmlformats.org/officeDocument/2006/relationships/hyperlink" Target="https://zakon.rada.gov.ua/laws/show/z0496-99" TargetMode="External"/><Relationship Id="rId61" Type="http://schemas.openxmlformats.org/officeDocument/2006/relationships/hyperlink" Target="https://zakon.rada.gov.ua/laws/show/z0496-99" TargetMode="External"/><Relationship Id="rId62" Type="http://schemas.openxmlformats.org/officeDocument/2006/relationships/hyperlink" Target="https://zakon.rada.gov.ua/laws/show/z0496-99" TargetMode="External"/><Relationship Id="rId63" Type="http://schemas.openxmlformats.org/officeDocument/2006/relationships/hyperlink" Target="https://zakon.rada.gov.ua/laws/show/z0550-15#n14" TargetMode="External"/><Relationship Id="rId64" Type="http://schemas.openxmlformats.org/officeDocument/2006/relationships/hyperlink" Target="https://zakon.rada.gov.ua/laws/show/z0550-15#n14" TargetMode="External"/><Relationship Id="rId65" Type="http://schemas.openxmlformats.org/officeDocument/2006/relationships/hyperlink" Target="https://zakon.rada.gov.ua/laws/show/z0550-15#n14" TargetMode="External"/><Relationship Id="rId66" Type="http://schemas.openxmlformats.org/officeDocument/2006/relationships/hyperlink" Target="https://zakon.rada.gov.ua/laws/show/z0550-15#n14" TargetMode="External"/><Relationship Id="rId67" Type="http://schemas.openxmlformats.org/officeDocument/2006/relationships/hyperlink" Target="https://zakon.rada.gov.ua/laws/show/z0550-15#n14" TargetMode="External"/><Relationship Id="rId68" Type="http://schemas.openxmlformats.org/officeDocument/2006/relationships/hyperlink" Target="https://zakon.rada.gov.ua/laws/show/z0550-15#n14" TargetMode="External"/><Relationship Id="rId69" Type="http://schemas.openxmlformats.org/officeDocument/2006/relationships/hyperlink" Target="https://zakon.rada.gov.ua/laws/show/z0550-15#n14" TargetMode="External"/><Relationship Id="rId70" Type="http://schemas.openxmlformats.org/officeDocument/2006/relationships/hyperlink" Target="https://zakon.rada.gov.ua/laws/show/z0550-15#n14" TargetMode="External"/><Relationship Id="rId71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hyperlink" Target="https://zakon.rada.gov.ua/laws/show/z0846-07" TargetMode="External"/><Relationship Id="rId2" Type="http://schemas.openxmlformats.org/officeDocument/2006/relationships/hyperlink" Target="https://zakon.rada.gov.ua/laws/show/z0846-07" TargetMode="External"/><Relationship Id="rId3" Type="http://schemas.openxmlformats.org/officeDocument/2006/relationships/hyperlink" Target="https://zakon.rada.gov.ua/laws/show/z0846-07" TargetMode="External"/><Relationship Id="rId4" Type="http://schemas.openxmlformats.org/officeDocument/2006/relationships/hyperlink" Target="https://zakon.rada.gov.ua/laws/show/z0846-07" TargetMode="External"/><Relationship Id="rId5" Type="http://schemas.openxmlformats.org/officeDocument/2006/relationships/hyperlink" Target="https://zakon.rada.gov.ua/laws/show/z0846-07" TargetMode="External"/><Relationship Id="rId6" Type="http://schemas.openxmlformats.org/officeDocument/2006/relationships/hyperlink" Target="https://zakon.rada.gov.ua/laws/show/z0846-07" TargetMode="External"/><Relationship Id="rId7" Type="http://schemas.openxmlformats.org/officeDocument/2006/relationships/hyperlink" Target="https://zakon.rada.gov.ua/laws/show/z0846-07" TargetMode="External"/><Relationship Id="rId8" Type="http://schemas.openxmlformats.org/officeDocument/2006/relationships/hyperlink" Target="https://zakon.rada.gov.ua/laws/show/z0846-07" TargetMode="External"/><Relationship Id="rId9" Type="http://schemas.openxmlformats.org/officeDocument/2006/relationships/hyperlink" Target="https://zakon.rada.gov.ua/laws/show/z0846-07" TargetMode="External"/><Relationship Id="rId10" Type="http://schemas.openxmlformats.org/officeDocument/2006/relationships/hyperlink" Target="https://zakon.rada.gov.ua/laws/show/z0846-07" TargetMode="External"/><Relationship Id="rId11" Type="http://schemas.openxmlformats.org/officeDocument/2006/relationships/hyperlink" Target="https://zakon.rada.gov.ua/laws/show/z0846-07" TargetMode="External"/><Relationship Id="rId12" Type="http://schemas.openxmlformats.org/officeDocument/2006/relationships/hyperlink" Target="https://zakon.rada.gov.ua/laws/show/z0846-07" TargetMode="External"/><Relationship Id="rId13" Type="http://schemas.openxmlformats.org/officeDocument/2006/relationships/hyperlink" Target="https://zakon.rada.gov.ua/laws/show/z0639-02#n17" TargetMode="External"/><Relationship Id="rId14" Type="http://schemas.openxmlformats.org/officeDocument/2006/relationships/hyperlink" Target="https://zakon.rada.gov.ua/laws/show/z0639-02#n17" TargetMode="External"/><Relationship Id="rId15" Type="http://schemas.openxmlformats.org/officeDocument/2006/relationships/hyperlink" Target="https://zakon.rada.gov.ua/laws/show/z0639-02#n17" TargetMode="External"/><Relationship Id="rId16" Type="http://schemas.openxmlformats.org/officeDocument/2006/relationships/hyperlink" Target="https://zakon.rada.gov.ua/laws/show/z0639-02#n17" TargetMode="External"/><Relationship Id="rId17" Type="http://schemas.openxmlformats.org/officeDocument/2006/relationships/hyperlink" Target="https://zakon.rada.gov.ua/laws/show/z0639-02#n17" TargetMode="External"/><Relationship Id="rId18" Type="http://schemas.openxmlformats.org/officeDocument/2006/relationships/hyperlink" Target="https://zakon.rada.gov.ua/laws/show/z0639-02#n17" TargetMode="External"/><Relationship Id="rId19" Type="http://schemas.openxmlformats.org/officeDocument/2006/relationships/hyperlink" Target="https://zakon.rada.gov.ua/laws/show/z0639-02#n17" TargetMode="External"/><Relationship Id="rId20" Type="http://schemas.openxmlformats.org/officeDocument/2006/relationships/hyperlink" Target="https://zakon.rada.gov.ua/laws/show/z0639-02#n17" TargetMode="External"/><Relationship Id="rId21" Type="http://schemas.openxmlformats.org/officeDocument/2006/relationships/hyperlink" Target="https://zakon.rada.gov.ua/laws/show/z0639-02#n17" TargetMode="External"/><Relationship Id="rId22" Type="http://schemas.openxmlformats.org/officeDocument/2006/relationships/hyperlink" Target="https://zakon.rada.gov.ua/laws/show/z0639-02#n17" TargetMode="External"/><Relationship Id="rId23" Type="http://schemas.openxmlformats.org/officeDocument/2006/relationships/hyperlink" Target="https://zakon.rada.gov.ua/laws/show/z0639-02#n17" TargetMode="External"/><Relationship Id="rId24" Type="http://schemas.openxmlformats.org/officeDocument/2006/relationships/hyperlink" Target="https://zakon.rada.gov.ua/laws/show/z0639-02#n17" TargetMode="External"/><Relationship Id="rId25" Type="http://schemas.openxmlformats.org/officeDocument/2006/relationships/hyperlink" Target="https://zakon.rada.gov.ua/laws/show/z0639-02#n17" TargetMode="External"/><Relationship Id="rId26" Type="http://schemas.openxmlformats.org/officeDocument/2006/relationships/hyperlink" Target="https://zakon.rada.gov.ua/laws/show/z0639-02#n17" TargetMode="External"/><Relationship Id="rId27" Type="http://schemas.openxmlformats.org/officeDocument/2006/relationships/hyperlink" Target="https://zakon.rada.gov.ua/laws/show/z0639-02#n17" TargetMode="External"/><Relationship Id="rId28" Type="http://schemas.openxmlformats.org/officeDocument/2006/relationships/hyperlink" Target="https://zakon.rada.gov.ua/laws/show/z0639-02#n17" TargetMode="External"/><Relationship Id="rId29" Type="http://schemas.openxmlformats.org/officeDocument/2006/relationships/hyperlink" Target="https://zakon.rada.gov.ua/laws/show/z0639-02#n17" TargetMode="External"/><Relationship Id="rId30" Type="http://schemas.openxmlformats.org/officeDocument/2006/relationships/hyperlink" Target="https://zakon.rada.gov.ua/laws/show/z0639-02#n17" TargetMode="External"/><Relationship Id="rId31" Type="http://schemas.openxmlformats.org/officeDocument/2006/relationships/hyperlink" Target="https://zakon.rada.gov.ua/laws/show/z0639-02#n17" TargetMode="External"/><Relationship Id="rId32" Type="http://schemas.openxmlformats.org/officeDocument/2006/relationships/hyperlink" Target="https://zakon.rada.gov.ua/laws/show/z0639-02#n17" TargetMode="External"/><Relationship Id="rId33" Type="http://schemas.openxmlformats.org/officeDocument/2006/relationships/hyperlink" Target="https://zakon.rada.gov.ua/laws/show/z0639-02#n17" TargetMode="External"/><Relationship Id="rId34" Type="http://schemas.openxmlformats.org/officeDocument/2006/relationships/hyperlink" Target="https://zakon.rada.gov.ua/laws/show/z0639-02#n17" TargetMode="External"/><Relationship Id="rId35" Type="http://schemas.openxmlformats.org/officeDocument/2006/relationships/hyperlink" Target="https://zakon.rada.gov.ua/laws/show/z0639-02#n17" TargetMode="External"/><Relationship Id="rId36" Type="http://schemas.openxmlformats.org/officeDocument/2006/relationships/hyperlink" Target="https://zakon.rada.gov.ua/laws/show/z0639-02#n17" TargetMode="External"/><Relationship Id="rId37" Type="http://schemas.openxmlformats.org/officeDocument/2006/relationships/hyperlink" Target="https://zakon.rada.gov.ua/laws/show/z0639-02#n17" TargetMode="External"/><Relationship Id="rId38" Type="http://schemas.openxmlformats.org/officeDocument/2006/relationships/hyperlink" Target="https://zakon.rada.gov.ua/laws/show/z0639-02#n17" TargetMode="External"/><Relationship Id="rId39" Type="http://schemas.openxmlformats.org/officeDocument/2006/relationships/hyperlink" Target="https://zakon.rada.gov.ua/laws/show/z0639-02#n17" TargetMode="External"/><Relationship Id="rId40" Type="http://schemas.openxmlformats.org/officeDocument/2006/relationships/hyperlink" Target="https://zakon.rada.gov.ua/laws/show/z0639-02#n17" TargetMode="External"/><Relationship Id="rId41" Type="http://schemas.openxmlformats.org/officeDocument/2006/relationships/hyperlink" Target="https://zakon.rada.gov.ua/laws/show/z0639-02#n17" TargetMode="External"/><Relationship Id="rId42" Type="http://schemas.openxmlformats.org/officeDocument/2006/relationships/hyperlink" Target="https://zakon.rada.gov.ua/laws/show/z0639-02#n17" TargetMode="External"/><Relationship Id="rId43" Type="http://schemas.openxmlformats.org/officeDocument/2006/relationships/hyperlink" Target="https://zakon.rada.gov.ua/laws/show/z0639-02#n17" TargetMode="External"/><Relationship Id="rId44" Type="http://schemas.openxmlformats.org/officeDocument/2006/relationships/hyperlink" Target="https://zakon.rada.gov.ua/laws/show/z0639-02#n17" TargetMode="External"/><Relationship Id="rId45" Type="http://schemas.openxmlformats.org/officeDocument/2006/relationships/hyperlink" Target="https://zakon.rada.gov.ua/laws/show/z0639-02#n17" TargetMode="External"/><Relationship Id="rId46" Type="http://schemas.openxmlformats.org/officeDocument/2006/relationships/hyperlink" Target="https://zakon.rada.gov.ua/laws/show/z0639-02#n17" TargetMode="External"/><Relationship Id="rId47" Type="http://schemas.openxmlformats.org/officeDocument/2006/relationships/hyperlink" Target="https://zakon.rada.gov.ua/laws/show/z0639-02#n17" TargetMode="External"/><Relationship Id="rId48" Type="http://schemas.openxmlformats.org/officeDocument/2006/relationships/hyperlink" Target="https://zakon.rada.gov.ua/laws/show/z0639-02#n17" TargetMode="External"/><Relationship Id="rId49" Type="http://schemas.openxmlformats.org/officeDocument/2006/relationships/hyperlink" Target="https://zakon.rada.gov.ua/laws/show/z0639-02#n17" TargetMode="External"/><Relationship Id="rId50" Type="http://schemas.openxmlformats.org/officeDocument/2006/relationships/hyperlink" Target="https://zakon.rada.gov.ua/laws/show/z0639-02#n17" TargetMode="External"/><Relationship Id="rId51" Type="http://schemas.openxmlformats.org/officeDocument/2006/relationships/hyperlink" Target="https://zakon.rada.gov.ua/laws/show/z0639-02#n17" TargetMode="External"/><Relationship Id="rId52" Type="http://schemas.openxmlformats.org/officeDocument/2006/relationships/image" Target="../media/image31.png"/><Relationship Id="rId53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hyperlink" Target="https://ips.ligazakon.net/document/view/kp231102?ed=2023_10_20&amp;an=710" TargetMode="External"/><Relationship Id="rId2" Type="http://schemas.openxmlformats.org/officeDocument/2006/relationships/hyperlink" Target="https://ips.ligazakon.net/document/view/kp231102?ed=2023_10_20&amp;an=710" TargetMode="External"/><Relationship Id="rId3" Type="http://schemas.openxmlformats.org/officeDocument/2006/relationships/hyperlink" Target="https://ips.ligazakon.net/document/view/kp231102?ed=2023_10_20&amp;an=710" TargetMode="External"/><Relationship Id="rId4" Type="http://schemas.openxmlformats.org/officeDocument/2006/relationships/hyperlink" Target="https://ips.ligazakon.net/document/view/kp231102?ed=2023_10_20&amp;an=710" TargetMode="External"/><Relationship Id="rId5" Type="http://schemas.openxmlformats.org/officeDocument/2006/relationships/hyperlink" Target="https://ips.ligazakon.net/document/view/kp231102?ed=2023_10_20&amp;an=710" TargetMode="External"/><Relationship Id="rId6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hyperlink" Target="https://zakon.rada.gov.ua/laws/show/z1938-24#n269" TargetMode="External"/><Relationship Id="rId2" Type="http://schemas.openxmlformats.org/officeDocument/2006/relationships/hyperlink" Target="https://zakon.rada.gov.ua/laws/show/z1938-24#n269" TargetMode="External"/><Relationship Id="rId3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hyperlink" Target="https://ips.ligazakon.net/document/view/kp231102?ed=2023_10_20&amp;an=2423" TargetMode="External"/><Relationship Id="rId2" Type="http://schemas.openxmlformats.org/officeDocument/2006/relationships/hyperlink" Target="https://ips.ligazakon.net/document/view/kp231102?ed=2023_10_20&amp;an=2423" TargetMode="External"/><Relationship Id="rId3" Type="http://schemas.openxmlformats.org/officeDocument/2006/relationships/hyperlink" Target="https://ips.ligazakon.net/document/view/kp231102?ed=2023_10_20&amp;an=2423" TargetMode="External"/><Relationship Id="rId4" Type="http://schemas.openxmlformats.org/officeDocument/2006/relationships/hyperlink" Target="https://ips.ligazakon.net/document/view/kp231102?ed=2023_10_20&amp;an=2423" TargetMode="External"/><Relationship Id="rId5" Type="http://schemas.openxmlformats.org/officeDocument/2006/relationships/hyperlink" Target="https://ips.ligazakon.net/document/view/kp231102?ed=2023_10_20&amp;an=2423" TargetMode="External"/><Relationship Id="rId6" Type="http://schemas.openxmlformats.org/officeDocument/2006/relationships/hyperlink" Target="https://ips.ligazakon.net/document/view/kp231102?ed=2023_10_20&amp;an=2423" TargetMode="External"/><Relationship Id="rId7" Type="http://schemas.openxmlformats.org/officeDocument/2006/relationships/hyperlink" Target="https://ips.ligazakon.net/document/view/kp231102?ed=2023_10_20&amp;an=2423" TargetMode="External"/><Relationship Id="rId8" Type="http://schemas.openxmlformats.org/officeDocument/2006/relationships/hyperlink" Target="https://ips.ligazakon.net/document/view/kp231102?ed=2023_10_20&amp;an=2423" TargetMode="External"/><Relationship Id="rId9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6.png"/><Relationship Id="rId6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5.jpeg"/><Relationship Id="rId3" Type="http://schemas.openxmlformats.org/officeDocument/2006/relationships/oleObject" Target="../embeddings/oleObject1.bin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jpeg"/><Relationship Id="rId3" Type="http://schemas.openxmlformats.org/officeDocument/2006/relationships/image" Target="../media/image45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6.png"/><Relationship Id="rId6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hyperlink" Target="https://zakon.rada.gov.ua/laws/show/2320-20#n221" TargetMode="External"/><Relationship Id="rId3" Type="http://schemas.openxmlformats.org/officeDocument/2006/relationships/hyperlink" Target="https://zakon.rada.gov.ua/laws/show/2320-20#n221" TargetMode="External"/><Relationship Id="rId4" Type="http://schemas.openxmlformats.org/officeDocument/2006/relationships/image" Target="../media/image45.jpeg"/><Relationship Id="rId5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45.jpeg"/><Relationship Id="rId3" Type="http://schemas.openxmlformats.org/officeDocument/2006/relationships/oleObject" Target="../embeddings/oleObject1.bin"/><Relationship Id="rId4" Type="http://schemas.openxmlformats.org/officeDocument/2006/relationships/image" Target="../media/image46.png"/><Relationship Id="rId5" Type="http://schemas.openxmlformats.org/officeDocument/2006/relationships/image" Target="../media/image49.jpeg"/><Relationship Id="rId6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45.jpeg"/><Relationship Id="rId3" Type="http://schemas.openxmlformats.org/officeDocument/2006/relationships/image" Target="../media/image49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6.png"/><Relationship Id="rId6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45.jpeg"/><Relationship Id="rId3" Type="http://schemas.openxmlformats.org/officeDocument/2006/relationships/oleObject" Target="../embeddings/oleObject1.bin"/><Relationship Id="rId4" Type="http://schemas.openxmlformats.org/officeDocument/2006/relationships/image" Target="../media/image46.png"/><Relationship Id="rId5" Type="http://schemas.openxmlformats.org/officeDocument/2006/relationships/image" Target="../media/image54.png"/><Relationship Id="rId6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hyperlink" Target="https://zakon.rada.gov.ua/laws/show/z0896-05#n122" TargetMode="External"/><Relationship Id="rId2" Type="http://schemas.openxmlformats.org/officeDocument/2006/relationships/hyperlink" Target="https://zakon.rada.gov.ua/laws/show/z0896-05#n122" TargetMode="External"/><Relationship Id="rId3" Type="http://schemas.openxmlformats.org/officeDocument/2006/relationships/hyperlink" Target="https://zakon.rada.gov.ua/laws/show/z1108-23#n72" TargetMode="External"/><Relationship Id="rId4" Type="http://schemas.openxmlformats.org/officeDocument/2006/relationships/hyperlink" Target="https://zakon.rada.gov.ua/laws/show/z1108-23#n72" TargetMode="External"/><Relationship Id="rId5" Type="http://schemas.openxmlformats.org/officeDocument/2006/relationships/hyperlink" Target="https://zakon.rada.gov.ua/laws/show/z0368-10" TargetMode="External"/><Relationship Id="rId6" Type="http://schemas.openxmlformats.org/officeDocument/2006/relationships/image" Target="../media/image55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46.png"/><Relationship Id="rId9" Type="http://schemas.openxmlformats.org/officeDocument/2006/relationships/image" Target="../media/image56.png"/><Relationship Id="rId10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32.jpeg"/><Relationship Id="rId3" Type="http://schemas.openxmlformats.org/officeDocument/2006/relationships/image" Target="../media/image60.jpeg"/><Relationship Id="rId4" Type="http://schemas.openxmlformats.org/officeDocument/2006/relationships/image" Target="../media/image33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jpeg"/><Relationship Id="rId9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2.png"/><Relationship Id="rId3" Type="http://schemas.openxmlformats.org/officeDocument/2006/relationships/image" Target="../media/image64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hyperlink" Target="https://zakon.rada.gov.ua/laws/show/1102-2023-&#1087;#n204" TargetMode="External"/><Relationship Id="rId2" Type="http://schemas.openxmlformats.org/officeDocument/2006/relationships/hyperlink" Target="https://zakon.rada.gov.ua/laws/show/1102-2023-&#1087;#n204" TargetMode="External"/><Relationship Id="rId3" Type="http://schemas.openxmlformats.org/officeDocument/2006/relationships/hyperlink" Target="https://zakon.rada.gov.ua/laws/show/1102-2023-&#1087;#n204" TargetMode="External"/><Relationship Id="rId4" Type="http://schemas.openxmlformats.org/officeDocument/2006/relationships/hyperlink" Target="https://zakon.rada.gov.ua/laws/show/1102-2023-&#1087;#n204" TargetMode="External"/><Relationship Id="rId5" Type="http://schemas.openxmlformats.org/officeDocument/2006/relationships/hyperlink" Target="https://zakon.rada.gov.ua/laws/show/1102-2023-&#1087;#n204" TargetMode="External"/><Relationship Id="rId6" Type="http://schemas.openxmlformats.org/officeDocument/2006/relationships/hyperlink" Target="https://zakon.rada.gov.ua/laws/show/1102-15" TargetMode="External"/><Relationship Id="rId7" Type="http://schemas.openxmlformats.org/officeDocument/2006/relationships/hyperlink" Target="https://zakon.rada.gov.ua/laws/show/1102-15" TargetMode="External"/><Relationship Id="rId8" Type="http://schemas.openxmlformats.org/officeDocument/2006/relationships/image" Target="../media/image74.png"/><Relationship Id="rId9" Type="http://schemas.openxmlformats.org/officeDocument/2006/relationships/image" Target="../media/image75.jpeg"/><Relationship Id="rId10" Type="http://schemas.openxmlformats.org/officeDocument/2006/relationships/image" Target="../media/image76.png"/><Relationship Id="rId11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45.jpeg"/><Relationship Id="rId4" Type="http://schemas.openxmlformats.org/officeDocument/2006/relationships/image" Target="../media/image80.png"/><Relationship Id="rId5" Type="http://schemas.openxmlformats.org/officeDocument/2006/relationships/slideLayout" Target="../slideLayouts/slideLayout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hyperlink" Target="https://zakon.rada.gov.ua/laws/show/1102-2023-&#1087;#n204" TargetMode="External"/><Relationship Id="rId2" Type="http://schemas.openxmlformats.org/officeDocument/2006/relationships/hyperlink" Target="https://zakon.rada.gov.ua/laws/show/1102-2023-&#1087;#n204" TargetMode="External"/><Relationship Id="rId3" Type="http://schemas.openxmlformats.org/officeDocument/2006/relationships/hyperlink" Target="https://zakon.rada.gov.ua/laws/show/1102-2023-&#1087;#n204" TargetMode="External"/><Relationship Id="rId4" Type="http://schemas.openxmlformats.org/officeDocument/2006/relationships/hyperlink" Target="https://zakon.rada.gov.ua/laws/show/1102-2023-&#1087;#n204" TargetMode="External"/><Relationship Id="rId5" Type="http://schemas.openxmlformats.org/officeDocument/2006/relationships/hyperlink" Target="https://zakon.rada.gov.ua/laws/show/1102-2023-&#1087;#n204" TargetMode="External"/><Relationship Id="rId6" Type="http://schemas.openxmlformats.org/officeDocument/2006/relationships/hyperlink" Target="https://zakon.rada.gov.ua/laws/show/2320-20" TargetMode="External"/><Relationship Id="rId7" Type="http://schemas.openxmlformats.org/officeDocument/2006/relationships/hyperlink" Target="https://zakon.rada.gov.ua/laws/show/2320-20" TargetMode="External"/><Relationship Id="rId8" Type="http://schemas.openxmlformats.org/officeDocument/2006/relationships/image" Target="../media/image83.png"/><Relationship Id="rId9" Type="http://schemas.openxmlformats.org/officeDocument/2006/relationships/slideLayout" Target="../slideLayouts/slideLayout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slideLayout" Target="../slideLayouts/slideLayout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8.png"/><Relationship Id="rId3" Type="http://schemas.openxmlformats.org/officeDocument/2006/relationships/slideLayout" Target="../slideLayouts/slideLayout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slideLayout" Target="../slideLayouts/slideLayout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slideLayout" Target="../slideLayouts/slideLayout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s://zakon.rada.gov.ua/laws/show/2320-20#n987" TargetMode="External"/><Relationship Id="rId2" Type="http://schemas.openxmlformats.org/officeDocument/2006/relationships/hyperlink" Target="https://zakon.rada.gov.ua/laws/show/2320-20#n987" TargetMode="External"/><Relationship Id="rId3" Type="http://schemas.openxmlformats.org/officeDocument/2006/relationships/hyperlink" Target="https://zakon.rada.gov.ua/laws/show/2320-20#n987" TargetMode="External"/><Relationship Id="rId4" Type="http://schemas.openxmlformats.org/officeDocument/2006/relationships/hyperlink" Target="https://zakon.rada.gov.ua/laws/show/2320-20#n987" TargetMode="External"/><Relationship Id="rId5" Type="http://schemas.openxmlformats.org/officeDocument/2006/relationships/hyperlink" Target="https://zakon.rada.gov.ua/laws/show/2320-20#n987" TargetMode="External"/><Relationship Id="rId6" Type="http://schemas.openxmlformats.org/officeDocument/2006/relationships/hyperlink" Target="https://zakon.rada.gov.ua/laws/show/2320-20#n987" TargetMode="External"/><Relationship Id="rId7" Type="http://schemas.openxmlformats.org/officeDocument/2006/relationships/hyperlink" Target="https://zakon.rada.gov.ua/laws/show/2320-20#n987" TargetMode="External"/><Relationship Id="rId8" Type="http://schemas.openxmlformats.org/officeDocument/2006/relationships/hyperlink" Target="https://zakon.rada.gov.ua/laws/show/2320-20#n987" TargetMode="External"/><Relationship Id="rId9" Type="http://schemas.openxmlformats.org/officeDocument/2006/relationships/hyperlink" Target="https://zakon.rada.gov.ua/laws/show/2320-20#n987" TargetMode="External"/><Relationship Id="rId10" Type="http://schemas.openxmlformats.org/officeDocument/2006/relationships/hyperlink" Target="https://zakon.rada.gov.ua/laws/show/2320-20#n987" TargetMode="External"/><Relationship Id="rId11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22920" y="1197000"/>
            <a:ext cx="4433040" cy="170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1" lang="uk-UA" sz="2800" spc="-1" strike="noStrike">
                <a:solidFill>
                  <a:srgbClr val="000000"/>
                </a:solidFill>
                <a:latin typeface="IBM Plex Sans"/>
              </a:rPr>
              <a:t>Управління відходами в закладах охорони здоров</a:t>
            </a:r>
            <a:r>
              <a:rPr b="1" lang="en-US" sz="2800" spc="-1" strike="noStrike">
                <a:solidFill>
                  <a:srgbClr val="000000"/>
                </a:solidFill>
                <a:latin typeface="IBM Plex Sans"/>
              </a:rPr>
              <a:t>’</a:t>
            </a:r>
            <a:r>
              <a:rPr b="1" lang="uk-UA" sz="2800" spc="-1" strike="noStrike">
                <a:solidFill>
                  <a:srgbClr val="000000"/>
                </a:solidFill>
                <a:latin typeface="IBM Plex Sans"/>
              </a:rPr>
              <a:t>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subTitle"/>
          </p:nvPr>
        </p:nvSpPr>
        <p:spPr>
          <a:xfrm>
            <a:off x="322920" y="4653360"/>
            <a:ext cx="4433040" cy="89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IBM Plex Sans SemiBold"/>
              </a:rPr>
              <a:t>Завідуюча відділенням епідеміологічного нагляду та профілактики інфекційних хвороб Бериславського РВ Литвин Людмила Дмитрівна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1"/>
          <p:cNvSpPr/>
          <p:nvPr/>
        </p:nvSpPr>
        <p:spPr>
          <a:xfrm>
            <a:off x="575640" y="1755000"/>
            <a:ext cx="4535280" cy="213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1) 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запобігання утворенню відходів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2) підготовки відходів до повторного використання;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3) рециклінгу;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4) відновлення відходів (у тому числі виробництва енергії);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5) видалення відходів.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Прямоугольник 2"/>
          <p:cNvSpPr/>
          <p:nvPr/>
        </p:nvSpPr>
        <p:spPr>
          <a:xfrm>
            <a:off x="1872000" y="531000"/>
            <a:ext cx="7271640" cy="109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1800" spc="-1" strike="noStrike">
                <a:solidFill>
                  <a:srgbClr val="ff0000"/>
                </a:solidFill>
                <a:latin typeface="IBM Plex Sans"/>
              </a:rPr>
              <a:t>Стаття </a:t>
            </a:r>
            <a:r>
              <a:rPr b="1" lang="uk-UA" sz="2000" spc="-1" strike="noStrike">
                <a:solidFill>
                  <a:srgbClr val="ff0000"/>
                </a:solidFill>
                <a:latin typeface="IBM Plex Sans"/>
              </a:rPr>
              <a:t>4. Ієрархія управління відходами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   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Ієрархія управління відходами впроваджується центральними та місцевими органами виконавчої влади, органами місцевого самоврядування, підприємствами, установами та організаціями з метою </a:t>
            </a:r>
            <a:r>
              <a:rPr b="0" lang="uk-UA" sz="1400" spc="-1" strike="noStrike">
                <a:solidFill>
                  <a:srgbClr val="002060"/>
                </a:solidFill>
                <a:latin typeface="IBM Plex Sans"/>
              </a:rPr>
              <a:t>(</a:t>
            </a:r>
            <a:r>
              <a:rPr b="0" lang="uk-UA" sz="1400" spc="-1" strike="noStrike">
                <a:solidFill>
                  <a:srgbClr val="c00000"/>
                </a:solidFill>
                <a:latin typeface="IBM Plex Sans"/>
              </a:rPr>
              <a:t>у порядку </a:t>
            </a:r>
            <a:r>
              <a:rPr b="0" lang="uk-UA" sz="1800" spc="-1" strike="noStrike">
                <a:solidFill>
                  <a:srgbClr val="c00000"/>
                </a:solidFill>
                <a:latin typeface="IBM Plex Sans"/>
              </a:rPr>
              <a:t>пріоритетності):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" name="Picture 2" descr=""/>
          <p:cNvPicPr/>
          <p:nvPr/>
        </p:nvPicPr>
        <p:blipFill>
          <a:blip r:embed="rId1"/>
          <a:stretch/>
        </p:blipFill>
        <p:spPr>
          <a:xfrm>
            <a:off x="5040360" y="1755000"/>
            <a:ext cx="4255200" cy="264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Прямоугольник 1"/>
          <p:cNvSpPr/>
          <p:nvPr/>
        </p:nvSpPr>
        <p:spPr>
          <a:xfrm>
            <a:off x="2160000" y="171000"/>
            <a:ext cx="719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1800" spc="-1" strike="noStrike">
                <a:solidFill>
                  <a:srgbClr val="ff0000"/>
                </a:solidFill>
                <a:latin typeface="IBM Plex Sans"/>
              </a:rPr>
              <a:t>Стаття 13. Загальні вимоги до управління відходами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Прямоугольник 2"/>
          <p:cNvSpPr/>
          <p:nvPr/>
        </p:nvSpPr>
        <p:spPr>
          <a:xfrm>
            <a:off x="359640" y="1179000"/>
            <a:ext cx="9432000" cy="356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1.</a:t>
            </a: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Відходи збираються, перевозяться та оброблюються залежно від їх виду, складу і властивостей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у спосіб, що: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1) сприяє їх подальшому відновленню;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2) є безпечним для здоров’я людини та не завдає шкоди навколишньому природному середовищу,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3) відповідає встановленим стандартам або нормативам шкідливого впливу фізичних та біологічних факторів та найкращим доступним технологіям і методам управління.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2. Для сприяння відновленню відходів </a:t>
            </a: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забезпечується їх роздільне збирання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. Змішування відходів з іншими відходами чи матеріалами, якщо такі дії ускладнюють операції з відновлення, забороняється.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3. Утворювачі або власники відходів, які не є суб’єктами господарювання у сфері управління відходами, 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зобов’язані забезпечувати зберігання відходів у спосіб, що є безпечним для здоров’я людини та навколишнього природного середовища, та передавати відходи суб’єктам господарювання у сфері управління відходами </a:t>
            </a: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протягом одного року з моменту їх утворення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4. Передача суб’єктам господарювання у сфері управління відходами відходів (крім побутових відходів) з метою збирання, перевезення та оброблення здійснюється </a:t>
            </a: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на підставі договору, укладеного відповідно до законодавства, в якому зазначається: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ff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код відходів згідно з Національним класифікатором відходів,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ff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 </a:t>
            </a: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їх обсяг, найменування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ff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 </a:t>
            </a: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код операції з відновлення та/або видалення відходів.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1"/>
          <p:cNvSpPr/>
          <p:nvPr/>
        </p:nvSpPr>
        <p:spPr>
          <a:xfrm flipV="1" rot="10800000">
            <a:off x="433080" y="1184760"/>
            <a:ext cx="4535280" cy="20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     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Плани управління відходами розробляються </a:t>
            </a:r>
            <a:r>
              <a:rPr b="0" lang="ru-RU" sz="1200" spc="-1" strike="noStrike" u="sng">
                <a:solidFill>
                  <a:srgbClr val="ff0000"/>
                </a:solidFill>
                <a:uFillTx/>
                <a:latin typeface="IBM Plex Sans SemiBold"/>
              </a:rPr>
              <a:t>утворювачами відходів, що подають декларацію про відходи 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відповідно до 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1"/>
              </a:rPr>
              <a:t>частини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2"/>
              </a:rPr>
              <a:t> 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3"/>
              </a:rPr>
              <a:t>першої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 статті 45 Закону України «Про управління відходами»;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   </a:t>
            </a: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У планах зазначаються прогнозовані показники утворення відходів, їх код та найменування, заходи, яких планується вжити для запобігання утворенню та зменшення обсягів відходів, їх належного збирання, перевезення, оброблення, виконання інших зобов</a:t>
            </a:r>
            <a:r>
              <a:rPr b="0" lang="en-US" sz="1200" spc="-1" strike="noStrike">
                <a:solidFill>
                  <a:schemeClr val="dk1"/>
                </a:solidFill>
                <a:latin typeface="IBM Plex Sans SemiBold"/>
              </a:rPr>
              <a:t>’</a:t>
            </a: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язань, визначених законодавством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Прямоугольник 2"/>
          <p:cNvSpPr/>
          <p:nvPr/>
        </p:nvSpPr>
        <p:spPr>
          <a:xfrm flipV="1" rot="10800000">
            <a:off x="2521080" y="243360"/>
            <a:ext cx="5615640" cy="79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IBM Plex Sans SemiBold"/>
              </a:rPr>
              <a:t>Планування роботи по  управлінню відходами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1" lang="ru-RU" sz="1400" spc="-1" strike="noStrike">
                <a:solidFill>
                  <a:schemeClr val="dk1"/>
                </a:solidFill>
                <a:latin typeface="IBM Plex Sans SemiBold"/>
              </a:rPr>
              <a:t>План управління відходами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1" lang="ru-RU" sz="1400" spc="-1" strike="noStrike">
                <a:solidFill>
                  <a:schemeClr val="dk1"/>
                </a:solidFill>
                <a:latin typeface="IBM Plex Sans SemiBold"/>
              </a:rPr>
              <a:t>Схема управління медичними відходами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Прямоугольник 3"/>
          <p:cNvSpPr/>
          <p:nvPr/>
        </p:nvSpPr>
        <p:spPr>
          <a:xfrm flipV="1" rot="10800000">
            <a:off x="5185440" y="1219320"/>
            <a:ext cx="4679280" cy="179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IBM Plex Sans SemiBold"/>
              </a:rPr>
              <a:t>Розділи плану управління відходами: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- вступна частина;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- характеристика підприємства, установи та організації;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аналіз поточного стану системи управління відходами на підприємстві, в установі та організації;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- планування системи управління відходами на підприємстві, в установі та організації;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- моніторинг виконання плану управління відходами.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" name="Picture 3" descr=""/>
          <p:cNvPicPr/>
          <p:nvPr/>
        </p:nvPicPr>
        <p:blipFill>
          <a:blip r:embed="rId4"/>
          <a:stretch/>
        </p:blipFill>
        <p:spPr>
          <a:xfrm>
            <a:off x="6087240" y="3030120"/>
            <a:ext cx="2767320" cy="2057760"/>
          </a:xfrm>
          <a:prstGeom prst="rect">
            <a:avLst/>
          </a:prstGeom>
          <a:ln w="0">
            <a:noFill/>
          </a:ln>
        </p:spPr>
      </p:pic>
      <p:sp>
        <p:nvSpPr>
          <p:cNvPr id="82" name="Прямоугольник 4"/>
          <p:cNvSpPr/>
          <p:nvPr/>
        </p:nvSpPr>
        <p:spPr>
          <a:xfrm flipV="1" rot="10800000">
            <a:off x="361080" y="3238200"/>
            <a:ext cx="446328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IBM Plex Sans SemiBold"/>
              </a:rPr>
              <a:t>Плани розробляються на 5 років, містять дані про всі відходи, що утворюється в закладі, як медичні, так і інші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Прямоугольник 5"/>
          <p:cNvSpPr/>
          <p:nvPr/>
        </p:nvSpPr>
        <p:spPr>
          <a:xfrm flipV="1" rot="10800000">
            <a:off x="721080" y="4059360"/>
            <a:ext cx="417528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IBM Plex Sans SemiBold"/>
              </a:rPr>
              <a:t>Управління </a:t>
            </a:r>
            <a:r>
              <a:rPr b="1" lang="ru-RU" sz="1600" spc="-1" strike="noStrike" u="sng">
                <a:solidFill>
                  <a:srgbClr val="ff0000"/>
                </a:solidFill>
                <a:uFillTx/>
                <a:latin typeface="IBM Plex Sans SemiBold"/>
              </a:rPr>
              <a:t>медичними </a:t>
            </a:r>
            <a:r>
              <a:rPr b="1" lang="ru-RU" sz="1600" spc="-1" strike="noStrike">
                <a:solidFill>
                  <a:srgbClr val="ff0000"/>
                </a:solidFill>
                <a:latin typeface="IBM Plex Sans SemiBold"/>
              </a:rPr>
              <a:t>відходами здійснюється відповідно до схеми управління відходами 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оугольник 1"/>
          <p:cNvSpPr/>
          <p:nvPr/>
        </p:nvSpPr>
        <p:spPr>
          <a:xfrm>
            <a:off x="3240000" y="387000"/>
            <a:ext cx="38872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Перевезення відходів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Прямоугольник 2"/>
          <p:cNvSpPr/>
          <p:nvPr/>
        </p:nvSpPr>
        <p:spPr>
          <a:xfrm>
            <a:off x="215640" y="1323000"/>
            <a:ext cx="475128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IBM Plex Sans"/>
              </a:rPr>
              <a:t>     </a:t>
            </a:r>
            <a:r>
              <a:rPr b="1" lang="ru-RU" sz="1400" spc="-1" strike="noStrike">
                <a:solidFill>
                  <a:srgbClr val="ff0000"/>
                </a:solidFill>
                <a:latin typeface="IBM Plex Sans"/>
              </a:rPr>
              <a:t>П</a:t>
            </a:r>
            <a:r>
              <a:rPr b="1" lang="uk-UA" sz="1400" spc="-1" strike="noStrike">
                <a:solidFill>
                  <a:srgbClr val="ff0000"/>
                </a:solidFill>
                <a:latin typeface="IBM Plex Sans"/>
              </a:rPr>
              <a:t>еревезення відходів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- операція, що полягає у транспортуванні відходів від місця їх утворення до об’єкта оброблення відходів, а також від одного місця/об’єкта до іншого;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Прямоугольник 3"/>
          <p:cNvSpPr/>
          <p:nvPr/>
        </p:nvSpPr>
        <p:spPr>
          <a:xfrm>
            <a:off x="215640" y="2619360"/>
            <a:ext cx="4751280" cy="19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    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Перевезення </a:t>
            </a: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небезпечних відходів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здійснюється суб’єктами господарювання, які отримали </a:t>
            </a: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ліцензію</a:t>
            </a: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 на внутрішні перевезення небезпечних вантажів та небезпечних відходів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вантажними автомобілями, відповідно до </a:t>
            </a:r>
            <a:r>
              <a:rPr b="0" lang="uk-UA" sz="1200" spc="-1" strike="noStrike">
                <a:solidFill>
                  <a:srgbClr val="002060"/>
                </a:solidFill>
                <a:latin typeface="IBM Plex Sans"/>
              </a:rPr>
              <a:t>Ліцензійних умов провадження господарської діяльності з перевезення пасажирів, небезпечних вантажів та небезпечних відходів автомобільним транспортом, міжнародних перевезень пасажирів та вантажів автомобільним транспортом, затверджених постановою Кабінету Міністрів України від 02 грудня 2015 року № 1001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Picture 2" descr=""/>
          <p:cNvPicPr/>
          <p:nvPr/>
        </p:nvPicPr>
        <p:blipFill>
          <a:blip r:embed="rId1"/>
          <a:stretch/>
        </p:blipFill>
        <p:spPr>
          <a:xfrm>
            <a:off x="6480360" y="3167640"/>
            <a:ext cx="2070000" cy="2020320"/>
          </a:xfrm>
          <a:prstGeom prst="rect">
            <a:avLst/>
          </a:prstGeom>
          <a:ln w="0">
            <a:noFill/>
          </a:ln>
        </p:spPr>
      </p:pic>
      <p:sp>
        <p:nvSpPr>
          <p:cNvPr id="88" name="Прямоугольник 4"/>
          <p:cNvSpPr/>
          <p:nvPr/>
        </p:nvSpPr>
        <p:spPr>
          <a:xfrm flipH="1">
            <a:off x="5183640" y="1323000"/>
            <a:ext cx="4463280" cy="210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1600" spc="-1" strike="noStrike">
                <a:solidFill>
                  <a:srgbClr val="ff0000"/>
                </a:solidFill>
                <a:latin typeface="IBM Plex Sans"/>
              </a:rPr>
              <a:t>Умови для перевезення відходів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- спецтранспорт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- кабіна водія ізольована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- вантажний кузов забезпечує ізоляцію від навколишнього природного середовища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- внутрішнє оздоблення вантажного кузова має бути стійке до очищення та дезінфекції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2"/>
          <p:cNvSpPr/>
          <p:nvPr/>
        </p:nvSpPr>
        <p:spPr>
          <a:xfrm>
            <a:off x="3096000" y="459000"/>
            <a:ext cx="3293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Облік та звітність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Прямоугольник 5"/>
          <p:cNvSpPr/>
          <p:nvPr/>
        </p:nvSpPr>
        <p:spPr>
          <a:xfrm>
            <a:off x="215640" y="1107000"/>
            <a:ext cx="9216000" cy="374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spcAft>
                <a:spcPts val="751"/>
              </a:spcAft>
            </a:pPr>
            <a:r>
              <a:rPr b="1" lang="uk-UA" sz="1400" spc="-1" strike="noStrike">
                <a:solidFill>
                  <a:srgbClr val="0070c0"/>
                </a:solidFill>
                <a:latin typeface="Times New Roman"/>
              </a:rPr>
              <a:t>Стаття 16. Права та обов’язки утворювачів відходів, крім утворювачів відходів домогосподарств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Aft>
                <a:spcPts val="751"/>
              </a:spcAft>
            </a:pPr>
            <a:r>
              <a:rPr b="1" lang="uk-UA" sz="1400" spc="-1" strike="noStrike">
                <a:solidFill>
                  <a:srgbClr val="333333"/>
                </a:solidFill>
                <a:latin typeface="Times New Roman"/>
              </a:rPr>
              <a:t>2. Утворювачі відходів, крім утворювачів відходів домогосподарств, </a:t>
            </a:r>
            <a:r>
              <a:rPr b="1" lang="uk-UA" sz="1400" spc="-1" strike="noStrike">
                <a:solidFill>
                  <a:srgbClr val="ff0000"/>
                </a:solidFill>
                <a:latin typeface="Times New Roman"/>
              </a:rPr>
              <a:t>зобов’язані: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Aft>
                <a:spcPts val="751"/>
              </a:spcAft>
            </a:pPr>
            <a:r>
              <a:rPr b="1" lang="uk-UA" sz="1400" spc="-1" strike="noStrike">
                <a:solidFill>
                  <a:srgbClr val="333333"/>
                </a:solidFill>
                <a:latin typeface="Times New Roman"/>
              </a:rPr>
              <a:t>6) </a:t>
            </a:r>
            <a:r>
              <a:rPr b="1" lang="uk-UA" sz="1400" spc="-1" strike="noStrike">
                <a:solidFill>
                  <a:srgbClr val="ff0000"/>
                </a:solidFill>
                <a:latin typeface="Times New Roman"/>
              </a:rPr>
              <a:t>вести облік відходів, що утворилися в результаті їхньої діяльності, та подавати відповідну звітність;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Aft>
                <a:spcPts val="751"/>
              </a:spcAft>
            </a:pPr>
            <a:r>
              <a:rPr b="1" lang="uk-UA" sz="1400" spc="-1" strike="noStrike">
                <a:solidFill>
                  <a:srgbClr val="0070c0"/>
                </a:solidFill>
                <a:latin typeface="Times New Roman"/>
              </a:rPr>
              <a:t>Стаття 45. Декларація про відходи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Aft>
                <a:spcPts val="751"/>
              </a:spcAft>
            </a:pPr>
            <a:r>
              <a:rPr b="1" lang="uk-UA" sz="1400" spc="-1" strike="noStrike">
                <a:solidFill>
                  <a:schemeClr val="dk1"/>
                </a:solidFill>
                <a:latin typeface="Times New Roman"/>
              </a:rPr>
              <a:t>1. Власники відходів, діяльність яких призводить </a:t>
            </a:r>
            <a:r>
              <a:rPr b="1" lang="uk-UA" sz="1400" spc="-1" strike="noStrike">
                <a:solidFill>
                  <a:srgbClr val="ff0000"/>
                </a:solidFill>
                <a:latin typeface="Times New Roman"/>
              </a:rPr>
              <a:t>до утворення небезпечних відходів, або власники відходів, що не є небезпечними, річний обсяг утворення яких перевищує 50 тонн, один раз на рік подають декларацію про відходи.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Aft>
                <a:spcPts val="751"/>
              </a:spcAft>
            </a:pPr>
            <a:r>
              <a:rPr b="1" lang="uk-UA" sz="1400" spc="-1" strike="noStrike">
                <a:solidFill>
                  <a:srgbClr val="0070c0"/>
                </a:solidFill>
                <a:latin typeface="Times New Roman"/>
              </a:rPr>
              <a:t>Стаття 47. Облік відходів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Aft>
                <a:spcPts val="751"/>
              </a:spcAft>
            </a:pPr>
            <a:r>
              <a:rPr b="0" lang="uk-UA" sz="1400" spc="-1" strike="noStrike">
                <a:solidFill>
                  <a:srgbClr val="333333"/>
                </a:solidFill>
                <a:latin typeface="Times New Roman"/>
              </a:rPr>
              <a:t>1. Суб’єкти господарювання, які в результаті господарської діяльності є утворювачами та/або власниками відходів, </a:t>
            </a:r>
            <a:r>
              <a:rPr b="1" lang="uk-UA" sz="1400" spc="-1" strike="noStrike">
                <a:solidFill>
                  <a:srgbClr val="ff0000"/>
                </a:solidFill>
                <a:latin typeface="Times New Roman"/>
              </a:rPr>
              <a:t>зобов’язані вести облік за обсягом, кодом і найменуванням, джерелами утворення відходів, здійсненням операцій з управління відходами</a:t>
            </a:r>
            <a:r>
              <a:rPr b="1" lang="uk-UA" sz="1400" spc="-1" strike="noStrike">
                <a:solidFill>
                  <a:srgbClr val="333333"/>
                </a:solidFill>
                <a:latin typeface="Times New Roman"/>
              </a:rPr>
              <a:t>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Aft>
                <a:spcPts val="751"/>
              </a:spcAft>
            </a:pPr>
            <a:r>
              <a:rPr b="0" lang="uk-UA" sz="1400" spc="-1" strike="noStrike">
                <a:solidFill>
                  <a:srgbClr val="333333"/>
                </a:solidFill>
                <a:latin typeface="Times New Roman"/>
              </a:rPr>
              <a:t>2. Для здійснення обліку відходів та операцій з управління відходами, суб’єкти господарювання, які в результаті господарської діяльності є утворювачами та/або власниками відходів, </a:t>
            </a:r>
            <a:r>
              <a:rPr b="1" lang="uk-UA" sz="1400" spc="-1" strike="noStrike">
                <a:solidFill>
                  <a:srgbClr val="ff0000"/>
                </a:solidFill>
                <a:latin typeface="Times New Roman"/>
              </a:rPr>
              <a:t>зобов’язані вести облік утворення відходів та здійснення операцій з управління відходами в електронному вигляді.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Прямоугольник 1"/>
          <p:cNvSpPr/>
          <p:nvPr/>
        </p:nvSpPr>
        <p:spPr>
          <a:xfrm>
            <a:off x="2952000" y="243000"/>
            <a:ext cx="3197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Облік та звітність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Прямоугольник 2"/>
          <p:cNvSpPr/>
          <p:nvPr/>
        </p:nvSpPr>
        <p:spPr>
          <a:xfrm>
            <a:off x="1800000" y="612360"/>
            <a:ext cx="770364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1400" spc="-1" strike="noStrike">
                <a:solidFill>
                  <a:schemeClr val="dk1"/>
                </a:solidFill>
                <a:latin typeface="IBM Plex Sans"/>
              </a:rPr>
              <a:t>Затверджено НАКАЗОМ  МІНДОВКІЛЛЯ від 26.11.2024  № 1534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«Про затвердження Порядку ведення державного обліку відходів та подання звітності та Типової форми обліку відходів»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Прямоугольник 3"/>
          <p:cNvSpPr/>
          <p:nvPr/>
        </p:nvSpPr>
        <p:spPr>
          <a:xfrm>
            <a:off x="1080000" y="1539000"/>
            <a:ext cx="7919640" cy="307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400" spc="-1" strike="noStrike">
                <a:solidFill>
                  <a:srgbClr val="00b050"/>
                </a:solidFill>
                <a:latin typeface="IBM Plex Sans"/>
              </a:rPr>
              <a:t>-  Порядок ведення державного обліку відходів та подання звітності;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uk-UA" sz="1400" spc="-1" strike="noStrike">
                <a:solidFill>
                  <a:srgbClr val="00b050"/>
                </a:solidFill>
                <a:latin typeface="IBM Plex Sans"/>
              </a:rPr>
              <a:t>-  Електронну звітну форму;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uk-UA" sz="1400" spc="-1" strike="noStrike">
                <a:solidFill>
                  <a:srgbClr val="00b050"/>
                </a:solidFill>
                <a:latin typeface="IBM Plex Sans"/>
              </a:rPr>
              <a:t>- Типову форму обліку відходів.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rgbClr val="0070c0"/>
                </a:solidFill>
                <a:latin typeface="IBM Plex Sans"/>
              </a:rPr>
              <a:t>    </a:t>
            </a:r>
            <a:r>
              <a:rPr b="0" lang="uk-UA" sz="1400" spc="-1" strike="noStrike">
                <a:solidFill>
                  <a:srgbClr val="0070c0"/>
                </a:solidFill>
                <a:latin typeface="IBM Plex Sans"/>
              </a:rPr>
              <a:t>Дія цього Порядку </a:t>
            </a:r>
            <a:r>
              <a:rPr b="1" lang="uk-UA" sz="1400" spc="-1" strike="noStrike">
                <a:solidFill>
                  <a:srgbClr val="ff0000"/>
                </a:solidFill>
                <a:latin typeface="IBM Plex Sans"/>
              </a:rPr>
              <a:t>не поширюється </a:t>
            </a:r>
            <a:r>
              <a:rPr b="0" lang="uk-UA" sz="1400" spc="-1" strike="noStrike">
                <a:solidFill>
                  <a:srgbClr val="0070c0"/>
                </a:solidFill>
                <a:latin typeface="IBM Plex Sans"/>
              </a:rPr>
              <a:t>на: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rgbClr val="0070c0"/>
                </a:solidFill>
                <a:latin typeface="IBM Plex Sans"/>
              </a:rPr>
              <a:t>- </a:t>
            </a:r>
            <a:r>
              <a:rPr b="1" lang="uk-UA" sz="1400" spc="-1" strike="noStrike">
                <a:solidFill>
                  <a:srgbClr val="0070c0"/>
                </a:solidFill>
                <a:latin typeface="IBM Plex Sans"/>
              </a:rPr>
              <a:t>утворювачів побутових відходів</a:t>
            </a:r>
            <a:r>
              <a:rPr b="0" lang="uk-UA" sz="1400" spc="-1" strike="noStrike">
                <a:solidFill>
                  <a:srgbClr val="0070c0"/>
                </a:solidFill>
                <a:latin typeface="IBM Plex Sans"/>
              </a:rPr>
              <a:t>, які передають такі відходи до об’єктів управління побутовими відходами, пунктів приймання або роздільного збирання відходів від продукції, на яку поширюється розширена відповідальність виробника;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     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Передача відходів  між суб’єктами господарювання оформлюється </a:t>
            </a:r>
            <a:r>
              <a:rPr b="0" lang="uk-UA" sz="1400" spc="-1" strike="noStrike">
                <a:solidFill>
                  <a:srgbClr val="ff0000"/>
                </a:solidFill>
                <a:latin typeface="IBM Plex Sans"/>
              </a:rPr>
              <a:t>актом приймання-передачі відходів (</a:t>
            </a:r>
            <a:r>
              <a:rPr b="1" lang="uk-UA" sz="1400" spc="-1" strike="noStrike">
                <a:solidFill>
                  <a:srgbClr val="ff0000"/>
                </a:solidFill>
                <a:latin typeface="IBM Plex Sans"/>
              </a:rPr>
              <a:t>карткою перевезення відходів</a:t>
            </a:r>
            <a:r>
              <a:rPr b="0" lang="uk-UA" sz="1400" spc="-1" strike="noStrike">
                <a:solidFill>
                  <a:srgbClr val="ff0000"/>
                </a:solidFill>
                <a:latin typeface="IBM Plex Sans"/>
              </a:rPr>
              <a:t>) виключно в електронній формі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, шляхом використання інформаційної системи управління відходами з </a:t>
            </a:r>
            <a:r>
              <a:rPr b="0" lang="uk-UA" sz="1400" spc="-1" strike="noStrike">
                <a:solidFill>
                  <a:srgbClr val="ff0000"/>
                </a:solidFill>
                <a:latin typeface="IBM Plex Sans"/>
              </a:rPr>
              <a:t>обов’язковим накладенням кваліфікованого електронного підпису або удосконаленого електронного підпису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, що базується на кваліфікованому сертифікаті електронного підпису, або інших засобах електронної ідентифікації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1" descr=""/>
          <p:cNvPicPr/>
          <p:nvPr/>
        </p:nvPicPr>
        <p:blipFill>
          <a:blip r:embed="rId1"/>
          <a:srcRect l="15738" t="21991" r="15738" b="10800"/>
          <a:stretch/>
        </p:blipFill>
        <p:spPr>
          <a:xfrm>
            <a:off x="864000" y="1395000"/>
            <a:ext cx="3321720" cy="1832400"/>
          </a:xfrm>
          <a:prstGeom prst="rect">
            <a:avLst/>
          </a:prstGeom>
          <a:ln w="0">
            <a:noFill/>
          </a:ln>
        </p:spPr>
      </p:pic>
      <p:sp>
        <p:nvSpPr>
          <p:cNvPr id="95" name="Прямоугольник 2"/>
          <p:cNvSpPr/>
          <p:nvPr/>
        </p:nvSpPr>
        <p:spPr>
          <a:xfrm>
            <a:off x="5112360" y="603000"/>
            <a:ext cx="4103280" cy="457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Calibri"/>
              </a:rPr>
              <a:t>Адміністративні послуги Реєстри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Calibri"/>
              </a:rPr>
              <a:t>Новини Про проєкт ЕкоЗагроза </a:t>
            </a:r>
            <a:r>
              <a:rPr b="0" lang="ru-RU" sz="1400" spc="-1" strike="noStrike">
                <a:solidFill>
                  <a:srgbClr val="ff0000"/>
                </a:solidFill>
                <a:latin typeface="Calibri"/>
              </a:rPr>
              <a:t>е-Кабінет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uk-UA" sz="1400" spc="-1" strike="noStrike">
                <a:solidFill>
                  <a:schemeClr val="dk1"/>
                </a:solidFill>
                <a:latin typeface="Calibri"/>
              </a:rPr>
              <a:t>е-Відходи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Calibri"/>
              </a:rPr>
              <a:t>Державний реєстр суб’єктів господарювання, які здійснюють приймання та/або розбирання транспортних засобів, що утилізуються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Calibri"/>
              </a:rPr>
              <a:t>Національний перелік відходів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Calibri"/>
              </a:rPr>
              <a:t>Перелік властивостей, що роблять відходи небезпечними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Calibri"/>
              </a:rPr>
              <a:t>Перелік Декларацій про поводження господарської діяльності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Calibri"/>
              </a:rPr>
              <a:t>Перелік небезпечних компонентів відходів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Calibri"/>
              </a:rPr>
              <a:t>Перелік операцій з видалення відходів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Calibri"/>
              </a:rPr>
              <a:t>Перелік операцій з відновлення відходів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Calibri"/>
              </a:rPr>
              <a:t>Реєстр висновків на транскордонне перевезення відходів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Calibri"/>
              </a:rPr>
              <a:t>Реєстр дозволів на здійснення операцій з оброблення відходів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Calibri"/>
              </a:rPr>
              <a:t>Реєстр ліцензіатів з управління небезпечними відходами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Прямоугольник 3"/>
          <p:cNvSpPr/>
          <p:nvPr/>
        </p:nvSpPr>
        <p:spPr>
          <a:xfrm flipV="1" rot="10800000">
            <a:off x="945000" y="3391200"/>
            <a:ext cx="37101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https://eco.gov.ua/categories/e-vidhodi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рямоугольник 1"/>
          <p:cNvSpPr/>
          <p:nvPr/>
        </p:nvSpPr>
        <p:spPr>
          <a:xfrm flipV="1" rot="10800000">
            <a:off x="649080" y="1712160"/>
            <a:ext cx="43192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600" spc="-1" strike="noStrike">
                <a:solidFill>
                  <a:schemeClr val="dk1"/>
                </a:solidFill>
                <a:latin typeface="IBM Plex Sans"/>
              </a:rPr>
              <a:t>Медичні відходи</a:t>
            </a:r>
            <a:endParaRPr b="0" lang="uk-UA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8" name="Picture 2" descr="На Рівненщині утилізували близько 10,5 тонни медичних відходів. Область -  Новини Рівного та області — Рівне Вечірнє"/>
          <p:cNvPicPr/>
          <p:nvPr/>
        </p:nvPicPr>
        <p:blipFill>
          <a:blip r:embed="rId1"/>
          <a:stretch/>
        </p:blipFill>
        <p:spPr>
          <a:xfrm>
            <a:off x="5328360" y="914400"/>
            <a:ext cx="4320360" cy="287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C:\БПР\Мої документи\картинки\412449657d4c038cb0d36bc0f94006b1.jpg"/>
          <p:cNvPicPr/>
          <p:nvPr/>
        </p:nvPicPr>
        <p:blipFill>
          <a:blip r:embed="rId1"/>
          <a:stretch/>
        </p:blipFill>
        <p:spPr>
          <a:xfrm>
            <a:off x="5616360" y="581400"/>
            <a:ext cx="4103280" cy="3695400"/>
          </a:xfrm>
          <a:prstGeom prst="rect">
            <a:avLst/>
          </a:prstGeom>
          <a:ln w="0">
            <a:noFill/>
          </a:ln>
        </p:spPr>
      </p:pic>
      <p:sp>
        <p:nvSpPr>
          <p:cNvPr id="100" name="Прямоугольник 1"/>
          <p:cNvSpPr/>
          <p:nvPr/>
        </p:nvSpPr>
        <p:spPr>
          <a:xfrm>
            <a:off x="143640" y="1173240"/>
            <a:ext cx="4823280" cy="408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    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Державні санітарні норми та правила встановлюють </a:t>
            </a: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загальні вимоги до управління медичними відходами (н</a:t>
            </a:r>
            <a:r>
              <a:rPr b="1" lang="uk-UA" sz="1400" spc="-1" strike="noStrike">
                <a:solidFill>
                  <a:schemeClr val="dk1"/>
                </a:solidFill>
                <a:latin typeface="IBM Plex Sans"/>
              </a:rPr>
              <a:t>аказ МОЗ України від 31.10.2024 №1827)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закладами охорони здоров’я;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фізичними особами — підприємцями, які зареєстровані в установленому законом порядку та одержали ліцензію на провадження господарської діяльності з медичної практики;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державними спеціалізованими установами, що здійснюють судово-експертну діяльність;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неурядовими організаціями, які здійснюють діяльність у сфері протидії поширенню хвороб, зумовлених ВІЛ;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суб’єктами господарювання у сфері управління відходами, які мають дозвіл на здійснення операцій з оброблення відходів та ліцензію на провадження господарської діяльності з управління небезпечними відходами;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суб’єктами господарювання, які отримали ліцензію на внутрішні перевезення небезпечних відходів вантажними автомобілями.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Прямоугольник 1"/>
          <p:cNvSpPr/>
          <p:nvPr/>
        </p:nvSpPr>
        <p:spPr>
          <a:xfrm>
            <a:off x="359640" y="1467000"/>
            <a:ext cx="4535280" cy="179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  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Державні санітарні норми та правила </a:t>
            </a:r>
            <a:r>
              <a:rPr b="1" lang="ru-RU" sz="1600" spc="-1" strike="noStrike" u="sng">
                <a:solidFill>
                  <a:schemeClr val="dk1"/>
                </a:solidFill>
                <a:uFillTx/>
                <a:latin typeface="IBM Plex Sans"/>
              </a:rPr>
              <a:t>не поширюються</a:t>
            </a:r>
            <a:r>
              <a:rPr b="0" lang="ru-RU" sz="1600" spc="-1" strike="noStrike" u="sng">
                <a:solidFill>
                  <a:schemeClr val="dk1"/>
                </a:solidFill>
                <a:uFillTx/>
                <a:latin typeface="IBM Plex Sans"/>
              </a:rPr>
              <a:t> </a:t>
            </a:r>
            <a:r>
              <a:rPr b="1" lang="ru-RU" sz="1600" spc="-1" strike="noStrike" u="sng">
                <a:solidFill>
                  <a:schemeClr val="dk1"/>
                </a:solidFill>
                <a:uFillTx/>
                <a:latin typeface="IBM Plex Sans"/>
              </a:rPr>
              <a:t>на: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підприємства з виробництва фармацевтичної продукції;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медичні відходи, що утворюються у ветеринарній практиці та у побуті.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Picture 2" descr="C:\БПР\Мої документи\картинки\dde33f6dbbcf95624dd469a3c7686778.jpg"/>
          <p:cNvPicPr/>
          <p:nvPr/>
        </p:nvPicPr>
        <p:blipFill>
          <a:blip r:embed="rId1"/>
          <a:stretch/>
        </p:blipFill>
        <p:spPr>
          <a:xfrm>
            <a:off x="5184360" y="924840"/>
            <a:ext cx="4751280" cy="316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3"/>
          <p:cNvSpPr/>
          <p:nvPr/>
        </p:nvSpPr>
        <p:spPr>
          <a:xfrm>
            <a:off x="936000" y="2187360"/>
            <a:ext cx="27352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800" spc="-1" strike="noStrike">
                <a:solidFill>
                  <a:schemeClr val="lt1"/>
                </a:solidFill>
                <a:latin typeface="IBM Plex Sans SemiBold"/>
                <a:ea typeface="IBM Plex Sans SemiBold"/>
              </a:rPr>
              <a:t>Мета заходу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Прямоугольник 4"/>
          <p:cNvSpPr/>
          <p:nvPr/>
        </p:nvSpPr>
        <p:spPr>
          <a:xfrm>
            <a:off x="4104360" y="1323000"/>
            <a:ext cx="5039640" cy="200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800" spc="-1" strike="noStrike">
                <a:solidFill>
                  <a:schemeClr val="lt1"/>
                </a:solidFill>
                <a:latin typeface="IBM Plex Sans SemiBold"/>
                <a:ea typeface="IBM Plex Sans SemiBold"/>
              </a:rPr>
              <a:t>Підвищення рівня знань та практичних навичок медичних працівників щодо вимог законодавства по управлінню відходами, їх класифікації, збиранню, маркуванню, перевезенню та обробленню, а також плануванню роботи, обліку та звітності.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Прямоугольник 1"/>
          <p:cNvSpPr/>
          <p:nvPr/>
        </p:nvSpPr>
        <p:spPr>
          <a:xfrm>
            <a:off x="503640" y="1395000"/>
            <a:ext cx="4319280" cy="30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Заклади охорони здоров’я.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Фізичні особи — підприємці, які зареєстровані в установленому законом порядку та одержали ліцензію на провадження господарської діяльності з медичної практик.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Державні спеціалізовані установи, що здійснюють судово-експертну діяльність.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Неурядові організації, які здійснюють діяльність у сфері протидії поширенню хвороб, зумовлених ВІЛ.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Прямоугольник 2"/>
          <p:cNvSpPr/>
          <p:nvPr/>
        </p:nvSpPr>
        <p:spPr>
          <a:xfrm>
            <a:off x="2923200" y="603000"/>
            <a:ext cx="27925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2000" spc="-1" strike="noStrike">
                <a:solidFill>
                  <a:schemeClr val="dk1"/>
                </a:solidFill>
                <a:latin typeface="IBM Plex Sans"/>
              </a:rPr>
              <a:t>Утворювачі відходів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Picture 2" descr="C:\БПР\Мої документи\картинки\98d89d517e90052b24c8486ebed3db67.jpg"/>
          <p:cNvPicPr/>
          <p:nvPr/>
        </p:nvPicPr>
        <p:blipFill>
          <a:blip r:embed="rId1"/>
          <a:stretch/>
        </p:blipFill>
        <p:spPr>
          <a:xfrm>
            <a:off x="5184360" y="1388880"/>
            <a:ext cx="4861440" cy="3240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рямоугольник 1"/>
          <p:cNvSpPr/>
          <p:nvPr/>
        </p:nvSpPr>
        <p:spPr>
          <a:xfrm>
            <a:off x="1944000" y="387000"/>
            <a:ext cx="741564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600" spc="-1" strike="noStrike" u="sng">
                <a:solidFill>
                  <a:schemeClr val="dk1"/>
                </a:solidFill>
                <a:uFillTx/>
                <a:latin typeface="IBM Plex Sans"/>
              </a:rPr>
              <a:t>Медичні відходи 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– це відходи, пов'язані з доглядом за новонародженими, діагностикою, лікуванням чи профілактикою захворювань у людей (підгрупа 18 01 Національного переліку відходів, затвердженого </a:t>
            </a:r>
            <a:r>
              <a:rPr b="1" lang="ru-RU" sz="1600" spc="-1" strike="noStrike">
                <a:solidFill>
                  <a:schemeClr val="dk1"/>
                </a:solidFill>
                <a:latin typeface="IBM Plex Sans"/>
              </a:rPr>
              <a:t>постановою Кабінету Міністрів України від 20 жовтня 2023 року № 1102)</a:t>
            </a:r>
            <a:r>
              <a:rPr b="0" lang="ru-RU" sz="1600" spc="-1" strike="noStrike">
                <a:solidFill>
                  <a:schemeClr val="dk1"/>
                </a:solidFill>
                <a:latin typeface="Calibri"/>
              </a:rPr>
              <a:t>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Calibri"/>
              </a:rPr>
              <a:t>* Дзеркальні коди одного і того самого виду відходів, які є небезпечними.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7" name="Picture 3" descr=""/>
          <p:cNvPicPr/>
          <p:nvPr/>
        </p:nvPicPr>
        <p:blipFill>
          <a:blip r:embed="rId1"/>
          <a:stretch/>
        </p:blipFill>
        <p:spPr>
          <a:xfrm>
            <a:off x="936000" y="1663560"/>
            <a:ext cx="7487640" cy="3652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Прямоугольник 1"/>
          <p:cNvSpPr/>
          <p:nvPr/>
        </p:nvSpPr>
        <p:spPr>
          <a:xfrm>
            <a:off x="431640" y="1265760"/>
            <a:ext cx="4463280" cy="29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Система управління відходами - комплекс заходів, які здійснює утворювач відходів, що включає: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роздільне збирання та маркування відходів;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їхнє перенесення у корпусні/міжкорпусні (накопичувальні) приміщення;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зберігання відходів на території утворювача відходів (далі - приміщення тимчасового зберігання відходів);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оброблення відходів (за необхідності);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передавання відходів суб'єкту господарювання у сфері управління відходами з метою їхнього відновлення / видалення.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Прямоугольник 2"/>
          <p:cNvSpPr/>
          <p:nvPr/>
        </p:nvSpPr>
        <p:spPr>
          <a:xfrm>
            <a:off x="1656000" y="315000"/>
            <a:ext cx="41752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000" spc="-1" strike="noStrike">
                <a:solidFill>
                  <a:schemeClr val="dk1"/>
                </a:solidFill>
                <a:latin typeface="IBM Plex Sans"/>
              </a:rPr>
              <a:t>Система управління медичними відходами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0" name="Picture 2" descr=""/>
          <p:cNvPicPr/>
          <p:nvPr/>
        </p:nvPicPr>
        <p:blipFill>
          <a:blip r:embed="rId1"/>
          <a:stretch/>
        </p:blipFill>
        <p:spPr>
          <a:xfrm>
            <a:off x="6043680" y="249480"/>
            <a:ext cx="1459440" cy="1164240"/>
          </a:xfrm>
          <a:prstGeom prst="rect">
            <a:avLst/>
          </a:prstGeom>
          <a:ln w="0">
            <a:noFill/>
          </a:ln>
        </p:spPr>
      </p:pic>
      <p:pic>
        <p:nvPicPr>
          <p:cNvPr id="111" name="Picture 3" descr=""/>
          <p:cNvPicPr/>
          <p:nvPr/>
        </p:nvPicPr>
        <p:blipFill>
          <a:blip r:embed="rId2"/>
          <a:stretch/>
        </p:blipFill>
        <p:spPr>
          <a:xfrm>
            <a:off x="5745960" y="1860120"/>
            <a:ext cx="1667160" cy="1297440"/>
          </a:xfrm>
          <a:prstGeom prst="rect">
            <a:avLst/>
          </a:prstGeom>
          <a:ln w="0">
            <a:noFill/>
          </a:ln>
        </p:spPr>
      </p:pic>
      <p:pic>
        <p:nvPicPr>
          <p:cNvPr id="112" name="Picture 4" descr=""/>
          <p:cNvPicPr/>
          <p:nvPr/>
        </p:nvPicPr>
        <p:blipFill>
          <a:blip r:embed="rId3"/>
          <a:stretch/>
        </p:blipFill>
        <p:spPr>
          <a:xfrm>
            <a:off x="8083080" y="2530440"/>
            <a:ext cx="1394280" cy="117648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5" descr=""/>
          <p:cNvPicPr/>
          <p:nvPr/>
        </p:nvPicPr>
        <p:blipFill>
          <a:blip r:embed="rId4"/>
          <a:stretch/>
        </p:blipFill>
        <p:spPr>
          <a:xfrm>
            <a:off x="5695200" y="4230720"/>
            <a:ext cx="1277280" cy="1105200"/>
          </a:xfrm>
          <a:prstGeom prst="rect">
            <a:avLst/>
          </a:prstGeom>
          <a:ln w="0">
            <a:noFill/>
          </a:ln>
        </p:spPr>
      </p:pic>
      <p:pic>
        <p:nvPicPr>
          <p:cNvPr id="114" name="Picture 6" descr=""/>
          <p:cNvPicPr/>
          <p:nvPr/>
        </p:nvPicPr>
        <p:blipFill>
          <a:blip r:embed="rId5"/>
          <a:stretch/>
        </p:blipFill>
        <p:spPr>
          <a:xfrm>
            <a:off x="8224200" y="4106520"/>
            <a:ext cx="1353600" cy="1291320"/>
          </a:xfrm>
          <a:prstGeom prst="rect">
            <a:avLst/>
          </a:prstGeom>
          <a:ln w="0">
            <a:noFill/>
          </a:ln>
        </p:spPr>
      </p:pic>
      <p:pic>
        <p:nvPicPr>
          <p:cNvPr id="115" name="Picture 7" descr=""/>
          <p:cNvPicPr/>
          <p:nvPr/>
        </p:nvPicPr>
        <p:blipFill>
          <a:blip r:embed="rId6"/>
          <a:stretch/>
        </p:blipFill>
        <p:spPr>
          <a:xfrm>
            <a:off x="7777080" y="293400"/>
            <a:ext cx="1476360" cy="1074240"/>
          </a:xfrm>
          <a:prstGeom prst="rect">
            <a:avLst/>
          </a:prstGeom>
          <a:ln w="0">
            <a:noFill/>
          </a:ln>
        </p:spPr>
      </p:pic>
      <p:sp>
        <p:nvSpPr>
          <p:cNvPr id="116" name="Стрелка вниз 11"/>
          <p:cNvSpPr/>
          <p:nvPr/>
        </p:nvSpPr>
        <p:spPr>
          <a:xfrm rot="2564400">
            <a:off x="7648200" y="1310400"/>
            <a:ext cx="361080" cy="7700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7" name="Стрелка вниз 12"/>
          <p:cNvSpPr/>
          <p:nvPr/>
        </p:nvSpPr>
        <p:spPr>
          <a:xfrm rot="2067000">
            <a:off x="7365960" y="3474000"/>
            <a:ext cx="345240" cy="7700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8" name="Стрелка вниз 13"/>
          <p:cNvSpPr/>
          <p:nvPr/>
        </p:nvSpPr>
        <p:spPr>
          <a:xfrm rot="16200000">
            <a:off x="7462440" y="4532760"/>
            <a:ext cx="398520" cy="840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9" name="Стрелка вниз 14"/>
          <p:cNvSpPr/>
          <p:nvPr/>
        </p:nvSpPr>
        <p:spPr>
          <a:xfrm rot="19260000">
            <a:off x="7684200" y="2503440"/>
            <a:ext cx="276840" cy="7700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Прямоугольник 1"/>
          <p:cNvSpPr/>
          <p:nvPr/>
        </p:nvSpPr>
        <p:spPr>
          <a:xfrm>
            <a:off x="287640" y="1179000"/>
            <a:ext cx="4751280" cy="365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 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   </a:t>
            </a:r>
            <a:r>
              <a:rPr b="1" lang="ru-RU" sz="1400" spc="-1" strike="noStrike">
                <a:solidFill>
                  <a:srgbClr val="ff0000"/>
                </a:solidFill>
                <a:latin typeface="IBM Plex Sans"/>
              </a:rPr>
              <a:t>Небезпечних відходів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проводиться при наявності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ru-RU" sz="1400" spc="-1" strike="noStrike" u="sng">
                <a:solidFill>
                  <a:schemeClr val="dk1"/>
                </a:solidFill>
                <a:uFillTx/>
                <a:latin typeface="IBM Plex Sans"/>
              </a:rPr>
              <a:t>дозволу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 на здійснення операцій з оброблення відходів, відповідно до 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"/>
              </a:rPr>
              <a:t>Порядку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"/>
              </a:rPr>
              <a:t>видачі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"/>
              </a:rPr>
              <a:t>,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"/>
              </a:rPr>
              <a:t>відмови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5"/>
              </a:rPr>
              <a:t> у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6"/>
              </a:rPr>
              <a:t>видачі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7"/>
              </a:rPr>
              <a:t>,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8"/>
              </a:rPr>
              <a:t>анулювання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9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0"/>
              </a:rPr>
              <a:t>дозволу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1"/>
              </a:rPr>
              <a:t> на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2"/>
              </a:rPr>
              <a:t>здійснення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3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4"/>
              </a:rPr>
              <a:t>операцій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5"/>
              </a:rPr>
              <a:t> з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6"/>
              </a:rPr>
              <a:t>оброблення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7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8"/>
              </a:rPr>
              <a:t>відходів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, затвердженого постановою Кабінету Міністрів України від 19 грудня 2023 року № 1328 (далі — Дозвіл);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ru-RU" sz="1400" spc="-1" strike="noStrike" u="sng">
                <a:solidFill>
                  <a:schemeClr val="dk1"/>
                </a:solidFill>
                <a:uFillTx/>
                <a:latin typeface="IBM Plex Sans"/>
              </a:rPr>
              <a:t>ліцензії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 на провадження господарської діяльності з управління небезпечними відходами, відповідно до 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9"/>
              </a:rPr>
              <a:t>Ліцензійних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0"/>
              </a:rPr>
              <a:t> умов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1"/>
              </a:rPr>
              <a:t>провадження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2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3"/>
              </a:rPr>
              <a:t>господарської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4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5"/>
              </a:rPr>
              <a:t>діяльності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6"/>
              </a:rPr>
              <a:t> з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7"/>
              </a:rPr>
              <a:t>управління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8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9"/>
              </a:rPr>
              <a:t>небезпечними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0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1"/>
              </a:rPr>
              <a:t>відходами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, затверджених постановою Кабінету Міністрів України від 05 грудня 2023 року № 1278 (далі — Ліцензія).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     </a:t>
            </a:r>
            <a:r>
              <a:rPr b="1" lang="uk-UA" sz="1400" spc="-1" strike="noStrike">
                <a:solidFill>
                  <a:srgbClr val="ff0000"/>
                </a:solidFill>
                <a:latin typeface="IBM Plex Sans"/>
              </a:rPr>
              <a:t>Відходів, що НЕ є небезпечними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при наявності лише </a:t>
            </a:r>
            <a:r>
              <a:rPr b="1" lang="uk-UA" sz="1400" spc="-1" strike="noStrike" u="sng">
                <a:solidFill>
                  <a:schemeClr val="dk1"/>
                </a:solidFill>
                <a:uFillTx/>
                <a:latin typeface="IBM Plex Sans"/>
              </a:rPr>
              <a:t>дозволу.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Picture 4" descr="C:\БПР\Мої документи\картинки\f9ae467ee2f265f42b9b6877edbd6428.jpg"/>
          <p:cNvPicPr/>
          <p:nvPr/>
        </p:nvPicPr>
        <p:blipFill>
          <a:blip r:embed="rId32"/>
          <a:stretch/>
        </p:blipFill>
        <p:spPr>
          <a:xfrm>
            <a:off x="5761080" y="1971000"/>
            <a:ext cx="3551760" cy="3027960"/>
          </a:xfrm>
          <a:prstGeom prst="rect">
            <a:avLst/>
          </a:prstGeom>
          <a:ln w="0">
            <a:noFill/>
          </a:ln>
        </p:spPr>
      </p:pic>
      <p:sp>
        <p:nvSpPr>
          <p:cNvPr id="122" name="Прямоугольник 2"/>
          <p:cNvSpPr/>
          <p:nvPr/>
        </p:nvSpPr>
        <p:spPr>
          <a:xfrm>
            <a:off x="5616360" y="1107000"/>
            <a:ext cx="362376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Роздільне збирання та зберігання відходів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проводиться усіма утворювачами відходів.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Прямоугольник 3"/>
          <p:cNvSpPr/>
          <p:nvPr/>
        </p:nvSpPr>
        <p:spPr>
          <a:xfrm>
            <a:off x="1944000" y="459000"/>
            <a:ext cx="6191640" cy="60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1" lang="ru-RU" sz="1600" spc="-1" strike="noStrike">
                <a:solidFill>
                  <a:schemeClr val="dk1"/>
                </a:solidFill>
                <a:latin typeface="IBM Plex Sans"/>
              </a:rPr>
              <a:t>Провадження господарської діяльності оброблення відходів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Прямоугольник 1"/>
          <p:cNvSpPr/>
          <p:nvPr/>
        </p:nvSpPr>
        <p:spPr>
          <a:xfrm>
            <a:off x="143640" y="1251000"/>
            <a:ext cx="4823280" cy="374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Calibri"/>
              </a:rPr>
              <a:t>    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 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Видалення відходів, шляхом їхнього спалювання в установках спалювання відходів або в установках сумісного спалювання відходів проводиться з дотриманням вимог 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"/>
              </a:rPr>
              <a:t>частини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2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3"/>
              </a:rPr>
              <a:t>третьої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 статті 39 Закону України «Про управління відходами», окрім відходів класифікованих за кодом 18 01 02 відповідно до 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4"/>
              </a:rPr>
              <a:t>Національного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5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6"/>
              </a:rPr>
              <a:t>переліку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7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8"/>
              </a:rPr>
              <a:t>відходів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,  затвердженого постановою Кабінету Міністрів України від 20 жовтня 2023 року № 1102, з урахуванням 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9"/>
              </a:rPr>
              <a:t>додатка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0"/>
              </a:rPr>
              <a:t> 3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 до Закону України «Про управління відходами» (далі — Національний перелік відходів).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      </a:t>
            </a:r>
            <a:r>
              <a:rPr b="1" lang="ru-RU" sz="1300" spc="-1" strike="noStrike">
                <a:solidFill>
                  <a:schemeClr val="dk1"/>
                </a:solidFill>
                <a:latin typeface="IBM Plex Sans"/>
              </a:rPr>
              <a:t>Ч.3 ст.39 ЗУ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: У разі спалювання або сумісного спалювання небезпечних відходів із вмістом галогенізованих органічних речовин, виражених як хлор, що перевищує 1%, температура, необхідна для забезпечення відповідності частинам 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1"/>
              </a:rPr>
              <a:t>першій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 та 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2"/>
              </a:rPr>
              <a:t>другій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 цієї статті, становить принаймні </a:t>
            </a:r>
            <a:r>
              <a:rPr b="1" lang="ru-RU" sz="1300" spc="-1" strike="noStrike">
                <a:solidFill>
                  <a:schemeClr val="dk1"/>
                </a:solidFill>
                <a:latin typeface="IBM Plex Sans"/>
              </a:rPr>
              <a:t>1100°</a:t>
            </a:r>
            <a:r>
              <a:rPr b="1" lang="en-US" sz="1300" spc="-1" strike="noStrike">
                <a:solidFill>
                  <a:schemeClr val="dk1"/>
                </a:solidFill>
                <a:latin typeface="IBM Plex Sans"/>
              </a:rPr>
              <a:t>C.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Прямоугольник 2"/>
          <p:cNvSpPr/>
          <p:nvPr/>
        </p:nvSpPr>
        <p:spPr>
          <a:xfrm>
            <a:off x="2016000" y="387000"/>
            <a:ext cx="6767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Видалення відходів</a:t>
            </a:r>
            <a:r>
              <a:rPr b="1" lang="en-US" sz="18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1" lang="uk-UA" sz="1800" spc="-1" strike="noStrike">
                <a:solidFill>
                  <a:schemeClr val="dk1"/>
                </a:solidFill>
                <a:latin typeface="IBM Plex Sans"/>
              </a:rPr>
              <a:t>(окрім відходів за кодом 18 01 02)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" name="Picture 4" descr="Для львівських медзакладів придбають інсенератор для утилізації медичних  відходів - ZAXID.NET"/>
          <p:cNvPicPr/>
          <p:nvPr/>
        </p:nvPicPr>
        <p:blipFill>
          <a:blip r:embed="rId13"/>
          <a:stretch/>
        </p:blipFill>
        <p:spPr>
          <a:xfrm>
            <a:off x="5264280" y="1467000"/>
            <a:ext cx="4799520" cy="269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Прямоугольник 1"/>
          <p:cNvSpPr/>
          <p:nvPr/>
        </p:nvSpPr>
        <p:spPr>
          <a:xfrm>
            <a:off x="287640" y="1395000"/>
            <a:ext cx="4823280" cy="354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Видалення відходів за кодом </a:t>
            </a: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18 01 02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відповідно до Національного переліку відходів, шляхом їхнього спалювання в установках спалювання відходів або в установках сумісного спалювання відходів проводиться з дотриманням вимог 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"/>
              </a:rPr>
              <a:t>частин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"/>
              </a:rPr>
              <a:t>першої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 та 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"/>
              </a:rPr>
              <a:t>другої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 статті 39 Закону України «Про управління відходами».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Ч. 1, 2 ст 39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: Установки для спалювання відходів проектуються, оснащуються, споруджуються та експлуатуються таким чином, щоб температура газу, утворюваного в результаті спалювання відходів, піднімалася, після останнього впорскування повітря горіння, у контрольований та однорідний спосіб та за найбільш несприятливих умов, до принаймні </a:t>
            </a: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850°</a:t>
            </a:r>
            <a:r>
              <a:rPr b="1" lang="en-US" sz="1400" spc="-1" strike="noStrike">
                <a:solidFill>
                  <a:schemeClr val="dk1"/>
                </a:solidFill>
                <a:latin typeface="IBM Plex Sans"/>
              </a:rPr>
              <a:t>C</a:t>
            </a:r>
            <a:r>
              <a:rPr b="0" lang="en-US" sz="14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на дві секунди.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Прямоугольник 2"/>
          <p:cNvSpPr/>
          <p:nvPr/>
        </p:nvSpPr>
        <p:spPr>
          <a:xfrm>
            <a:off x="1944000" y="459000"/>
            <a:ext cx="7487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Видалення відходів за кодом 18 01 02 (частини тіла та органи, включаючи посудини з кров</a:t>
            </a:r>
            <a:r>
              <a:rPr b="1" lang="en-US" sz="1800" spc="-1" strike="noStrike">
                <a:solidFill>
                  <a:schemeClr val="dk1"/>
                </a:solidFill>
                <a:latin typeface="IBM Plex Sans"/>
              </a:rPr>
              <a:t>’</a:t>
            </a: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ю та консервовану кров)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Picture 4" descr="Крематор КР-1000 - описание, характеристики, стоимость - ЭКО-техника"/>
          <p:cNvPicPr/>
          <p:nvPr/>
        </p:nvPicPr>
        <p:blipFill>
          <a:blip r:embed="rId5"/>
          <a:stretch/>
        </p:blipFill>
        <p:spPr>
          <a:xfrm>
            <a:off x="5832360" y="1323000"/>
            <a:ext cx="3311280" cy="347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Прямоугольник 1"/>
          <p:cNvSpPr/>
          <p:nvPr/>
        </p:nvSpPr>
        <p:spPr>
          <a:xfrm>
            <a:off x="431640" y="1395000"/>
            <a:ext cx="8208000" cy="50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8. Поводження з радіоактивними відходами, які утворюються в результаті діяльності утворювача відходів, здійснюється відповідно до 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"/>
              </a:rPr>
              <a:t>Закону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2"/>
              </a:rPr>
              <a:t>України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 «Про поводження з радіоактивними відходами».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Прямоугольник 2"/>
          <p:cNvSpPr/>
          <p:nvPr/>
        </p:nvSpPr>
        <p:spPr>
          <a:xfrm>
            <a:off x="503640" y="2043360"/>
            <a:ext cx="8568000" cy="303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11. Управління відходами хімічних препаратів (код 18 01 07 відповідно до 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3"/>
              </a:rPr>
              <a:t>Національного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4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5"/>
              </a:rPr>
              <a:t>переліку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6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7"/>
              </a:rPr>
              <a:t>відходів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 здійснюється відповідно до 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8"/>
              </a:rPr>
              <a:t>Закону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9"/>
              </a:rPr>
              <a:t>України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 «Про управління відходами» та листка-вкладиша / інструкції для медичного застосування.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12. Управління відходами лікарських препаратів (код 18 01 09 відповідно до 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0"/>
              </a:rPr>
              <a:t>Національного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1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2"/>
              </a:rPr>
              <a:t>переліку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3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4"/>
              </a:rPr>
              <a:t>відходів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) здійснюється відповідно до 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5"/>
              </a:rPr>
              <a:t>Порядку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6"/>
              </a:rPr>
              <a:t>провадження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7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8"/>
              </a:rPr>
              <a:t>діяльності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19"/>
              </a:rPr>
              <a:t>,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20"/>
              </a:rPr>
              <a:t>пов’язаної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21"/>
              </a:rPr>
              <a:t> з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22"/>
              </a:rPr>
              <a:t>обігом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23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24"/>
              </a:rPr>
              <a:t>наркотичних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25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26"/>
              </a:rPr>
              <a:t>засобів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27"/>
              </a:rPr>
              <a:t>,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28"/>
              </a:rPr>
              <a:t>психотропних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29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30"/>
              </a:rPr>
              <a:t>речовин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31"/>
              </a:rPr>
              <a:t> і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32"/>
              </a:rPr>
              <a:t>прекурсорів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33"/>
              </a:rPr>
              <a:t>, та контролю за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34"/>
              </a:rPr>
              <a:t>їх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35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36"/>
              </a:rPr>
              <a:t>обігом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, затвердженого постановою Кабінету Міністрів України від 03 червня 2009 року № 589, 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37"/>
              </a:rPr>
              <a:t>Правил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38"/>
              </a:rPr>
              <a:t>проведення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39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40"/>
              </a:rPr>
              <a:t>утилізації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41"/>
              </a:rPr>
              <a:t> та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42"/>
              </a:rPr>
              <a:t>знищення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43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44"/>
              </a:rPr>
              <a:t>неякісних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45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46"/>
              </a:rPr>
              <a:t>лікарських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47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48"/>
              </a:rPr>
              <a:t>засобів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49"/>
              </a:rPr>
              <a:t>, до складу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50"/>
              </a:rPr>
              <a:t>яких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51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52"/>
              </a:rPr>
              <a:t>входять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53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54"/>
              </a:rPr>
              <a:t>наркотичні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55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56"/>
              </a:rPr>
              <a:t>засоби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57"/>
              </a:rPr>
              <a:t>,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58"/>
              </a:rPr>
              <a:t>психотропні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59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60"/>
              </a:rPr>
              <a:t>речовини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61"/>
              </a:rPr>
              <a:t> і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62"/>
              </a:rPr>
              <a:t>прекурсори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, затверджених наказом Міністерства охорони здоров’я України, Міністерства охорони навколишнього природного середовища та ядерної безпеки України від 19 березня 1999 року № 67/59, зареєстрованих в Міністерстві юстиції України 22 липня 1999 року за № 496/3789, 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63"/>
              </a:rPr>
              <a:t>Правил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64"/>
              </a:rPr>
              <a:t>утилізації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65"/>
              </a:rPr>
              <a:t> та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66"/>
              </a:rPr>
              <a:t>знищення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67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68"/>
              </a:rPr>
              <a:t>лікарських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69"/>
              </a:rPr>
              <a:t> </a:t>
            </a:r>
            <a:r>
              <a:rPr b="0" lang="ru-RU" sz="1300" spc="-1" strike="noStrike" u="sng">
                <a:solidFill>
                  <a:schemeClr val="dk1"/>
                </a:solidFill>
                <a:uFillTx/>
                <a:latin typeface="IBM Plex Sans"/>
                <a:hlinkClick r:id="rId70"/>
              </a:rPr>
              <a:t>засобів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, затверджених наказом Міністерства охорони здоров’я України від 24 квітня 2015 року № 242, зареєстрованих в Міністерстві юстиції України 18 травня 2015 року за № 550/26995.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Прямоугольник 4"/>
          <p:cNvSpPr/>
          <p:nvPr/>
        </p:nvSpPr>
        <p:spPr>
          <a:xfrm>
            <a:off x="2088000" y="531000"/>
            <a:ext cx="6335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Управління радіоактивними відходами, відходами хімічних препаратів та лікарських препаратів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Прямоугольник 1"/>
          <p:cNvSpPr/>
          <p:nvPr/>
        </p:nvSpPr>
        <p:spPr>
          <a:xfrm>
            <a:off x="2088000" y="171000"/>
            <a:ext cx="55436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400" spc="-1" strike="noStrike">
                <a:solidFill>
                  <a:schemeClr val="dk1"/>
                </a:solidFill>
                <a:latin typeface="IBM Plex Sans"/>
              </a:rPr>
              <a:t>Загальні вимоги до організації управління відходами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Прямоугольник 2"/>
          <p:cNvSpPr/>
          <p:nvPr/>
        </p:nvSpPr>
        <p:spPr>
          <a:xfrm>
            <a:off x="648000" y="1179000"/>
            <a:ext cx="8136000" cy="310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     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Для організації системи управління відходами і щоденного контролю за дотриманням вимог цих Державних санітарних норм та правил, утворювач відходів визначає відповідальну особу.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Відповідальною особою </a:t>
            </a:r>
            <a:r>
              <a:rPr b="1" lang="ru-RU" sz="1800" spc="-1" strike="noStrike" u="sng">
                <a:solidFill>
                  <a:schemeClr val="dk1"/>
                </a:solidFill>
                <a:uFillTx/>
                <a:latin typeface="IBM Plex Sans"/>
              </a:rPr>
              <a:t>не може </a:t>
            </a: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бути призначено: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працівника / спеціаліста служби охорони праці;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2) працівника, який займає посаду визначену в розділах "Керівники" (окрім заступника генерального директора (директора) / начальника (завідувача) закладу охорони здоров'я, до повноважень якого входять адміністративно-господарські питання), "Професіонали", "Фахівці"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Прямоугольник 1"/>
          <p:cNvSpPr/>
          <p:nvPr/>
        </p:nvSpPr>
        <p:spPr>
          <a:xfrm>
            <a:off x="575640" y="1179000"/>
            <a:ext cx="5975640" cy="36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  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Працівники, які контактують з відходами, проходять обов’язкові попередні (при прийомі на роботу) та </a:t>
            </a:r>
            <a:r>
              <a:rPr b="0" lang="ru-RU" sz="1400" spc="-1" strike="noStrike" u="sng">
                <a:solidFill>
                  <a:srgbClr val="ff0000"/>
                </a:solidFill>
                <a:uFillTx/>
                <a:latin typeface="IBM Plex Sans"/>
              </a:rPr>
              <a:t>періодичні медичні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огляди відповідно до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 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"/>
              </a:rPr>
              <a:t>Порядку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"/>
              </a:rPr>
              <a:t>проведення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"/>
              </a:rPr>
              <a:t>медичних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5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6"/>
              </a:rPr>
              <a:t>оглядів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7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8"/>
              </a:rPr>
              <a:t>працівників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9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0"/>
              </a:rPr>
              <a:t>певних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1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2"/>
              </a:rPr>
              <a:t>категорій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, затвердженого наказом Міністерства охорони здоров’я України від 21 травня 2007 року № 246;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 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3"/>
              </a:rPr>
              <a:t>Правил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4"/>
              </a:rPr>
              <a:t>проведення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5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6"/>
              </a:rPr>
              <a:t>обов’язкових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7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8"/>
              </a:rPr>
              <a:t>профілактичних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9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0"/>
              </a:rPr>
              <a:t>медичних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1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2"/>
              </a:rPr>
              <a:t>оглядів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3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4"/>
              </a:rPr>
              <a:t>працівників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5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6"/>
              </a:rPr>
              <a:t>окремих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7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8"/>
              </a:rPr>
              <a:t>професій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9"/>
              </a:rPr>
              <a:t>,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0"/>
              </a:rPr>
              <a:t>виробництв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1"/>
              </a:rPr>
              <a:t> та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2"/>
              </a:rPr>
              <a:t>організацій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3"/>
              </a:rPr>
              <a:t>,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4"/>
              </a:rPr>
              <a:t>діяльність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5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6"/>
              </a:rPr>
              <a:t>яких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7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8"/>
              </a:rPr>
              <a:t>пов’язана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9"/>
              </a:rPr>
              <a:t> з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0"/>
              </a:rPr>
              <a:t>обслуговуванням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1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2"/>
              </a:rPr>
              <a:t>населення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3"/>
              </a:rPr>
              <a:t> і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4"/>
              </a:rPr>
              <a:t>може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5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6"/>
              </a:rPr>
              <a:t>призвести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7"/>
              </a:rPr>
              <a:t> до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8"/>
              </a:rPr>
              <a:t>поширення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9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50"/>
              </a:rPr>
              <a:t>інфекційних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51"/>
              </a:rPr>
              <a:t> хвороб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, затверджених наказом Міністерства охорони здоров’я України від 23 липня 2002 року № 280.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    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Керівник утворювача відходів забезпечує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ff0000"/>
              </a:buClr>
              <a:buFont typeface="OpenSymbol"/>
              <a:buChar char="-"/>
            </a:pPr>
            <a:r>
              <a:rPr b="0" lang="ru-RU" sz="1400" spc="-1" strike="noStrike">
                <a:solidFill>
                  <a:srgbClr val="ff0000"/>
                </a:solidFill>
                <a:latin typeface="IBM Plex Sans"/>
              </a:rPr>
              <a:t>наявність і запас ЗІЗ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організовує </a:t>
            </a:r>
            <a:r>
              <a:rPr b="0" lang="ru-RU" sz="1400" spc="-1" strike="noStrike">
                <a:solidFill>
                  <a:srgbClr val="ff0000"/>
                </a:solidFill>
                <a:latin typeface="IBM Plex Sans"/>
              </a:rPr>
              <a:t>проведення навчання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працівників щодо їхнього використання на робочих місцях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Прямоугольник 2"/>
          <p:cNvSpPr/>
          <p:nvPr/>
        </p:nvSpPr>
        <p:spPr>
          <a:xfrm>
            <a:off x="2520000" y="171000"/>
            <a:ext cx="6695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Медичні огляди працівників, які залучені до управління відходами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Picture 3" descr=""/>
          <p:cNvPicPr/>
          <p:nvPr/>
        </p:nvPicPr>
        <p:blipFill>
          <a:blip r:embed="rId52"/>
          <a:stretch/>
        </p:blipFill>
        <p:spPr>
          <a:xfrm>
            <a:off x="6552360" y="2779200"/>
            <a:ext cx="3402000" cy="196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Прямоугольник 1"/>
          <p:cNvSpPr/>
          <p:nvPr/>
        </p:nvSpPr>
        <p:spPr>
          <a:xfrm>
            <a:off x="2088000" y="171000"/>
            <a:ext cx="5543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2400" spc="-1" strike="noStrike">
                <a:solidFill>
                  <a:schemeClr val="dk1"/>
                </a:solidFill>
                <a:latin typeface="IBM Plex Sans"/>
              </a:rPr>
              <a:t>Схема управління відходами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Прямоугольник 3"/>
          <p:cNvSpPr/>
          <p:nvPr/>
        </p:nvSpPr>
        <p:spPr>
          <a:xfrm>
            <a:off x="431640" y="1179000"/>
            <a:ext cx="9216000" cy="439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      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Управління відходами здійснюється відповідно до схеми управління відходами, яка розробляється відповідальною особою і затверджуються керівником утворювача відходів. Схема управління відходами переглядається раз на п'ять років та в разі потреби 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                 </a:t>
            </a: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Схема управління відходами включає: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1) перелік працівників, які залучені до управління відходами, за виключенням роздільного збирання відходів, які проводяться усіма працівниками утворювача відходів;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2) перелік відходів за кодом, групою, підгрупою і видом відходів, відповідно до 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"/>
              </a:rPr>
              <a:t>Національного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"/>
              </a:rPr>
              <a:t>переліку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5"/>
              </a:rPr>
              <a:t>відходів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, що утворюються у кожному з структурних підрозділів (далі - підрозділ) або утворювачем відходів в цілому;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3) перелік аварійних ситуацій та СОП щодо послідовності дій працівників у разі їхнього виникнення;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4) перелік необхідних засобів індивідуального захисту (далі - ЗІЗ) відповідно до небезпеки відходів;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5) СОП щодо роздільного збирання та маркування відходів;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6) СОП щодо перевезення відходів у корпусні / міжкорпусні (накопичувальні) приміщення тимчасового зберігання відходів;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7) СОП щодо проведення оброблення відходів і перелік технологічного устаткування для його проведення (за наявності);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8) визначення приміщення / зони оброблення відходів (за наявності відповідного технологічного устаткування);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9) СОП щодо передавання відходів для вивозу (за межі території утворювача відходів) суб'єкту господарювання у сфері управління відходами за категоріями / підкатегоріями.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1"/>
          <p:cNvSpPr/>
          <p:nvPr/>
        </p:nvSpPr>
        <p:spPr>
          <a:xfrm>
            <a:off x="1872000" y="171000"/>
            <a:ext cx="6119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IBM Plex Sans"/>
              </a:rPr>
              <a:t>Законодавча та нормативна база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Прямоугольник 2"/>
          <p:cNvSpPr/>
          <p:nvPr/>
        </p:nvSpPr>
        <p:spPr>
          <a:xfrm>
            <a:off x="4752360" y="819000"/>
            <a:ext cx="4247280" cy="60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uk-UA" sz="1600" spc="-1" strike="noStrike">
                <a:solidFill>
                  <a:schemeClr val="dk1"/>
                </a:solidFill>
                <a:latin typeface="IBM Plex Sans"/>
              </a:rPr>
              <a:t>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Прямоугольник 3"/>
          <p:cNvSpPr/>
          <p:nvPr/>
        </p:nvSpPr>
        <p:spPr>
          <a:xfrm>
            <a:off x="503640" y="434520"/>
            <a:ext cx="4247280" cy="551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ЗАКОН УКРАЇНИ від 20.06.2022 № 2320-ІХ «Про управління відходами» </a:t>
            </a: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- чинний з 09.07.2023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Постанова КМУ від 20.10.2023 № 1102 «Про затвердження Порядку класифікації відходів та Національного переліку відходів»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Постанова КМУ від 08.12.2024  № 820-р «Про    схвалення Національної стратегії управління відходами в Україні до 2030 року»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Постанова КМУ від 05.12.2023 № 1278  «Про затвердження Ліцензійних умов провадження господарської діяльності з управління небезпечними відходами»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Постанова КМУ від 19.12.2023 № 1328  «Про затвердження Порядку видачі, відмови у видачі, анулювання дозволу на здійснення операцій з оброблення відходів»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Постанова КМУ від 02.12.2015 №1001 «Про затвердження Ліцензійних умов провадження господарської діяльності з перевезення пасажирів, небезпечних вантажів та небезпечних відходів автомобільним транспортом, міжнародних перевезень пасажирів та вантажів автомобільним транспортом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uk-UA" sz="1800" spc="-1" strike="noStrike">
                <a:solidFill>
                  <a:schemeClr val="dk1"/>
                </a:solidFill>
                <a:latin typeface="IBM Plex Sans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Прямоугольник 4"/>
          <p:cNvSpPr/>
          <p:nvPr/>
        </p:nvSpPr>
        <p:spPr>
          <a:xfrm>
            <a:off x="5040360" y="1126800"/>
            <a:ext cx="4247280" cy="393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Наказ МОЗ України від 31.10.2024 №1827 Про затвердження Державних санітарних норм та правил "Порядок управління медичними відходами, у тому числі вимоги щодо безпечності для здоров'я людини під час утворення, збирання, зберігання, перевезення, оброблення таких відходів» - </a:t>
            </a: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чинний з 01.04.2025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Наказ МОЗ від 24.04.2015 № 242 «ПРАВИЛА</a:t>
            </a:r>
            <a:br>
              <a:rPr sz="1200"/>
            </a:b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утилізації та знищення лікарських засобів»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Наказ МОЗ від 17.08.2007 № 490 «Про затвердження Переліків отруйних </a:t>
            </a:r>
            <a:br>
              <a:rPr sz="1200"/>
            </a:b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та сильнодіючих лікарських засобів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Наказ МОЗ та Міндовкілля від 03.06.2009 № 67/59 «Про затвердження Правил проведення утилізації та знищення неякісних лікарських засобів, до складу яких входять наркотичні засоби, психотропні речовини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і </a:t>
            </a: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прекурсори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Наказ Міндовкілля від 26.11.2024 №1534 «Про затвердження Порядку ведення державного обліку відходів та подання звітності та Типової форми обліку відходів» - </a:t>
            </a:r>
            <a:r>
              <a:rPr b="1" lang="uk-UA" sz="1200" spc="-1" strike="noStrike">
                <a:solidFill>
                  <a:srgbClr val="ff0000"/>
                </a:solidFill>
                <a:latin typeface="IBM Plex Sans"/>
              </a:rPr>
              <a:t>чинний з 25.02.2025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Прямоугольник 4"/>
          <p:cNvSpPr/>
          <p:nvPr/>
        </p:nvSpPr>
        <p:spPr>
          <a:xfrm>
            <a:off x="936000" y="1395000"/>
            <a:ext cx="8063640" cy="355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    </a:t>
            </a:r>
            <a:r>
              <a:rPr b="1" lang="ru-RU" sz="1600" spc="-1" strike="noStrike">
                <a:solidFill>
                  <a:srgbClr val="ff0000"/>
                </a:solidFill>
                <a:latin typeface="IBM Plex Sans"/>
              </a:rPr>
              <a:t>Заборонено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 змішувати, накопичувати, зберігати, перевозити, захоронювати небезпечні відходи разом з відходами, що не є небезпечними.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      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У місцях первинного утворення відходів мають бути </a:t>
            </a:r>
            <a:r>
              <a:rPr b="1" lang="ru-RU" sz="1600" spc="-1" strike="noStrike" u="sng">
                <a:solidFill>
                  <a:schemeClr val="dk1"/>
                </a:solidFill>
                <a:uFillTx/>
                <a:latin typeface="IBM Plex Sans"/>
              </a:rPr>
              <a:t>запасні ємності 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(контейнери, мішки / пакети) для роздільного збирання відходів.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       </a:t>
            </a:r>
            <a:r>
              <a:rPr b="1" lang="ru-RU" sz="1600" spc="-1" strike="noStrike" u="sng">
                <a:solidFill>
                  <a:schemeClr val="dk1"/>
                </a:solidFill>
                <a:uFillTx/>
                <a:latin typeface="IBM Plex Sans"/>
              </a:rPr>
              <a:t>Маркування і паковання 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небезпечних відходів здійснюється відповідно до </a:t>
            </a:r>
            <a:r>
              <a:rPr b="0" lang="ru-RU" sz="1600" spc="-1" strike="noStrike" u="sng">
                <a:solidFill>
                  <a:schemeClr val="dk1"/>
                </a:solidFill>
                <a:uFillTx/>
                <a:latin typeface="IBM Plex Sans"/>
                <a:hlinkClick r:id="rId1"/>
              </a:rPr>
              <a:t>додатку</a:t>
            </a:r>
            <a:r>
              <a:rPr b="0" lang="ru-RU" sz="1600" spc="-1" strike="noStrike" u="sng">
                <a:solidFill>
                  <a:schemeClr val="dk1"/>
                </a:solidFill>
                <a:uFillTx/>
                <a:latin typeface="IBM Plex Sans"/>
                <a:hlinkClick r:id="rId2"/>
              </a:rPr>
              <a:t> 2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 до цих Державних санітарних норм та правил.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     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Зберігання небезпечних відходів проводиться у </a:t>
            </a:r>
            <a:r>
              <a:rPr b="1" lang="ru-RU" sz="1600" spc="-1" strike="noStrike" u="sng">
                <a:solidFill>
                  <a:schemeClr val="dk1"/>
                </a:solidFill>
                <a:uFillTx/>
                <a:latin typeface="IBM Plex Sans"/>
              </a:rPr>
              <a:t>приміщенні тимчасового зберігання, 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що виключає доступ сторонніх осіб.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      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Вивезення відходів здійснюється за графіком, який затверджується керівником утворювача відходів.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Прямоугольник 5"/>
          <p:cNvSpPr/>
          <p:nvPr/>
        </p:nvSpPr>
        <p:spPr>
          <a:xfrm>
            <a:off x="3096000" y="387000"/>
            <a:ext cx="47512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IBM Plex Sans"/>
              </a:rPr>
              <a:t>Поводження з небезпечними відходами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Прямоугольник 1"/>
          <p:cNvSpPr/>
          <p:nvPr/>
        </p:nvSpPr>
        <p:spPr>
          <a:xfrm>
            <a:off x="1008000" y="1127160"/>
            <a:ext cx="80092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    </a:t>
            </a: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Працівники забезпечуються ЗІЗ відповідно до оцінки ризиків впливу небезпеки відходів, але мінімально: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1) рукавичками захисними (захист від інфекційних агентів та хімічних речовин);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2) фартухом захисним (водонепроникний, захист від інфекційних агентів та хімічних речовин);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3) медичними (хірургічними) масками.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uk-UA" sz="1800" spc="-1" strike="noStrike">
                <a:solidFill>
                  <a:schemeClr val="dk1"/>
                </a:solidFill>
                <a:latin typeface="IBM Plex Sans"/>
              </a:rPr>
              <a:t>4) чоботи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Прямоугольник 2"/>
          <p:cNvSpPr/>
          <p:nvPr/>
        </p:nvSpPr>
        <p:spPr>
          <a:xfrm>
            <a:off x="1944000" y="387000"/>
            <a:ext cx="73436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000" spc="-1" strike="noStrike">
                <a:solidFill>
                  <a:schemeClr val="dk1"/>
                </a:solidFill>
                <a:latin typeface="IBM Plex Sans"/>
              </a:rPr>
              <a:t>Мінімальний перелік засобів індивідуального захисту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AutoShape 2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5" name="AutoShape 4"/>
          <p:cNvSpPr/>
          <p:nvPr/>
        </p:nvSpPr>
        <p:spPr>
          <a:xfrm>
            <a:off x="307800" y="792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46" name="Picture 6" descr="ЗАХИСНІ РУКАВИЦІ від ударів, проколів, хімічних речовин, одноразові  перчатки в Києві від компанії &quot;МАЙСТЕР 7 дилер UVEХ safety GROUP&quot;."/>
          <p:cNvPicPr/>
          <p:nvPr/>
        </p:nvPicPr>
        <p:blipFill>
          <a:blip r:embed="rId1"/>
          <a:stretch/>
        </p:blipFill>
        <p:spPr>
          <a:xfrm>
            <a:off x="1512000" y="3339360"/>
            <a:ext cx="2208240" cy="2208240"/>
          </a:xfrm>
          <a:prstGeom prst="rect">
            <a:avLst/>
          </a:prstGeom>
          <a:ln w="0">
            <a:noFill/>
          </a:ln>
        </p:spPr>
      </p:pic>
      <p:sp>
        <p:nvSpPr>
          <p:cNvPr id="147" name="AutoShape 8"/>
          <p:cNvSpPr/>
          <p:nvPr/>
        </p:nvSpPr>
        <p:spPr>
          <a:xfrm>
            <a:off x="460440" y="16020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8" name="AutoShape 12"/>
          <p:cNvSpPr/>
          <p:nvPr/>
        </p:nvSpPr>
        <p:spPr>
          <a:xfrm>
            <a:off x="612720" y="31284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9" name="AutoShape 14"/>
          <p:cNvSpPr/>
          <p:nvPr/>
        </p:nvSpPr>
        <p:spPr>
          <a:xfrm>
            <a:off x="765000" y="46512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0" name="Picture 16" descr="Халат одноразовий на зав'язках із поясом поліпропілен (PP+microPE) 50 г/м2:  продаж, ціна у Дніпрі. Одноразовий одяг і взуття від &quot;medmagaz.com.ua&quot; -  1407274570"/>
          <p:cNvPicPr/>
          <p:nvPr/>
        </p:nvPicPr>
        <p:blipFill>
          <a:blip r:embed="rId2"/>
          <a:stretch/>
        </p:blipFill>
        <p:spPr>
          <a:xfrm>
            <a:off x="6160680" y="2691360"/>
            <a:ext cx="2856600" cy="2856600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18" descr="Купить Маска медицинская +103 3-слойная на резинке нестерильная №50 -  лучшая цена | ОПТОМ и в Розницу | Интернет-магазин VG Medical | Украина -  1503206175"/>
          <p:cNvPicPr/>
          <p:nvPr/>
        </p:nvPicPr>
        <p:blipFill>
          <a:blip r:embed="rId3"/>
          <a:stretch/>
        </p:blipFill>
        <p:spPr>
          <a:xfrm>
            <a:off x="4176360" y="3332880"/>
            <a:ext cx="2197440" cy="219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Прямоугольник 1"/>
          <p:cNvSpPr/>
          <p:nvPr/>
        </p:nvSpPr>
        <p:spPr>
          <a:xfrm>
            <a:off x="2448000" y="315000"/>
            <a:ext cx="4463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1800" spc="-1" strike="noStrike">
                <a:solidFill>
                  <a:srgbClr val="ff0000"/>
                </a:solidFill>
                <a:latin typeface="IBM Plex Sans"/>
              </a:rPr>
              <a:t>Н</a:t>
            </a: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ебезпечні медичні  відходи (*)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Прямоугольник 2"/>
          <p:cNvSpPr/>
          <p:nvPr/>
        </p:nvSpPr>
        <p:spPr>
          <a:xfrm>
            <a:off x="5328360" y="3123360"/>
            <a:ext cx="41752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4. Відходи амальгам для стоматологічних цілей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ff0000"/>
                </a:solidFill>
                <a:latin typeface="IBM Plex Sans"/>
              </a:rPr>
              <a:t>(код 18 01 10 *)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Picture 2" descr=""/>
          <p:cNvPicPr/>
          <p:nvPr/>
        </p:nvPicPr>
        <p:blipFill>
          <a:blip r:embed="rId1"/>
          <a:stretch/>
        </p:blipFill>
        <p:spPr>
          <a:xfrm>
            <a:off x="6334560" y="1568880"/>
            <a:ext cx="2162880" cy="139752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4" descr=""/>
          <p:cNvPicPr/>
          <p:nvPr/>
        </p:nvPicPr>
        <p:blipFill>
          <a:blip r:embed="rId2"/>
          <a:stretch/>
        </p:blipFill>
        <p:spPr>
          <a:xfrm>
            <a:off x="2160000" y="1778040"/>
            <a:ext cx="1655280" cy="135396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5" descr=""/>
          <p:cNvPicPr/>
          <p:nvPr/>
        </p:nvPicPr>
        <p:blipFill>
          <a:blip r:embed="rId3"/>
          <a:stretch/>
        </p:blipFill>
        <p:spPr>
          <a:xfrm>
            <a:off x="1872000" y="3584880"/>
            <a:ext cx="2306160" cy="1540800"/>
          </a:xfrm>
          <a:prstGeom prst="rect">
            <a:avLst/>
          </a:prstGeom>
          <a:ln w="0">
            <a:noFill/>
          </a:ln>
        </p:spPr>
      </p:pic>
      <p:sp>
        <p:nvSpPr>
          <p:cNvPr id="157" name="Прямоугольник 4"/>
          <p:cNvSpPr/>
          <p:nvPr/>
        </p:nvSpPr>
        <p:spPr>
          <a:xfrm>
            <a:off x="720000" y="1107000"/>
            <a:ext cx="43192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1.Відходи, збирання та видаленння яких обумовлено спеціальними вимогами для запобігання виникненню інфекцій - інфекційно небезпечні відходи </a:t>
            </a:r>
            <a:r>
              <a:rPr b="0" lang="ru-RU" sz="1200" spc="-1" strike="noStrike">
                <a:solidFill>
                  <a:srgbClr val="ff0000"/>
                </a:solidFill>
                <a:latin typeface="IBM Plex Sans"/>
              </a:rPr>
              <a:t>(код 18 01 03 *)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Прямоугольник 5"/>
          <p:cNvSpPr/>
          <p:nvPr/>
        </p:nvSpPr>
        <p:spPr>
          <a:xfrm>
            <a:off x="792000" y="3123360"/>
            <a:ext cx="38152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2. Хімічні препарати, що складаються або містять небезпечні речовини </a:t>
            </a:r>
            <a:r>
              <a:rPr b="0" lang="ru-RU" sz="1200" spc="-1" strike="noStrike">
                <a:solidFill>
                  <a:srgbClr val="ff0000"/>
                </a:solidFill>
                <a:latin typeface="IBM Plex Sans"/>
              </a:rPr>
              <a:t>(код 18 01 06 *)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Прямоугольник 6"/>
          <p:cNvSpPr/>
          <p:nvPr/>
        </p:nvSpPr>
        <p:spPr>
          <a:xfrm>
            <a:off x="5184360" y="1107000"/>
            <a:ext cx="41032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3. Цитотоксичні та цитостатичні лікарські препарати </a:t>
            </a:r>
            <a:r>
              <a:rPr b="0" lang="ru-RU" sz="1200" spc="-1" strike="noStrike">
                <a:solidFill>
                  <a:srgbClr val="ff0000"/>
                </a:solidFill>
                <a:latin typeface="IBM Plex Sans"/>
              </a:rPr>
              <a:t>(код 18 01 08 *)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Picture 6" descr=""/>
          <p:cNvPicPr/>
          <p:nvPr/>
        </p:nvPicPr>
        <p:blipFill>
          <a:blip r:embed="rId4"/>
          <a:stretch/>
        </p:blipFill>
        <p:spPr>
          <a:xfrm>
            <a:off x="6428520" y="3446640"/>
            <a:ext cx="2095200" cy="136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Прямоугольник 1"/>
          <p:cNvSpPr/>
          <p:nvPr/>
        </p:nvSpPr>
        <p:spPr>
          <a:xfrm>
            <a:off x="650160" y="1107000"/>
            <a:ext cx="9141480" cy="41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Calibri"/>
              </a:rPr>
              <a:t>   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До відходів, збирання та видалення яких обумовлено спеціальними вимогами для запобігання виникненню інфекції (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1"/>
              </a:rPr>
              <a:t>код 18 01 03*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2"/>
              </a:rPr>
              <a:t>відповідно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3"/>
              </a:rPr>
              <a:t> до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4"/>
              </a:rPr>
              <a:t>Національного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5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6"/>
              </a:rPr>
              <a:t>переліку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7"/>
              </a:rPr>
              <a:t> </a:t>
            </a:r>
            <a:r>
              <a:rPr b="0" lang="ru-RU" sz="1400" spc="-1" strike="noStrike" u="sng">
                <a:solidFill>
                  <a:schemeClr val="dk1"/>
                </a:solidFill>
                <a:uFillTx/>
                <a:latin typeface="IBM Plex Sans"/>
                <a:hlinkClick r:id="rId8"/>
              </a:rPr>
              <a:t>відходів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) (далі - інфекційно небезпечні відходи) належать такі відходи: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використані небезпечно гострі предмети і медичні вироби, забруднені біологічними рідинами;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імунобіологічні лікарські засоби, з первинною упаковкою лікарського засобу, яка не втратила цілісність;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3) медичні вироби, забруднені імунобіологічними лікарськими засобами, кров'ю та/або іншими біологічними рідинами;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4) підгузки, засоби особистої гігієни (наприклад, жіночі прокладки), ЗІЗ пацієнтів / відвідувачів, отриманих від пацієнтів / відвідувачів, хворих на деякі інфекційні хвороби;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5) відходи, що утворилися в результаті діяльності медичних лабораторій;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6)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відходи крові та компонентів крові.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Прямоугольник 2"/>
          <p:cNvSpPr/>
          <p:nvPr/>
        </p:nvSpPr>
        <p:spPr>
          <a:xfrm>
            <a:off x="2160000" y="387000"/>
            <a:ext cx="61916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IBM Plex Sans"/>
              </a:rPr>
              <a:t>Інфекційно небезпечні відходи (код 18 01 03 *)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2"/>
          <p:cNvSpPr/>
          <p:nvPr/>
        </p:nvSpPr>
        <p:spPr>
          <a:xfrm>
            <a:off x="2088000" y="459000"/>
            <a:ext cx="640764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000" spc="-1" strike="noStrike">
                <a:solidFill>
                  <a:schemeClr val="dk1"/>
                </a:solidFill>
                <a:latin typeface="IBM Plex Sans"/>
              </a:rPr>
              <a:t>При збиранні інфекційно небезпечних відходів </a:t>
            </a:r>
            <a:r>
              <a:rPr b="1" lang="ru-RU" sz="2000" spc="-1" strike="noStrike">
                <a:solidFill>
                  <a:srgbClr val="ff0000"/>
                </a:solidFill>
                <a:latin typeface="IBM Plex Sans"/>
              </a:rPr>
              <a:t>(код 18 01 03 *)</a:t>
            </a:r>
            <a:r>
              <a:rPr b="1" lang="en-US" sz="2000" spc="-1" strike="noStrike">
                <a:solidFill>
                  <a:srgbClr val="ff0000"/>
                </a:solidFill>
                <a:latin typeface="IBM Plex Sans"/>
              </a:rPr>
              <a:t> </a:t>
            </a:r>
            <a:r>
              <a:rPr b="1" lang="ru-RU" sz="2000" spc="-1" strike="noStrike">
                <a:solidFill>
                  <a:srgbClr val="ff0000"/>
                </a:solidFill>
                <a:latin typeface="IBM Plex Sans"/>
              </a:rPr>
              <a:t>забороняється:</a:t>
            </a:r>
            <a:r>
              <a:rPr b="1" lang="ru-RU" sz="2000" spc="-1" strike="noStrike">
                <a:solidFill>
                  <a:schemeClr val="dk1"/>
                </a:solidFill>
                <a:latin typeface="IBM Plex Sans"/>
              </a:rPr>
              <a:t>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4" name="Picture 2" descr=""/>
          <p:cNvPicPr/>
          <p:nvPr/>
        </p:nvPicPr>
        <p:blipFill>
          <a:blip r:embed="rId1"/>
          <a:stretch/>
        </p:blipFill>
        <p:spPr>
          <a:xfrm>
            <a:off x="601560" y="3816000"/>
            <a:ext cx="2218320" cy="1646640"/>
          </a:xfrm>
          <a:prstGeom prst="rect">
            <a:avLst/>
          </a:prstGeom>
          <a:ln w="0">
            <a:noFill/>
          </a:ln>
        </p:spPr>
      </p:pic>
      <p:pic>
        <p:nvPicPr>
          <p:cNvPr id="165" name="Picture 3" descr=""/>
          <p:cNvPicPr/>
          <p:nvPr/>
        </p:nvPicPr>
        <p:blipFill>
          <a:blip r:embed="rId2"/>
          <a:stretch/>
        </p:blipFill>
        <p:spPr>
          <a:xfrm>
            <a:off x="3464640" y="3883320"/>
            <a:ext cx="1646640" cy="166572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4" descr=""/>
          <p:cNvPicPr/>
          <p:nvPr/>
        </p:nvPicPr>
        <p:blipFill>
          <a:blip r:embed="rId3"/>
          <a:stretch/>
        </p:blipFill>
        <p:spPr>
          <a:xfrm>
            <a:off x="5298840" y="3837240"/>
            <a:ext cx="2037240" cy="163728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5" descr=""/>
          <p:cNvPicPr/>
          <p:nvPr/>
        </p:nvPicPr>
        <p:blipFill>
          <a:blip r:embed="rId4"/>
          <a:stretch/>
        </p:blipFill>
        <p:spPr>
          <a:xfrm>
            <a:off x="7606080" y="3816000"/>
            <a:ext cx="1780200" cy="1618200"/>
          </a:xfrm>
          <a:prstGeom prst="rect">
            <a:avLst/>
          </a:prstGeom>
          <a:ln w="0">
            <a:noFill/>
          </a:ln>
        </p:spPr>
      </p:pic>
      <p:sp>
        <p:nvSpPr>
          <p:cNvPr id="168" name="Прямоугольник 6"/>
          <p:cNvSpPr/>
          <p:nvPr/>
        </p:nvSpPr>
        <p:spPr>
          <a:xfrm>
            <a:off x="3088800" y="1035000"/>
            <a:ext cx="2238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 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Прямоугольник 8"/>
          <p:cNvSpPr/>
          <p:nvPr/>
        </p:nvSpPr>
        <p:spPr>
          <a:xfrm>
            <a:off x="864000" y="1323000"/>
            <a:ext cx="8280000" cy="22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1) руйнувати, розбирати і розрізати інфекційно небезпечні відходи, у тому числі використані системи для внутрішньовенних інфузій;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2) знімати голку зі шприца після його використання;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3) пересипати / переливати інфекційно небезпечні відходи з однієї ємності в іншу, за винятком ситуацій, передбачених у СОП щодо алгоритму дій у разі виникнення аварійних ситуацій;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4) ущільнювати (утрамбовувати) інфекційно небезпечні відходи;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5) встановлювати одноразові та багаторазові ємності для роздільного збирання інфекційно небезпечних відходів на відстані менше одного метра від нагрівальних приладів.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600" spc="-1" strike="noStrike" u="sng">
                <a:solidFill>
                  <a:schemeClr val="dk1"/>
                </a:solidFill>
                <a:uFillTx/>
                <a:latin typeface="IBM Plex Sans"/>
              </a:rPr>
              <a:t>Проведення дезінфекції інфекційно небезпечних відходів не допускається.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Прямоугольник 1"/>
          <p:cNvSpPr/>
          <p:nvPr/>
        </p:nvSpPr>
        <p:spPr>
          <a:xfrm>
            <a:off x="2088000" y="230040"/>
            <a:ext cx="74876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1. Використані небезпечно гострі предмети і медичні вироби </a:t>
            </a: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(код 18 01 03 *)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 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Прямоугольник 2"/>
          <p:cNvSpPr/>
          <p:nvPr/>
        </p:nvSpPr>
        <p:spPr>
          <a:xfrm>
            <a:off x="359640" y="1755000"/>
            <a:ext cx="4535280" cy="26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Контейнери, що не проколюються і призначені виробником для пакування небезпечно гострих інфекційно небезпечних відходів.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Мають кришку, що щільно прилягає та унеможливлює його безконтрольне розкриття.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Використовувати контейнери обмеженого (багаторазового) використання для збирання небезпечно гострих інфекційно небезпечних відходів </a:t>
            </a:r>
            <a:r>
              <a:rPr b="0" lang="ru-RU" sz="1400" spc="-1" strike="noStrike">
                <a:solidFill>
                  <a:srgbClr val="ff0000"/>
                </a:solidFill>
                <a:latin typeface="IBM Plex Sans"/>
              </a:rPr>
              <a:t>заборонено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Допускається заповнення контейнерів </a:t>
            </a:r>
            <a:r>
              <a:rPr b="1" lang="uk-UA" sz="1400" spc="-1" strike="noStrike" u="sng">
                <a:solidFill>
                  <a:schemeClr val="dk1"/>
                </a:solidFill>
                <a:uFillTx/>
                <a:latin typeface="IBM Plex Sans"/>
              </a:rPr>
              <a:t>не більше 7 діб.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Заповнюються не більше ніж </a:t>
            </a:r>
            <a:r>
              <a:rPr b="1" lang="uk-UA" sz="1400" spc="-1" strike="noStrike" u="sng">
                <a:solidFill>
                  <a:schemeClr val="dk1"/>
                </a:solidFill>
                <a:uFillTx/>
                <a:latin typeface="IBM Plex Sans"/>
              </a:rPr>
              <a:t>на 75%.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Picture 2" descr=""/>
          <p:cNvPicPr/>
          <p:nvPr/>
        </p:nvPicPr>
        <p:blipFill>
          <a:blip r:embed="rId1"/>
          <a:stretch/>
        </p:blipFill>
        <p:spPr>
          <a:xfrm>
            <a:off x="5040360" y="1537560"/>
            <a:ext cx="4946760" cy="232164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4" descr="C:\БПР\Мої документи\картинки\845f55cf7f842bd2424d761660a71014.jpg"/>
          <p:cNvPicPr/>
          <p:nvPr/>
        </p:nvPicPr>
        <p:blipFill>
          <a:blip r:embed="rId2"/>
          <a:stretch/>
        </p:blipFill>
        <p:spPr>
          <a:xfrm>
            <a:off x="5400360" y="3411360"/>
            <a:ext cx="1725480" cy="1640880"/>
          </a:xfrm>
          <a:prstGeom prst="rect">
            <a:avLst/>
          </a:prstGeom>
          <a:ln w="0">
            <a:noFill/>
          </a:ln>
        </p:spPr>
      </p:pic>
      <p:sp>
        <p:nvSpPr>
          <p:cNvPr id="174" name="Прямоугольник 3"/>
          <p:cNvSpPr/>
          <p:nvPr/>
        </p:nvSpPr>
        <p:spPr>
          <a:xfrm>
            <a:off x="1584000" y="747000"/>
            <a:ext cx="7199640" cy="79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(</a:t>
            </a:r>
            <a:r>
              <a:rPr b="0" lang="ru-RU" sz="1400" spc="-1" strike="noStrike">
                <a:solidFill>
                  <a:srgbClr val="0070c0"/>
                </a:solidFill>
                <a:latin typeface="IBM Plex Sans"/>
              </a:rPr>
              <a:t>наприклад, голки, шприци з одягненою голкою, скальпелі або їхні леза, битий скляний посуд, внутрішньовенні катетери, ланцети для забору крові) </a:t>
            </a:r>
            <a:r>
              <a:rPr b="0" lang="ru-RU" sz="1400" spc="-1" strike="noStrike" u="sng">
                <a:solidFill>
                  <a:srgbClr val="ff0000"/>
                </a:solidFill>
                <a:uFillTx/>
                <a:latin typeface="IBM Plex Sans"/>
              </a:rPr>
              <a:t>забруднені біологічними рідинами;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" name="Picture 6" descr="Контейнер для сміття синій SULO EN-840-1/ 240 л: продаж ..."/>
          <p:cNvPicPr/>
          <p:nvPr/>
        </p:nvPicPr>
        <p:blipFill>
          <a:blip r:embed="rId3"/>
          <a:stretch/>
        </p:blipFill>
        <p:spPr>
          <a:xfrm>
            <a:off x="8199720" y="3915000"/>
            <a:ext cx="1328760" cy="1546200"/>
          </a:xfrm>
          <a:prstGeom prst="rect">
            <a:avLst/>
          </a:prstGeom>
          <a:ln w="0">
            <a:noFill/>
          </a:ln>
        </p:spPr>
      </p:pic>
      <p:sp>
        <p:nvSpPr>
          <p:cNvPr id="176" name="Rectangle 2"/>
          <p:cNvSpPr/>
          <p:nvPr/>
        </p:nvSpPr>
        <p:spPr>
          <a:xfrm>
            <a:off x="0" y="0"/>
            <a:ext cx="1007964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177" name="Объект 5"/>
          <p:cNvGraphicFramePr/>
          <p:nvPr/>
        </p:nvGraphicFramePr>
        <p:xfrm>
          <a:off x="8860680" y="4203360"/>
          <a:ext cx="714960" cy="592560"/>
        </p:xfrm>
        <a:graphic>
          <a:graphicData uri="http://schemas.openxmlformats.org/presentationml/2006/ole">
            <p:oleObj progId="PBrush" r:id="rId4" spid="">
              <p:embed/>
              <p:pic>
                <p:nvPicPr>
                  <p:cNvPr id="178" name="Объект 5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8860680" y="4203360"/>
                    <a:ext cx="714960" cy="5925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79" name="Прямоугольник 6"/>
          <p:cNvSpPr/>
          <p:nvPr/>
        </p:nvSpPr>
        <p:spPr>
          <a:xfrm>
            <a:off x="5400360" y="5143680"/>
            <a:ext cx="22312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Небезпечно, гострі предмети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Прямоугольник 1"/>
          <p:cNvSpPr/>
          <p:nvPr/>
        </p:nvSpPr>
        <p:spPr>
          <a:xfrm>
            <a:off x="2160000" y="243000"/>
            <a:ext cx="69116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1800" spc="-1" strike="noStrike">
                <a:solidFill>
                  <a:schemeClr val="dk1"/>
                </a:solidFill>
                <a:latin typeface="IBM Plex Sans"/>
              </a:rPr>
              <a:t>2. Імунобіологічні лікарські засоби, з первинною упаковкою лікарського засобу, яка не втратила цілісність </a:t>
            </a: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(код 18 01 03 *)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uk-UA" sz="1800" spc="-1" strike="noStrike">
                <a:solidFill>
                  <a:schemeClr val="dk1"/>
                </a:solidFill>
                <a:latin typeface="IBM Plex Sans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Picture 2" descr=""/>
          <p:cNvPicPr/>
          <p:nvPr/>
        </p:nvPicPr>
        <p:blipFill>
          <a:blip r:embed="rId1"/>
          <a:stretch/>
        </p:blipFill>
        <p:spPr>
          <a:xfrm>
            <a:off x="4953600" y="1899000"/>
            <a:ext cx="5111280" cy="1458360"/>
          </a:xfrm>
          <a:prstGeom prst="rect">
            <a:avLst/>
          </a:prstGeom>
          <a:ln w="0">
            <a:noFill/>
          </a:ln>
        </p:spPr>
      </p:pic>
      <p:sp>
        <p:nvSpPr>
          <p:cNvPr id="182" name="Прямоугольник 2"/>
          <p:cNvSpPr/>
          <p:nvPr/>
        </p:nvSpPr>
        <p:spPr>
          <a:xfrm>
            <a:off x="648000" y="1107000"/>
            <a:ext cx="439128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-  </a:t>
            </a:r>
            <a:r>
              <a:rPr b="0" lang="ru-RU" sz="1400" spc="-1" strike="noStrike">
                <a:solidFill>
                  <a:srgbClr val="002060"/>
                </a:solidFill>
                <a:latin typeface="IBM Plex Sans"/>
              </a:rPr>
              <a:t>із закінченим терміном придатності;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IBM Plex Sans"/>
              </a:rPr>
              <a:t>- які зберігалися із порушенням холодового ланцюга;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IBM Plex Sans"/>
              </a:rPr>
              <a:t>- із візуальними характеристиками, що змінилися, які не визначені в інструкції для медичного застосування (наприклад, наявність осаду та/або сторонніх домішок, зміна кольору і прозорості);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Прямоугольник 3"/>
          <p:cNvSpPr/>
          <p:nvPr/>
        </p:nvSpPr>
        <p:spPr>
          <a:xfrm>
            <a:off x="720000" y="2979360"/>
            <a:ext cx="431928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-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Підлягають виключно вторинному пакованню.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- Збирання здійснюється впродовж робочої зміни (не більше 24 годин).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- Ємності заповнюються не більше ніж на 75%.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" name="Picture 6" descr="Контейнер для сміття синій SULO EN-840-1/ 240 л: продаж ..."/>
          <p:cNvPicPr/>
          <p:nvPr/>
        </p:nvPicPr>
        <p:blipFill>
          <a:blip r:embed="rId2"/>
          <a:stretch/>
        </p:blipFill>
        <p:spPr>
          <a:xfrm>
            <a:off x="8332560" y="3471840"/>
            <a:ext cx="1307520" cy="1521360"/>
          </a:xfrm>
          <a:prstGeom prst="rect">
            <a:avLst/>
          </a:prstGeom>
          <a:ln w="0">
            <a:noFill/>
          </a:ln>
        </p:spPr>
      </p:pic>
      <p:sp>
        <p:nvSpPr>
          <p:cNvPr id="185" name="Rectangle 2"/>
          <p:cNvSpPr/>
          <p:nvPr/>
        </p:nvSpPr>
        <p:spPr>
          <a:xfrm>
            <a:off x="0" y="0"/>
            <a:ext cx="1007964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186" name="Объект 5"/>
          <p:cNvGraphicFramePr/>
          <p:nvPr/>
        </p:nvGraphicFramePr>
        <p:xfrm>
          <a:off x="8933040" y="3987360"/>
          <a:ext cx="714960" cy="592560"/>
        </p:xfrm>
        <a:graphic>
          <a:graphicData uri="http://schemas.openxmlformats.org/presentationml/2006/ole">
            <p:oleObj progId="PBrush" r:id="rId3" spid="">
              <p:embed/>
              <p:pic>
                <p:nvPicPr>
                  <p:cNvPr id="187" name="Объект 5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8933040" y="3987360"/>
                    <a:ext cx="714960" cy="5925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 1"/>
          <p:cNvSpPr/>
          <p:nvPr/>
        </p:nvSpPr>
        <p:spPr>
          <a:xfrm>
            <a:off x="2232000" y="315000"/>
            <a:ext cx="7127640" cy="133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3</a:t>
            </a: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. Медичні вироби, забруднені імунобіологічними лікарськими засобами, кров’ю та/або іншими біологічними рідинами </a:t>
            </a: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(код 18 01 03 *)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rgbClr val="0070c0"/>
                </a:solidFill>
                <a:latin typeface="IBM Plex Sans"/>
              </a:rPr>
              <a:t>(наприклад, кисневі маски, шприци без одягненої голки, ЗІЗ працівників утворювача відходів);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Прямоугольник 2"/>
          <p:cNvSpPr/>
          <p:nvPr/>
        </p:nvSpPr>
        <p:spPr>
          <a:xfrm>
            <a:off x="503640" y="1611000"/>
            <a:ext cx="4535280" cy="88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- збирають у первинне паковання — ємності (контейнери або мішки / пакети), що стійкі до механічних пошкоджень і призначені виробником для паковання інфекційно небезпечних відходів;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Picture 2" descr=""/>
          <p:cNvPicPr/>
          <p:nvPr/>
        </p:nvPicPr>
        <p:blipFill>
          <a:blip r:embed="rId1"/>
          <a:stretch/>
        </p:blipFill>
        <p:spPr>
          <a:xfrm>
            <a:off x="5040360" y="1611000"/>
            <a:ext cx="5021640" cy="1976040"/>
          </a:xfrm>
          <a:prstGeom prst="rect">
            <a:avLst/>
          </a:prstGeom>
          <a:ln w="0">
            <a:noFill/>
          </a:ln>
        </p:spPr>
      </p:pic>
      <p:sp>
        <p:nvSpPr>
          <p:cNvPr id="191" name="Прямоугольник 3"/>
          <p:cNvSpPr/>
          <p:nvPr/>
        </p:nvSpPr>
        <p:spPr>
          <a:xfrm>
            <a:off x="575640" y="2599560"/>
            <a:ext cx="4463280" cy="246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-підлягають роздільному збиранню в окремі ємності: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1) інфекційно небезпечні відходи, що можуть бути відновлені (повторно використані або піддані рециклінгу) суб’єктами господарювання у сфері управління відходами, які мають Дозвіл, після їхнього оброблення насиченим водяним паром під тиском за допомогою спеціального обладнання — парових стерилізаторів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2) інфекційно небезпечні відходи, які не можуть бути відновлені (наприклад, медичні рукавички латексні), підлягають спалюванню в установках спалювання відходів або сумісного спалювання відходів.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Picture 3" descr="C:\БПР\Мої документи\картинки\9fb611909930460d1d72d755e4cf77df.jpg"/>
          <p:cNvPicPr/>
          <p:nvPr/>
        </p:nvPicPr>
        <p:blipFill>
          <a:blip r:embed="rId2"/>
          <a:stretch/>
        </p:blipFill>
        <p:spPr>
          <a:xfrm>
            <a:off x="5384880" y="3483360"/>
            <a:ext cx="1650600" cy="165060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6" descr="Контейнер для сміття синій SULO EN-840-1/ 240 л: продаж ..."/>
          <p:cNvPicPr/>
          <p:nvPr/>
        </p:nvPicPr>
        <p:blipFill>
          <a:blip r:embed="rId3"/>
          <a:stretch/>
        </p:blipFill>
        <p:spPr>
          <a:xfrm>
            <a:off x="8276040" y="3639960"/>
            <a:ext cx="1272240" cy="1480320"/>
          </a:xfrm>
          <a:prstGeom prst="rect">
            <a:avLst/>
          </a:prstGeom>
          <a:ln w="0">
            <a:noFill/>
          </a:ln>
        </p:spPr>
      </p:pic>
      <p:sp>
        <p:nvSpPr>
          <p:cNvPr id="194" name="Rectangle 2"/>
          <p:cNvSpPr/>
          <p:nvPr/>
        </p:nvSpPr>
        <p:spPr>
          <a:xfrm>
            <a:off x="0" y="0"/>
            <a:ext cx="1007964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195" name="Объект 5"/>
          <p:cNvGraphicFramePr/>
          <p:nvPr/>
        </p:nvGraphicFramePr>
        <p:xfrm>
          <a:off x="9002880" y="4169160"/>
          <a:ext cx="714960" cy="592560"/>
        </p:xfrm>
        <a:graphic>
          <a:graphicData uri="http://schemas.openxmlformats.org/presentationml/2006/ole">
            <p:oleObj progId="PBrush" r:id="rId4" spid="">
              <p:embed/>
              <p:pic>
                <p:nvPicPr>
                  <p:cNvPr id="196" name="Объект 5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9002880" y="4169160"/>
                    <a:ext cx="714960" cy="5925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97" name="Прямоугольник 7"/>
          <p:cNvSpPr/>
          <p:nvPr/>
        </p:nvSpPr>
        <p:spPr>
          <a:xfrm flipV="1" rot="10800000">
            <a:off x="5257440" y="5143680"/>
            <a:ext cx="2027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Особливо небезпечно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Прямоугольник 1"/>
          <p:cNvSpPr/>
          <p:nvPr/>
        </p:nvSpPr>
        <p:spPr>
          <a:xfrm>
            <a:off x="2016000" y="315000"/>
            <a:ext cx="69836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3.1 Інфекційно небезпечні відходи, що можуть бути відновлені </a:t>
            </a: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(код 18 01 03 *)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Прямоугольник 2"/>
          <p:cNvSpPr/>
          <p:nvPr/>
        </p:nvSpPr>
        <p:spPr>
          <a:xfrm>
            <a:off x="359640" y="1467000"/>
            <a:ext cx="47512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Оброблення відходів, проводиться методом оброблення насиченим водяним паром під тиском за допомогою спеціального обладнання — парових стерилізаторів </a:t>
            </a:r>
            <a:r>
              <a:rPr b="1" lang="ru-RU" sz="1200" spc="-1" strike="noStrike" u="sng">
                <a:solidFill>
                  <a:schemeClr val="dk1"/>
                </a:solidFill>
                <a:uFillTx/>
                <a:latin typeface="IBM Plex Sans"/>
              </a:rPr>
              <a:t>(автоклавів)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Прямоугольник 3"/>
          <p:cNvSpPr/>
          <p:nvPr/>
        </p:nvSpPr>
        <p:spPr>
          <a:xfrm>
            <a:off x="359640" y="2403360"/>
            <a:ext cx="460728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Для </a:t>
            </a:r>
            <a:r>
              <a:rPr b="1" lang="ru-RU" sz="1200" spc="-1" strike="noStrike">
                <a:solidFill>
                  <a:schemeClr val="dk1"/>
                </a:solidFill>
                <a:latin typeface="IBM Plex Sans"/>
              </a:rPr>
              <a:t>фракційного вакуумного 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процесу в парових стерилізаторах (автоклавах) використовуються такі режими стерилізації: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при температурі 121 °</a:t>
            </a: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C — 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експозиція протягом 30 хвилин;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при температурі 134 °</a:t>
            </a: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C — 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експозиція протягом 15 хвилин.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Для </a:t>
            </a:r>
            <a:r>
              <a:rPr b="1" lang="ru-RU" sz="1200" spc="-1" strike="noStrike">
                <a:solidFill>
                  <a:schemeClr val="dk1"/>
                </a:solidFill>
                <a:latin typeface="IBM Plex Sans"/>
              </a:rPr>
              <a:t>гравітаційних парових стерилізаторів 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(автоклавів) використовуються такі режими стерилізації: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при температурі 121 °</a:t>
            </a: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C — 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експозиція протягом 60 хвилин;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при температурі 134 °</a:t>
            </a: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C — 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експозиція протягом 30 хвилин.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У випадках підозрюваної / підтвердженої контамінації відходів </a:t>
            </a:r>
            <a:r>
              <a:rPr b="1" lang="ru-RU" sz="1200" spc="-1" strike="noStrike">
                <a:solidFill>
                  <a:schemeClr val="dk1"/>
                </a:solidFill>
                <a:latin typeface="IBM Plex Sans"/>
              </a:rPr>
              <a:t>пріонами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 (наприклад, відходи нейрохірургічної операційної), використовується режим стерилізації при температурі 134 °</a:t>
            </a: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C 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протягом 60 хвилин, незалежно від виду парового стерилізатора (автоклава).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1" name="Picture 2" descr=""/>
          <p:cNvPicPr/>
          <p:nvPr/>
        </p:nvPicPr>
        <p:blipFill>
          <a:blip r:embed="rId1"/>
          <a:stretch/>
        </p:blipFill>
        <p:spPr>
          <a:xfrm>
            <a:off x="5112360" y="1125720"/>
            <a:ext cx="4823280" cy="2437560"/>
          </a:xfrm>
          <a:prstGeom prst="rect">
            <a:avLst/>
          </a:prstGeom>
          <a:ln w="0">
            <a:noFill/>
          </a:ln>
        </p:spPr>
      </p:pic>
      <p:sp>
        <p:nvSpPr>
          <p:cNvPr id="202" name="Прямоугольник 4"/>
          <p:cNvSpPr/>
          <p:nvPr/>
        </p:nvSpPr>
        <p:spPr>
          <a:xfrm flipV="1" rot="10800000">
            <a:off x="5329440" y="3528720"/>
            <a:ext cx="3023280" cy="194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000" spc="-1" strike="noStrike">
                <a:solidFill>
                  <a:schemeClr val="dk1"/>
                </a:solidFill>
                <a:latin typeface="IBM Plex Sans"/>
              </a:rPr>
              <a:t>Після оброблення, відходи поміщаються, в тому числі шляхом пересипання, у контейнери вторинного паковання, які відповідають ДСТУ EN 840-1.</a:t>
            </a: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000" spc="-1" strike="noStrike">
                <a:solidFill>
                  <a:schemeClr val="dk1"/>
                </a:solidFill>
                <a:latin typeface="IBM Plex Sans"/>
              </a:rPr>
              <a:t>Суб’єкти господарювання у сфері управління відходами, які здійснюють оброблення інфекційно небезпечних відходів насиченим водяним паром під тиском, повинні мати </a:t>
            </a:r>
            <a:r>
              <a:rPr b="1" lang="ru-RU" sz="1000" spc="-1" strike="noStrike" u="sng">
                <a:solidFill>
                  <a:schemeClr val="dk1"/>
                </a:solidFill>
                <a:uFillTx/>
                <a:latin typeface="IBM Plex Sans"/>
              </a:rPr>
              <a:t>Дозвіл та Ліцензію</a:t>
            </a:r>
            <a:r>
              <a:rPr b="0" lang="ru-RU" sz="1000" spc="-1" strike="noStrike">
                <a:solidFill>
                  <a:schemeClr val="dk1"/>
                </a:solidFill>
                <a:latin typeface="IBM Plex Sans"/>
              </a:rPr>
              <a:t> відповідно до вимог </a:t>
            </a:r>
            <a:r>
              <a:rPr b="0" lang="ru-RU" sz="1000" spc="-1" strike="noStrike" u="sng">
                <a:solidFill>
                  <a:schemeClr val="dk1"/>
                </a:solidFill>
                <a:uFillTx/>
                <a:latin typeface="IBM Plex Sans"/>
                <a:hlinkClick r:id="rId2"/>
              </a:rPr>
              <a:t>статті</a:t>
            </a:r>
            <a:r>
              <a:rPr b="0" lang="ru-RU" sz="1000" spc="-1" strike="noStrike" u="sng">
                <a:solidFill>
                  <a:schemeClr val="dk1"/>
                </a:solidFill>
                <a:uFillTx/>
                <a:latin typeface="IBM Plex Sans"/>
                <a:hlinkClick r:id="rId3"/>
              </a:rPr>
              <a:t> 17</a:t>
            </a:r>
            <a:r>
              <a:rPr b="0" lang="ru-RU" sz="1000" spc="-1" strike="noStrike">
                <a:solidFill>
                  <a:schemeClr val="dk1"/>
                </a:solidFill>
                <a:latin typeface="IBM Plex Sans"/>
              </a:rPr>
              <a:t> Закону України «Про управління відходами».</a:t>
            </a: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3" name="Picture 6" descr="Контейнер для сміття синій SULO EN-840-1/ 240 л: продаж ..."/>
          <p:cNvPicPr/>
          <p:nvPr/>
        </p:nvPicPr>
        <p:blipFill>
          <a:blip r:embed="rId4"/>
          <a:stretch/>
        </p:blipFill>
        <p:spPr>
          <a:xfrm>
            <a:off x="8352720" y="3614040"/>
            <a:ext cx="1640160" cy="1908360"/>
          </a:xfrm>
          <a:prstGeom prst="rect">
            <a:avLst/>
          </a:prstGeom>
          <a:ln w="0">
            <a:noFill/>
          </a:ln>
        </p:spPr>
      </p:pic>
      <p:sp>
        <p:nvSpPr>
          <p:cNvPr id="204" name="Rectangle 2"/>
          <p:cNvSpPr/>
          <p:nvPr/>
        </p:nvSpPr>
        <p:spPr>
          <a:xfrm>
            <a:off x="0" y="0"/>
            <a:ext cx="1007964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Прямоугольник 1"/>
          <p:cNvSpPr/>
          <p:nvPr/>
        </p:nvSpPr>
        <p:spPr>
          <a:xfrm>
            <a:off x="2160000" y="243000"/>
            <a:ext cx="63356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3.2 Інфекційно небезпечні відходи, забруднені кров</a:t>
            </a:r>
            <a:r>
              <a:rPr b="1" lang="en-US" sz="1800" spc="-1" strike="noStrike">
                <a:solidFill>
                  <a:schemeClr val="dk1"/>
                </a:solidFill>
                <a:latin typeface="IBM Plex Sans"/>
              </a:rPr>
              <a:t>’</a:t>
            </a: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ю або біологічним рідинами, що не можуть бути відновлені </a:t>
            </a: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(код 18 01 03 *)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Прямоугольник 2"/>
          <p:cNvSpPr/>
          <p:nvPr/>
        </p:nvSpPr>
        <p:spPr>
          <a:xfrm>
            <a:off x="648000" y="1323000"/>
            <a:ext cx="4391280" cy="307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1) Інфекційно небезпечні відходи, визначені, що можуть бути відновлені, але роздільне збирання яких утворювачем відходів утруднено або неможливе (наприклад, відсутність достатньої кількості працівників для роздільного збирання відходів), підлягають спалюванню в установках спалювання відходів або сумісного спалювання відходів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2) інфекційно небезпечні відходи, які не можуть бути відновлені (наприклад, медичні рукавички латексні), підлягають спалюванню в установках спалювання відходів або сумісного спалювання відходів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Picture 2" descr=""/>
          <p:cNvPicPr/>
          <p:nvPr/>
        </p:nvPicPr>
        <p:blipFill>
          <a:blip r:embed="rId1"/>
          <a:stretch/>
        </p:blipFill>
        <p:spPr>
          <a:xfrm>
            <a:off x="5040360" y="1463400"/>
            <a:ext cx="5037120" cy="14976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6" descr="Контейнер для сміття синій SULO EN-840-1/ 240 л: продаж ..."/>
          <p:cNvPicPr/>
          <p:nvPr/>
        </p:nvPicPr>
        <p:blipFill>
          <a:blip r:embed="rId2"/>
          <a:stretch/>
        </p:blipFill>
        <p:spPr>
          <a:xfrm>
            <a:off x="8064720" y="2954880"/>
            <a:ext cx="1856160" cy="2159640"/>
          </a:xfrm>
          <a:prstGeom prst="rect">
            <a:avLst/>
          </a:prstGeom>
          <a:ln w="0">
            <a:noFill/>
          </a:ln>
        </p:spPr>
      </p:pic>
      <p:sp>
        <p:nvSpPr>
          <p:cNvPr id="209" name="Rectangle 5"/>
          <p:cNvSpPr/>
          <p:nvPr/>
        </p:nvSpPr>
        <p:spPr>
          <a:xfrm>
            <a:off x="0" y="0"/>
            <a:ext cx="1007964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210" name="Объект 4"/>
          <p:cNvGraphicFramePr/>
          <p:nvPr/>
        </p:nvGraphicFramePr>
        <p:xfrm>
          <a:off x="8856720" y="3699360"/>
          <a:ext cx="714960" cy="592560"/>
        </p:xfrm>
        <a:graphic>
          <a:graphicData uri="http://schemas.openxmlformats.org/presentationml/2006/ole">
            <p:oleObj progId="PBrush" r:id="rId3" spid="">
              <p:embed/>
              <p:pic>
                <p:nvPicPr>
                  <p:cNvPr id="211" name="Объект 4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8856720" y="3699360"/>
                    <a:ext cx="714960" cy="5925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212" name="Прямоугольник 6"/>
          <p:cNvSpPr/>
          <p:nvPr/>
        </p:nvSpPr>
        <p:spPr>
          <a:xfrm>
            <a:off x="5258160" y="4851360"/>
            <a:ext cx="20131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Особливо небезпечно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Picture 3" descr="C:\БПР\Мої документи\картинки\9fb611909930460d1d72d755e4cf77df.jpg"/>
          <p:cNvPicPr/>
          <p:nvPr/>
        </p:nvPicPr>
        <p:blipFill>
          <a:blip r:embed="rId5"/>
          <a:stretch/>
        </p:blipFill>
        <p:spPr>
          <a:xfrm>
            <a:off x="5258160" y="3123360"/>
            <a:ext cx="1716480" cy="171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1"/>
          <p:cNvSpPr/>
          <p:nvPr/>
        </p:nvSpPr>
        <p:spPr>
          <a:xfrm>
            <a:off x="575640" y="1611000"/>
            <a:ext cx="42472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IBM Plex Sans"/>
              </a:rPr>
              <a:t>Загальні вимоги до управління відходами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" name="Picture 2" descr="Ліцензія на небезпечні відходи 1-4, 5-го класу небезпеки. Збір, утиліз"/>
          <p:cNvPicPr/>
          <p:nvPr/>
        </p:nvPicPr>
        <p:blipFill>
          <a:blip r:embed="rId1"/>
          <a:stretch/>
        </p:blipFill>
        <p:spPr>
          <a:xfrm>
            <a:off x="5706360" y="1179000"/>
            <a:ext cx="2856600" cy="2837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Прямоугольник 1"/>
          <p:cNvSpPr/>
          <p:nvPr/>
        </p:nvSpPr>
        <p:spPr>
          <a:xfrm>
            <a:off x="2088000" y="459000"/>
            <a:ext cx="71276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4. Підгузки, засоби особистої гігієни (наприклад, жіночі прокладки), ЗІЗ пацієнтів / відвідувачів, отриманих від пацієнтів / відвідувачів, хворих на деякі інфекційні хвороби: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Picture 2" descr=""/>
          <p:cNvPicPr/>
          <p:nvPr/>
        </p:nvPicPr>
        <p:blipFill>
          <a:blip r:embed="rId1"/>
          <a:stretch/>
        </p:blipFill>
        <p:spPr>
          <a:xfrm>
            <a:off x="5040360" y="1366920"/>
            <a:ext cx="5055480" cy="2346480"/>
          </a:xfrm>
          <a:prstGeom prst="rect">
            <a:avLst/>
          </a:prstGeom>
          <a:ln w="0">
            <a:noFill/>
          </a:ln>
        </p:spPr>
      </p:pic>
      <p:sp>
        <p:nvSpPr>
          <p:cNvPr id="216" name="Прямоугольник 2"/>
          <p:cNvSpPr/>
          <p:nvPr/>
        </p:nvSpPr>
        <p:spPr>
          <a:xfrm>
            <a:off x="359640" y="1467000"/>
            <a:ext cx="4679280" cy="393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-віспа (натуральна віспа);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-віспа мавп (</a:t>
            </a: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mpox);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-гарячка Ласса;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-гарячка Марбург;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-вірусний гепатит А (лише забруднені випорожненнями (фекаліями);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-грип людський пандемічний;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-дифтерія (лише забруднені виділеннями з уражених шкіри або слизових оболонок);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-поліомієліт (паралітичний) (лише забруднені випорожненнями (фекаліями);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-сальмонельоз (лише забруднені випорожненнями (фекаліями);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-туляремія;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-хвороба, викликана вірусом Ебола;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-холера (лише забруднені випорожненнями (фекаліями);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-черевний тиф (лише забруднені випорожненнями (фекаліями);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-чума;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-нові інфекційні хвороби або інфекційні хвороби з невідомими шляхами інфікування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Picture 6" descr="Контейнер для сміття синій SULO EN-840-1/ 240 л: продаж ..."/>
          <p:cNvPicPr/>
          <p:nvPr/>
        </p:nvPicPr>
        <p:blipFill>
          <a:blip r:embed="rId2"/>
          <a:stretch/>
        </p:blipFill>
        <p:spPr>
          <a:xfrm>
            <a:off x="8220240" y="3411360"/>
            <a:ext cx="1856160" cy="215964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3" descr="C:\БПР\Мої документи\картинки\9fb611909930460d1d72d755e4cf77df.jpg"/>
          <p:cNvPicPr/>
          <p:nvPr/>
        </p:nvPicPr>
        <p:blipFill>
          <a:blip r:embed="rId3"/>
          <a:stretch/>
        </p:blipFill>
        <p:spPr>
          <a:xfrm>
            <a:off x="5652360" y="3540240"/>
            <a:ext cx="1716480" cy="1716480"/>
          </a:xfrm>
          <a:prstGeom prst="rect">
            <a:avLst/>
          </a:prstGeom>
          <a:ln w="0">
            <a:noFill/>
          </a:ln>
        </p:spPr>
      </p:pic>
      <p:sp>
        <p:nvSpPr>
          <p:cNvPr id="219" name="Rectangle 4"/>
          <p:cNvSpPr/>
          <p:nvPr/>
        </p:nvSpPr>
        <p:spPr>
          <a:xfrm>
            <a:off x="0" y="0"/>
            <a:ext cx="1007964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220" name="Объект 6"/>
          <p:cNvGraphicFramePr/>
          <p:nvPr/>
        </p:nvGraphicFramePr>
        <p:xfrm>
          <a:off x="9000720" y="4059360"/>
          <a:ext cx="714960" cy="592560"/>
        </p:xfrm>
        <a:graphic>
          <a:graphicData uri="http://schemas.openxmlformats.org/presentationml/2006/ole">
            <p:oleObj progId="PBrush" r:id="rId4" spid="">
              <p:embed/>
              <p:pic>
                <p:nvPicPr>
                  <p:cNvPr id="221" name="Объект 6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9000720" y="4059360"/>
                    <a:ext cx="714960" cy="5925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222" name="Прямоугольник 8"/>
          <p:cNvSpPr/>
          <p:nvPr/>
        </p:nvSpPr>
        <p:spPr>
          <a:xfrm flipV="1" rot="10800000">
            <a:off x="5545440" y="5215320"/>
            <a:ext cx="21592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Особливо небезпечно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Прямоугольник 1"/>
          <p:cNvSpPr/>
          <p:nvPr/>
        </p:nvSpPr>
        <p:spPr>
          <a:xfrm>
            <a:off x="2232000" y="459000"/>
            <a:ext cx="64796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5) Відходи, що утворилися в результаті діяльності медичних лабораторій</a:t>
            </a:r>
            <a:r>
              <a:rPr b="1" lang="en-US" sz="18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(код 18 01 03 *)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Прямоугольник 2"/>
          <p:cNvSpPr/>
          <p:nvPr/>
        </p:nvSpPr>
        <p:spPr>
          <a:xfrm>
            <a:off x="1728000" y="1105200"/>
            <a:ext cx="763164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(</a:t>
            </a:r>
            <a:r>
              <a:rPr b="0" lang="ru-RU" sz="1400" spc="-1" strike="noStrike">
                <a:solidFill>
                  <a:srgbClr val="002060"/>
                </a:solidFill>
                <a:latin typeface="IBM Plex Sans"/>
              </a:rPr>
              <a:t>мікробіологічні культури і штами, що містять будь-які живі збудники інфекційних хвороб; живі вакцини, непридатні до використання, залишки живильних середовищ, інокуляції, змішування мікробіологічних культур збудників інфекційних хвороб);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" name="Picture 2" descr=""/>
          <p:cNvPicPr/>
          <p:nvPr/>
        </p:nvPicPr>
        <p:blipFill>
          <a:blip r:embed="rId1"/>
          <a:stretch/>
        </p:blipFill>
        <p:spPr>
          <a:xfrm>
            <a:off x="5077080" y="1958040"/>
            <a:ext cx="4962240" cy="1397520"/>
          </a:xfrm>
          <a:prstGeom prst="rect">
            <a:avLst/>
          </a:prstGeom>
          <a:ln w="0">
            <a:noFill/>
          </a:ln>
        </p:spPr>
      </p:pic>
      <p:sp>
        <p:nvSpPr>
          <p:cNvPr id="226" name="Прямоугольник 3"/>
          <p:cNvSpPr/>
          <p:nvPr/>
        </p:nvSpPr>
        <p:spPr>
          <a:xfrm>
            <a:off x="575640" y="2043360"/>
            <a:ext cx="4247280" cy="158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- Збирають у первинне паковання — ємності (контейнери або мішки / пакети), що стійкі до механічних пошкоджень і призначені виробником </a:t>
            </a:r>
            <a:r>
              <a:rPr b="1" lang="ru-RU" sz="1400" spc="-1" strike="noStrike" u="sng">
                <a:solidFill>
                  <a:schemeClr val="dk1"/>
                </a:solidFill>
                <a:uFillTx/>
                <a:latin typeface="IBM Plex Sans"/>
              </a:rPr>
              <a:t>для паковання інфекційно небезпечних відходів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- Збирання здійснюється впродовж робочої зміни.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7" name="Picture 6" descr="Контейнер для сміття синій SULO EN-840-1/ 240 л: продаж ..."/>
          <p:cNvPicPr/>
          <p:nvPr/>
        </p:nvPicPr>
        <p:blipFill>
          <a:blip r:embed="rId2"/>
          <a:stretch/>
        </p:blipFill>
        <p:spPr>
          <a:xfrm>
            <a:off x="8194680" y="3326400"/>
            <a:ext cx="1856160" cy="215964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0" y="0"/>
            <a:ext cx="1007964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229" name="Объект 6"/>
          <p:cNvGraphicFramePr/>
          <p:nvPr/>
        </p:nvGraphicFramePr>
        <p:xfrm>
          <a:off x="9002880" y="3987360"/>
          <a:ext cx="714960" cy="592560"/>
        </p:xfrm>
        <a:graphic>
          <a:graphicData uri="http://schemas.openxmlformats.org/presentationml/2006/ole">
            <p:oleObj progId="PBrush" r:id="rId3" spid="">
              <p:embed/>
              <p:pic>
                <p:nvPicPr>
                  <p:cNvPr id="230" name="Объект 6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9002880" y="3987360"/>
                    <a:ext cx="714960" cy="5925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231" name="Picture 12" descr=""/>
          <p:cNvPicPr/>
          <p:nvPr/>
        </p:nvPicPr>
        <p:blipFill>
          <a:blip r:embed="rId5"/>
          <a:stretch/>
        </p:blipFill>
        <p:spPr>
          <a:xfrm>
            <a:off x="5760360" y="3376440"/>
            <a:ext cx="1209240" cy="1801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Прямоугольник 1"/>
          <p:cNvSpPr/>
          <p:nvPr/>
        </p:nvSpPr>
        <p:spPr>
          <a:xfrm>
            <a:off x="2448000" y="459000"/>
            <a:ext cx="583164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000" spc="-1" strike="noStrike">
                <a:solidFill>
                  <a:schemeClr val="dk1"/>
                </a:solidFill>
                <a:latin typeface="IBM Plex Sans"/>
              </a:rPr>
              <a:t>6. Відходи крові та компонентів крові</a:t>
            </a:r>
            <a:r>
              <a:rPr b="1" lang="en-US" sz="2000" spc="-1" strike="noStrike">
                <a:solidFill>
                  <a:schemeClr val="dk1"/>
                </a:solidFill>
                <a:latin typeface="IBM Plex Sans"/>
              </a:rPr>
              <a:t> 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IBM Plex Sans"/>
              </a:rPr>
              <a:t>(код 18 01 03 *)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2000" spc="-1" strike="noStrike">
                <a:solidFill>
                  <a:schemeClr val="dk1"/>
                </a:solidFill>
                <a:latin typeface="IBM Plex Sans"/>
              </a:rPr>
              <a:t>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Прямоугольник 2"/>
          <p:cNvSpPr/>
          <p:nvPr/>
        </p:nvSpPr>
        <p:spPr>
          <a:xfrm>
            <a:off x="575640" y="1265760"/>
            <a:ext cx="4391280" cy="193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 отримані від донорів крові та/або компоненти крові, що підпадають під </a:t>
            </a:r>
            <a:r>
              <a:rPr b="1" lang="ru-RU" sz="1200" spc="-1" strike="noStrike" u="sng">
                <a:solidFill>
                  <a:schemeClr val="dk1"/>
                </a:solidFill>
                <a:uFillTx/>
                <a:latin typeface="IBM Plex Sans"/>
              </a:rPr>
              <a:t>Критерії відсторонення донорів цільної крові та компонентів крові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, визначені у 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"/>
                <a:hlinkClick r:id="rId1"/>
              </a:rPr>
              <a:t>додатку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"/>
                <a:hlinkClick r:id="rId2"/>
              </a:rPr>
              <a:t> 3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 до Порядку медичного обстеження донорів крові та компонентів крові, затвердженого наказом Міністерства охорони здоров’я України від 01 серпня 2005 року № 385, зареєстрованого в Міністерстві юстиції України 16 серпня 2005 року за № 896/11176 (у редакції наказу Міністерства охорони здоров’я України від 08 лютого 2021 року № 207);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Прямоугольник 3"/>
          <p:cNvSpPr/>
          <p:nvPr/>
        </p:nvSpPr>
        <p:spPr>
          <a:xfrm>
            <a:off x="575640" y="3123360"/>
            <a:ext cx="4391280" cy="195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зберігалися </a:t>
            </a:r>
            <a:r>
              <a:rPr b="1" lang="ru-RU" sz="1200" spc="-1" strike="noStrike" u="sng">
                <a:solidFill>
                  <a:schemeClr val="dk1"/>
                </a:solidFill>
                <a:uFillTx/>
                <a:latin typeface="IBM Plex Sans"/>
              </a:rPr>
              <a:t>без дотримання умов зберігання 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донорської крові та компонентів крові, визначених у 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"/>
                <a:hlinkClick r:id="rId3"/>
              </a:rPr>
              <a:t>додатку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"/>
                <a:hlinkClick r:id="rId4"/>
              </a:rPr>
              <a:t> 3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 Порядку дотримання показників безпеки та якості донорської крові та компонентів крові, затвердженого наказом Міністерства охорони здоров’я України від 09 березня 2010 року 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"/>
                <a:hlinkClick r:id="rId5"/>
              </a:rPr>
              <a:t>№ 211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, зареєстрованого в Міністерстві юстиції України 29 червня 2023 року за № 1108/40164 (у редакції наказу Міністерства охорони здоров’я України від 02 травня 2023 року № 818).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5" name="Picture 2" descr=""/>
          <p:cNvPicPr/>
          <p:nvPr/>
        </p:nvPicPr>
        <p:blipFill>
          <a:blip r:embed="rId6"/>
          <a:stretch/>
        </p:blipFill>
        <p:spPr>
          <a:xfrm>
            <a:off x="4997160" y="1232280"/>
            <a:ext cx="5136120" cy="19432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36" name="Объект 5"/>
          <p:cNvGraphicFramePr/>
          <p:nvPr/>
        </p:nvGraphicFramePr>
        <p:xfrm>
          <a:off x="8781120" y="3176640"/>
          <a:ext cx="714960" cy="592560"/>
        </p:xfrm>
        <a:graphic>
          <a:graphicData uri="http://schemas.openxmlformats.org/presentationml/2006/ole">
            <p:oleObj progId="PBrush" r:id="rId7" spid="">
              <p:embed/>
              <p:pic>
                <p:nvPicPr>
                  <p:cNvPr id="237" name="Объект 5" descr=""/>
                  <p:cNvPicPr/>
                  <p:nvPr/>
                </p:nvPicPr>
                <p:blipFill>
                  <a:blip r:embed="rId8"/>
                  <a:stretch/>
                </p:blipFill>
                <p:spPr>
                  <a:xfrm>
                    <a:off x="8781120" y="3176640"/>
                    <a:ext cx="714960" cy="5925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238" name="Picture 32" descr=""/>
          <p:cNvPicPr/>
          <p:nvPr/>
        </p:nvPicPr>
        <p:blipFill>
          <a:blip r:embed="rId9"/>
          <a:stretch/>
        </p:blipFill>
        <p:spPr>
          <a:xfrm>
            <a:off x="8424720" y="3678480"/>
            <a:ext cx="1427760" cy="143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Прямоугольник 1"/>
          <p:cNvSpPr/>
          <p:nvPr/>
        </p:nvSpPr>
        <p:spPr>
          <a:xfrm>
            <a:off x="2088000" y="459000"/>
            <a:ext cx="6983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Відходи хімічних препаратів, що складаються або містять небезпечні речовини </a:t>
            </a: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(код 18 01 06*)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Прямоугольник 2"/>
          <p:cNvSpPr/>
          <p:nvPr/>
        </p:nvSpPr>
        <p:spPr>
          <a:xfrm>
            <a:off x="2304000" y="1105200"/>
            <a:ext cx="6623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належить </a:t>
            </a:r>
            <a:r>
              <a:rPr b="1" lang="ru-RU" sz="1200" spc="-1" strike="noStrike" u="sng">
                <a:solidFill>
                  <a:schemeClr val="dk1"/>
                </a:solidFill>
                <a:uFillTx/>
                <a:latin typeface="IBM Plex Sans"/>
              </a:rPr>
              <a:t>первинна упаковка 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лікарських препаратів, визначених наказом №490 від 17.08.2007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" name="Picture 2" descr=""/>
          <p:cNvPicPr/>
          <p:nvPr/>
        </p:nvPicPr>
        <p:blipFill>
          <a:blip r:embed="rId1"/>
          <a:stretch/>
        </p:blipFill>
        <p:spPr>
          <a:xfrm>
            <a:off x="648000" y="1539000"/>
            <a:ext cx="3821400" cy="40363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3" descr=""/>
          <p:cNvPicPr/>
          <p:nvPr/>
        </p:nvPicPr>
        <p:blipFill>
          <a:blip r:embed="rId2"/>
          <a:stretch/>
        </p:blipFill>
        <p:spPr>
          <a:xfrm>
            <a:off x="5341680" y="1413000"/>
            <a:ext cx="3897720" cy="404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Прямоугольник 1"/>
          <p:cNvSpPr/>
          <p:nvPr/>
        </p:nvSpPr>
        <p:spPr>
          <a:xfrm>
            <a:off x="2160000" y="459000"/>
            <a:ext cx="6479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Відходи цитотоксичних / цитостатичних лікарських препаратів </a:t>
            </a: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(код 18 01 08*)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Прямоугольник 3"/>
          <p:cNvSpPr/>
          <p:nvPr/>
        </p:nvSpPr>
        <p:spPr>
          <a:xfrm>
            <a:off x="431640" y="1611000"/>
            <a:ext cx="4535280" cy="24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100" spc="-1" strike="noStrike">
                <a:solidFill>
                  <a:schemeClr val="dk1"/>
                </a:solidFill>
                <a:latin typeface="IBM Plex Sans"/>
              </a:rPr>
              <a:t>Роботи з токсичними відходами та відходами цитотоксичних / цитостатичних лікарських препаратів проводяться виключно із застосуванням відповідних </a:t>
            </a:r>
            <a:r>
              <a:rPr b="1" lang="ru-RU" sz="1100" spc="-1" strike="noStrike" u="sng">
                <a:solidFill>
                  <a:schemeClr val="dk1"/>
                </a:solidFill>
                <a:uFillTx/>
                <a:latin typeface="IBM Plex Sans"/>
              </a:rPr>
              <a:t>ЗІЗ, які зазначені в листку-вкладиші.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100" spc="-1" strike="noStrike">
                <a:solidFill>
                  <a:schemeClr val="dk1"/>
                </a:solidFill>
                <a:latin typeface="IBM Plex Sans"/>
              </a:rPr>
              <a:t>Роботи з відходами цитотоксичних / цитостатичних лікарських препаратів проводяться у </a:t>
            </a:r>
            <a:r>
              <a:rPr b="1" lang="ru-RU" sz="1100" spc="-1" strike="noStrike" u="sng">
                <a:solidFill>
                  <a:schemeClr val="dk1"/>
                </a:solidFill>
                <a:uFillTx/>
                <a:latin typeface="IBM Plex Sans"/>
              </a:rPr>
              <a:t>шафі біологічної безпеки класу І.</a:t>
            </a:r>
            <a:r>
              <a:rPr b="0" lang="ru-RU" sz="1100" spc="-1" strike="noStrike">
                <a:solidFill>
                  <a:schemeClr val="dk1"/>
                </a:solidFill>
                <a:latin typeface="IBM Plex Sans"/>
              </a:rPr>
              <a:t> Шафи біологічної безпеки класу І підлягають щорічній валідації.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1" lang="ru-RU" sz="1100" spc="-1" strike="noStrike" u="sng">
                <a:solidFill>
                  <a:schemeClr val="dk1"/>
                </a:solidFill>
                <a:uFillTx/>
                <a:latin typeface="IBM Plex Sans"/>
              </a:rPr>
              <a:t>Заборонено</a:t>
            </a:r>
            <a:r>
              <a:rPr b="0" lang="ru-RU" sz="1100" spc="-1" strike="noStrike">
                <a:solidFill>
                  <a:schemeClr val="dk1"/>
                </a:solidFill>
                <a:latin typeface="IBM Plex Sans"/>
              </a:rPr>
              <a:t> використовувати </a:t>
            </a:r>
            <a:r>
              <a:rPr b="1" lang="ru-RU" sz="1100" spc="-1" strike="noStrike" u="sng">
                <a:solidFill>
                  <a:schemeClr val="dk1"/>
                </a:solidFill>
                <a:uFillTx/>
                <a:latin typeface="IBM Plex Sans"/>
              </a:rPr>
              <a:t>контейнери обмеженого (багаторазового) використання.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100" spc="-1" strike="noStrike">
                <a:solidFill>
                  <a:schemeClr val="dk1"/>
                </a:solidFill>
                <a:latin typeface="IBM Plex Sans"/>
              </a:rPr>
              <a:t>Контейнери для первинного паковання токсичних відходів та відходів цитотоксичних / цитостатичних лікарських препаратів допускається заповнювати </a:t>
            </a:r>
            <a:r>
              <a:rPr b="1" lang="ru-RU" sz="1100" spc="-1" strike="noStrike" u="sng">
                <a:solidFill>
                  <a:schemeClr val="dk1"/>
                </a:solidFill>
                <a:uFillTx/>
                <a:latin typeface="IBM Plex Sans"/>
              </a:rPr>
              <a:t>протягом одного року</a:t>
            </a:r>
            <a:r>
              <a:rPr b="0" lang="ru-RU" sz="1100" spc="-1" strike="noStrike">
                <a:solidFill>
                  <a:schemeClr val="dk1"/>
                </a:solidFill>
                <a:latin typeface="IBM Plex Sans"/>
              </a:rPr>
              <a:t>,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Прямоугольник 4"/>
          <p:cNvSpPr/>
          <p:nvPr/>
        </p:nvSpPr>
        <p:spPr>
          <a:xfrm>
            <a:off x="2448000" y="1035000"/>
            <a:ext cx="6407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відносяться усі відходи, що забруднені (контаміновані) цитотоксичним та/або цитостатичним лікарським засобом. Віднесення лікарського засобу до цитотоксичного чи цитостатичного проводиться </a:t>
            </a:r>
            <a:r>
              <a:rPr b="1" lang="ru-RU" sz="1200" spc="-1" strike="noStrike">
                <a:solidFill>
                  <a:schemeClr val="dk1"/>
                </a:solidFill>
                <a:latin typeface="IBM Plex Sans"/>
              </a:rPr>
              <a:t>відповідно до листка-вкладиша.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Picture 2" descr=""/>
          <p:cNvPicPr/>
          <p:nvPr/>
        </p:nvPicPr>
        <p:blipFill>
          <a:blip r:embed="rId1"/>
          <a:stretch/>
        </p:blipFill>
        <p:spPr>
          <a:xfrm>
            <a:off x="3841920" y="3655080"/>
            <a:ext cx="1780200" cy="185436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6" descr="ЗАХИСНІ РУКАВИЦІ від ударів, проколів, хімічних речовин, одноразові  перчатки в Києві від компанії &quot;МАЙСТЕР 7 дилер UVEХ safety GROUP&quot;."/>
          <p:cNvPicPr/>
          <p:nvPr/>
        </p:nvPicPr>
        <p:blipFill>
          <a:blip r:embed="rId2"/>
          <a:stretch/>
        </p:blipFill>
        <p:spPr>
          <a:xfrm>
            <a:off x="431640" y="4454280"/>
            <a:ext cx="986040" cy="98604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8" descr="Купить Маска медицинская +103 3-слойная на резинке нестерильная №50 -  лучшая цена | ОПТОМ и в Розницу | Интернет-магазин VG Medical | Украина -  1503206175"/>
          <p:cNvPicPr/>
          <p:nvPr/>
        </p:nvPicPr>
        <p:blipFill>
          <a:blip r:embed="rId3"/>
          <a:stretch/>
        </p:blipFill>
        <p:spPr>
          <a:xfrm>
            <a:off x="2088000" y="4582800"/>
            <a:ext cx="1068120" cy="10681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6" descr="Халат одноразовий на зав'язках із поясом поліпропілен (PP+microPE) 50 г/м2:  продаж, ціна у Дніпрі. Одноразовий одяг і взуття від &quot;medmagaz.com.ua&quot; -  1407274570"/>
          <p:cNvPicPr/>
          <p:nvPr/>
        </p:nvPicPr>
        <p:blipFill>
          <a:blip r:embed="rId4"/>
          <a:stretch/>
        </p:blipFill>
        <p:spPr>
          <a:xfrm>
            <a:off x="1231560" y="3893400"/>
            <a:ext cx="1240560" cy="124056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"/>
          <p:cNvPicPr/>
          <p:nvPr/>
        </p:nvPicPr>
        <p:blipFill>
          <a:blip r:embed="rId5"/>
          <a:stretch/>
        </p:blipFill>
        <p:spPr>
          <a:xfrm>
            <a:off x="5184360" y="1755000"/>
            <a:ext cx="4550400" cy="176796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6" descr=""/>
          <p:cNvPicPr/>
          <p:nvPr/>
        </p:nvPicPr>
        <p:blipFill>
          <a:blip r:embed="rId6"/>
          <a:stretch/>
        </p:blipFill>
        <p:spPr>
          <a:xfrm>
            <a:off x="5976360" y="3545640"/>
            <a:ext cx="1323000" cy="15037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7" descr=""/>
          <p:cNvPicPr/>
          <p:nvPr/>
        </p:nvPicPr>
        <p:blipFill>
          <a:blip r:embed="rId7"/>
          <a:stretch/>
        </p:blipFill>
        <p:spPr>
          <a:xfrm>
            <a:off x="7992720" y="3627360"/>
            <a:ext cx="1456200" cy="1532520"/>
          </a:xfrm>
          <a:prstGeom prst="rect">
            <a:avLst/>
          </a:prstGeom>
          <a:ln w="0">
            <a:noFill/>
          </a:ln>
        </p:spPr>
      </p:pic>
      <p:pic>
        <p:nvPicPr>
          <p:cNvPr id="253" name="Рисунок 15" descr=""/>
          <p:cNvPicPr/>
          <p:nvPr/>
        </p:nvPicPr>
        <p:blipFill>
          <a:blip r:embed="rId8"/>
          <a:stretch/>
        </p:blipFill>
        <p:spPr>
          <a:xfrm>
            <a:off x="8539200" y="4251600"/>
            <a:ext cx="633960" cy="402840"/>
          </a:xfrm>
          <a:prstGeom prst="rect">
            <a:avLst/>
          </a:prstGeom>
          <a:ln w="0">
            <a:noFill/>
          </a:ln>
        </p:spPr>
      </p:pic>
      <p:sp>
        <p:nvSpPr>
          <p:cNvPr id="254" name="Прямоугольник 5"/>
          <p:cNvSpPr/>
          <p:nvPr/>
        </p:nvSpPr>
        <p:spPr>
          <a:xfrm flipV="1" rot="10800000">
            <a:off x="5761440" y="5051160"/>
            <a:ext cx="19432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Токсична небезпека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Прямоугольник 1"/>
          <p:cNvSpPr/>
          <p:nvPr/>
        </p:nvSpPr>
        <p:spPr>
          <a:xfrm>
            <a:off x="2232000" y="459000"/>
            <a:ext cx="7487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 SemiBold"/>
              </a:rPr>
              <a:t>Відходи амальгам для стоматологічних цілей </a:t>
            </a:r>
            <a:r>
              <a:rPr b="1" lang="ru-RU" sz="1800" spc="-1" strike="noStrike">
                <a:solidFill>
                  <a:srgbClr val="ff0000"/>
                </a:solidFill>
                <a:latin typeface="IBM Plex Sans SemiBold"/>
              </a:rPr>
              <a:t>(код 18 01 10*)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" name="Picture 2" descr=""/>
          <p:cNvPicPr/>
          <p:nvPr/>
        </p:nvPicPr>
        <p:blipFill>
          <a:blip r:embed="rId1"/>
          <a:stretch/>
        </p:blipFill>
        <p:spPr>
          <a:xfrm>
            <a:off x="4959720" y="1175760"/>
            <a:ext cx="4940640" cy="155880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6" descr=""/>
          <p:cNvPicPr/>
          <p:nvPr/>
        </p:nvPicPr>
        <p:blipFill>
          <a:blip r:embed="rId2"/>
          <a:stretch/>
        </p:blipFill>
        <p:spPr>
          <a:xfrm>
            <a:off x="6409440" y="2821680"/>
            <a:ext cx="1323000" cy="1503720"/>
          </a:xfrm>
          <a:prstGeom prst="rect">
            <a:avLst/>
          </a:prstGeom>
          <a:ln w="0">
            <a:noFill/>
          </a:ln>
        </p:spPr>
      </p:pic>
      <p:sp>
        <p:nvSpPr>
          <p:cNvPr id="258" name="Прямоугольник 2"/>
          <p:cNvSpPr/>
          <p:nvPr/>
        </p:nvSpPr>
        <p:spPr>
          <a:xfrm>
            <a:off x="6840360" y="4412160"/>
            <a:ext cx="11790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IBM Plex Sans"/>
              </a:rPr>
              <a:t>Ртутьвмісні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1" lang="ru-RU" sz="1200" spc="-1" strike="noStrike">
                <a:solidFill>
                  <a:schemeClr val="dk1"/>
                </a:solidFill>
                <a:latin typeface="IBM Plex Sans"/>
              </a:rPr>
              <a:t>відходи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9" name="Рисунок 6" descr=""/>
          <p:cNvPicPr/>
          <p:nvPr/>
        </p:nvPicPr>
        <p:blipFill>
          <a:blip r:embed="rId3"/>
          <a:stretch/>
        </p:blipFill>
        <p:spPr>
          <a:xfrm>
            <a:off x="9182880" y="3344400"/>
            <a:ext cx="837000" cy="814320"/>
          </a:xfrm>
          <a:prstGeom prst="rect">
            <a:avLst/>
          </a:prstGeom>
          <a:ln w="0">
            <a:noFill/>
          </a:ln>
        </p:spPr>
      </p:pic>
      <p:sp>
        <p:nvSpPr>
          <p:cNvPr id="260" name="Прямоугольник 4"/>
          <p:cNvSpPr/>
          <p:nvPr/>
        </p:nvSpPr>
        <p:spPr>
          <a:xfrm>
            <a:off x="2232000" y="891000"/>
            <a:ext cx="68320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відносяться пломби із стоматологічної амальгами або зуби, що містять такі пломби.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Прямоугольник 7"/>
          <p:cNvSpPr/>
          <p:nvPr/>
        </p:nvSpPr>
        <p:spPr>
          <a:xfrm>
            <a:off x="215640" y="1323000"/>
            <a:ext cx="3920760" cy="350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400" spc="-1" strike="noStrike" u="sng">
                <a:solidFill>
                  <a:schemeClr val="dk1"/>
                </a:solidFill>
                <a:uFillTx/>
                <a:latin typeface="IBM Plex Sans"/>
              </a:rPr>
              <a:t>Обладнання – сепаратори амальгами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- Сепаратори амальгами повинні забезпечувати утримання та збирання частинок амальгами, включаючи ті, що містяться у використаній воді (рівень утримання не нижче 95%).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- Первинне паковання - контейнери, виготовлені з матеріалу, який не взаємодіє з ртуттю, і призначені виробником для паковання ртуті або ртутьвмісних відходів.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- Заповнюються не більше ніж на 75% протягом одного року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за виключенням випадків,  коли виробником паковання зазначена менша тривалість зберігання.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2" name="Picture 3" descr=""/>
          <p:cNvPicPr/>
          <p:nvPr/>
        </p:nvPicPr>
        <p:blipFill>
          <a:blip r:embed="rId4"/>
          <a:stretch/>
        </p:blipFill>
        <p:spPr>
          <a:xfrm>
            <a:off x="4137840" y="2721960"/>
            <a:ext cx="2269800" cy="232020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2" descr=""/>
          <p:cNvPicPr/>
          <p:nvPr/>
        </p:nvPicPr>
        <p:blipFill>
          <a:blip r:embed="rId5"/>
          <a:stretch/>
        </p:blipFill>
        <p:spPr>
          <a:xfrm>
            <a:off x="7830360" y="2734560"/>
            <a:ext cx="1530360" cy="112536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3" descr=""/>
          <p:cNvPicPr/>
          <p:nvPr/>
        </p:nvPicPr>
        <p:blipFill>
          <a:blip r:embed="rId6"/>
          <a:stretch/>
        </p:blipFill>
        <p:spPr>
          <a:xfrm>
            <a:off x="8316720" y="4059360"/>
            <a:ext cx="1362960" cy="1482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Прямоугольник 1"/>
          <p:cNvSpPr/>
          <p:nvPr/>
        </p:nvSpPr>
        <p:spPr>
          <a:xfrm>
            <a:off x="2592000" y="603000"/>
            <a:ext cx="5327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Медичні відходи, що </a:t>
            </a:r>
            <a:r>
              <a:rPr b="1" lang="ru-RU" sz="1800" spc="-1" strike="noStrike">
                <a:solidFill>
                  <a:srgbClr val="00b050"/>
                </a:solidFill>
                <a:latin typeface="IBM Plex Sans"/>
              </a:rPr>
              <a:t>НЕ</a:t>
            </a:r>
            <a:r>
              <a:rPr b="0" lang="ru-RU" sz="1800" spc="-1" strike="noStrike">
                <a:solidFill>
                  <a:schemeClr val="dk1"/>
                </a:solidFill>
                <a:latin typeface="IBM Plex Sans"/>
              </a:rPr>
              <a:t> є небезпечними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Прямоугольник 2"/>
          <p:cNvSpPr/>
          <p:nvPr/>
        </p:nvSpPr>
        <p:spPr>
          <a:xfrm flipV="1" rot="10800000">
            <a:off x="505080" y="2647080"/>
            <a:ext cx="38872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200" spc="-1" strike="noStrike">
                <a:solidFill>
                  <a:srgbClr val="00b0f0"/>
                </a:solidFill>
                <a:latin typeface="IBM Plex Sans"/>
              </a:rPr>
              <a:t>Код 18 01 07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(хімічні препарати інші, не зазначені за кодом 18 01 06 без*)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7" name="Picture 2" descr=""/>
          <p:cNvPicPr/>
          <p:nvPr/>
        </p:nvPicPr>
        <p:blipFill>
          <a:blip r:embed="rId1"/>
          <a:stretch/>
        </p:blipFill>
        <p:spPr>
          <a:xfrm>
            <a:off x="2160000" y="1417680"/>
            <a:ext cx="1561680" cy="1204560"/>
          </a:xfrm>
          <a:prstGeom prst="rect">
            <a:avLst/>
          </a:prstGeom>
          <a:ln w="0">
            <a:noFill/>
          </a:ln>
        </p:spPr>
      </p:pic>
      <p:sp>
        <p:nvSpPr>
          <p:cNvPr id="268" name="Прямоугольник 3"/>
          <p:cNvSpPr/>
          <p:nvPr/>
        </p:nvSpPr>
        <p:spPr>
          <a:xfrm>
            <a:off x="648000" y="1179000"/>
            <a:ext cx="40312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200" spc="-1" strike="noStrike">
                <a:solidFill>
                  <a:srgbClr val="00b0f0"/>
                </a:solidFill>
                <a:latin typeface="IBM Plex Sans"/>
              </a:rPr>
              <a:t>Код 18 01 01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(гострі інструменти, крім визначених за кодом 18 01 03*)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Прямоугольник 4"/>
          <p:cNvSpPr/>
          <p:nvPr/>
        </p:nvSpPr>
        <p:spPr>
          <a:xfrm>
            <a:off x="5184360" y="1107000"/>
            <a:ext cx="41752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200" spc="-1" strike="noStrike">
                <a:solidFill>
                  <a:srgbClr val="00b0f0"/>
                </a:solidFill>
                <a:latin typeface="IBM Plex Sans"/>
              </a:rPr>
              <a:t>Код 18 01 04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(відходи, збирання та видалення яких обумовлено спеціальними вимогами  до запобігання інфекцій, крім 18 01 03*)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0" name="Picture 3" descr=""/>
          <p:cNvPicPr/>
          <p:nvPr/>
        </p:nvPicPr>
        <p:blipFill>
          <a:blip r:embed="rId2"/>
          <a:stretch/>
        </p:blipFill>
        <p:spPr>
          <a:xfrm>
            <a:off x="7056360" y="3398040"/>
            <a:ext cx="2080440" cy="1161000"/>
          </a:xfrm>
          <a:prstGeom prst="rect">
            <a:avLst/>
          </a:prstGeom>
          <a:ln w="0">
            <a:noFill/>
          </a:ln>
        </p:spPr>
      </p:pic>
      <p:sp>
        <p:nvSpPr>
          <p:cNvPr id="271" name="Прямоугольник 5"/>
          <p:cNvSpPr/>
          <p:nvPr/>
        </p:nvSpPr>
        <p:spPr>
          <a:xfrm>
            <a:off x="6048360" y="2835360"/>
            <a:ext cx="34552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200" spc="-1" strike="noStrike">
                <a:solidFill>
                  <a:srgbClr val="00b0f0"/>
                </a:solidFill>
                <a:latin typeface="IBM Plex Sans"/>
              </a:rPr>
              <a:t>Код 18 01 09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(інші лікарські засоби, не зазначені за кодом 18 01 08*)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Picture 4" descr=""/>
          <p:cNvPicPr/>
          <p:nvPr/>
        </p:nvPicPr>
        <p:blipFill>
          <a:blip r:embed="rId3"/>
          <a:stretch/>
        </p:blipFill>
        <p:spPr>
          <a:xfrm>
            <a:off x="4248360" y="3483360"/>
            <a:ext cx="1694880" cy="1396800"/>
          </a:xfrm>
          <a:prstGeom prst="rect">
            <a:avLst/>
          </a:prstGeom>
          <a:ln w="0">
            <a:noFill/>
          </a:ln>
        </p:spPr>
      </p:pic>
      <p:sp>
        <p:nvSpPr>
          <p:cNvPr id="273" name="Прямоугольник 6"/>
          <p:cNvSpPr/>
          <p:nvPr/>
        </p:nvSpPr>
        <p:spPr>
          <a:xfrm>
            <a:off x="3240000" y="2845800"/>
            <a:ext cx="30232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200" spc="-1" strike="noStrike">
                <a:solidFill>
                  <a:srgbClr val="00b0f0"/>
                </a:solidFill>
                <a:latin typeface="IBM Plex Sans"/>
              </a:rPr>
              <a:t>Код 18 01 02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(частини тіла та органи, включаючи посудини з кров</a:t>
            </a: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’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ю та консервовану кров, крім зазначених за кодом 18 01 03*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Picture 5" descr=""/>
          <p:cNvPicPr/>
          <p:nvPr/>
        </p:nvPicPr>
        <p:blipFill>
          <a:blip r:embed="rId4"/>
          <a:stretch/>
        </p:blipFill>
        <p:spPr>
          <a:xfrm>
            <a:off x="1288440" y="3211920"/>
            <a:ext cx="1158480" cy="153360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6" descr=""/>
          <p:cNvPicPr/>
          <p:nvPr/>
        </p:nvPicPr>
        <p:blipFill>
          <a:blip r:embed="rId5"/>
          <a:stretch/>
        </p:blipFill>
        <p:spPr>
          <a:xfrm>
            <a:off x="7266600" y="1606320"/>
            <a:ext cx="1870200" cy="122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Прямоугольник 1"/>
          <p:cNvSpPr/>
          <p:nvPr/>
        </p:nvSpPr>
        <p:spPr>
          <a:xfrm>
            <a:off x="2160000" y="459000"/>
            <a:ext cx="6191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Відходи частин тіл та органів, включаючи посудини з кров’ю та консервовану кров </a:t>
            </a:r>
            <a:r>
              <a:rPr b="1" lang="ru-RU" sz="1800" spc="-1" strike="noStrike">
                <a:solidFill>
                  <a:srgbClr val="0070c0"/>
                </a:solidFill>
                <a:latin typeface="IBM Plex Sans"/>
              </a:rPr>
              <a:t>(код 18 01 02)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Прямоугольник 2"/>
          <p:cNvSpPr/>
          <p:nvPr/>
        </p:nvSpPr>
        <p:spPr>
          <a:xfrm>
            <a:off x="503640" y="1251000"/>
            <a:ext cx="4463280" cy="41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28600" indent="-22860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До відходів частин тіл та органів, включаючи посудини з кров’ю та консервовану кров (код 18 01 02 відповідно до 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"/>
                <a:hlinkClick r:id="rId1"/>
              </a:rPr>
              <a:t>Національного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"/>
                <a:hlinkClick r:id="rId2"/>
              </a:rPr>
              <a:t> 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"/>
                <a:hlinkClick r:id="rId3"/>
              </a:rPr>
              <a:t>переліку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"/>
                <a:hlinkClick r:id="rId4"/>
              </a:rPr>
              <a:t> 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"/>
                <a:hlinkClick r:id="rId5"/>
              </a:rPr>
              <a:t>відходів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), відносяться відходи частин тіл та органів (наприклад, частини тіл та органів, отриманих в результатів хірургічного втручання), а також усі відходи крові та її компонентів, включно з їхнім пакованням, які </a:t>
            </a:r>
            <a:r>
              <a:rPr b="0" lang="ru-RU" sz="1200" spc="-1" strike="noStrike" u="sng">
                <a:solidFill>
                  <a:srgbClr val="ff0000"/>
                </a:solidFill>
                <a:uFillTx/>
                <a:latin typeface="IBM Plex Sans"/>
              </a:rPr>
              <a:t>не визначені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 як інфекційно небезпечні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2. До відходів частин тіл та органів, включаючи посудини з кров’ю та консервовану кров, не відносяться тіла (останки, прах) померлих в розумінні 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"/>
                <a:hlinkClick r:id="rId6"/>
              </a:rPr>
              <a:t>Закону 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"/>
                <a:hlinkClick r:id="rId7"/>
              </a:rPr>
              <a:t>України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 «Про поховання та похоронну справу»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Збирання відходів частин тіл та органів у місцях їхнього утворення здійснюється впродовж робочої зміни (не більше 24 годин).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Зберігання відходів частин тіл та органів проводиться у спеціально виділеному холодильному обладнанні, яке розміщується в брудній зоні приміщення тимчасового зберігання відходів або у патологоанатомічному відділенні утворювача відходів при температурі, що не перевищує 10 °C нижче нуля.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8" name="Picture 2" descr=""/>
          <p:cNvPicPr/>
          <p:nvPr/>
        </p:nvPicPr>
        <p:blipFill>
          <a:blip r:embed="rId8"/>
          <a:stretch/>
        </p:blipFill>
        <p:spPr>
          <a:xfrm>
            <a:off x="5001480" y="1897920"/>
            <a:ext cx="5204160" cy="10782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4" descr="C:\БПР\Мої документи\картинки\013e7fb20cc9c3747efee0abc6ba6c58.jpg"/>
          <p:cNvPicPr/>
          <p:nvPr/>
        </p:nvPicPr>
        <p:blipFill>
          <a:blip r:embed="rId9"/>
          <a:stretch/>
        </p:blipFill>
        <p:spPr>
          <a:xfrm>
            <a:off x="7601400" y="3047040"/>
            <a:ext cx="2300040" cy="24724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5" descr=""/>
          <p:cNvPicPr/>
          <p:nvPr/>
        </p:nvPicPr>
        <p:blipFill>
          <a:blip r:embed="rId10"/>
          <a:stretch/>
        </p:blipFill>
        <p:spPr>
          <a:xfrm>
            <a:off x="4958280" y="1179000"/>
            <a:ext cx="5290560" cy="71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оугольник 1"/>
          <p:cNvSpPr/>
          <p:nvPr/>
        </p:nvSpPr>
        <p:spPr>
          <a:xfrm>
            <a:off x="431640" y="1395000"/>
            <a:ext cx="4607280" cy="445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Відходи частин тіл та органів підлягають спалюванню в установках спалювання відходів або сумісного спалювання відходів.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Рідка частка відходів посудин з кров’ю та консервованої крові зливається в загальну каналізаційну мережу без попередньої підготовки до видалення.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Для паковання твердої частки відходів посудин з кров’ю та консервованої крові використовуються мішки / пакети, стійкі до механічних пошкоджень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Тверда частка відходів посудин з кров’ю та консервованої крові підлягає спалюванню в установках спалювання відходів або сумісного спалювання відходів.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Перевізник проводить перевезення твердої частки відходів посудин з кров’ю та консервованої крові за межі території утворювача відходів спеціалізованим транспортом (вантажний кузов забезпечує ізоляцію від навколишнього середовища та його внутрішнє оздоблення стійке до очищення і дезінфекції).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 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Прямоугольник 2"/>
          <p:cNvSpPr/>
          <p:nvPr/>
        </p:nvSpPr>
        <p:spPr>
          <a:xfrm>
            <a:off x="2016000" y="243000"/>
            <a:ext cx="7055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Відходи частин тіл та органів, включаючи посудини з кров’ю та консервовану кров </a:t>
            </a:r>
            <a:r>
              <a:rPr b="1" lang="ru-RU" sz="1800" spc="-1" strike="noStrike">
                <a:solidFill>
                  <a:srgbClr val="0070c0"/>
                </a:solidFill>
                <a:latin typeface="IBM Plex Sans"/>
              </a:rPr>
              <a:t>(код 18 01 02)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3" name="Picture 4" descr="C:\БПР\Мої документи\картинки\013e7fb20cc9c3747efee0abc6ba6c58.jpg"/>
          <p:cNvPicPr/>
          <p:nvPr/>
        </p:nvPicPr>
        <p:blipFill>
          <a:blip r:embed="rId1"/>
          <a:stretch/>
        </p:blipFill>
        <p:spPr>
          <a:xfrm>
            <a:off x="5184360" y="889560"/>
            <a:ext cx="2300040" cy="24724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"/>
          <p:cNvPicPr/>
          <p:nvPr/>
        </p:nvPicPr>
        <p:blipFill>
          <a:blip r:embed="rId2"/>
          <a:stretch/>
        </p:blipFill>
        <p:spPr>
          <a:xfrm>
            <a:off x="6912360" y="3448080"/>
            <a:ext cx="2588400" cy="197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Прямоугольник 1"/>
          <p:cNvSpPr/>
          <p:nvPr/>
        </p:nvSpPr>
        <p:spPr>
          <a:xfrm>
            <a:off x="2520000" y="531000"/>
            <a:ext cx="67676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Відходи гострих інструментів (</a:t>
            </a:r>
            <a:r>
              <a:rPr b="1" lang="ru-RU" sz="1800" spc="-1" strike="noStrike">
                <a:solidFill>
                  <a:srgbClr val="00b0f0"/>
                </a:solidFill>
                <a:latin typeface="Calibri"/>
              </a:rPr>
              <a:t>код 18 01 01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) </a:t>
            </a:r>
            <a:r>
              <a:rPr b="1" lang="ru-RU" sz="1800" spc="-1" strike="noStrike" u="sng">
                <a:solidFill>
                  <a:srgbClr val="ff0000"/>
                </a:solidFill>
                <a:uFillTx/>
                <a:latin typeface="Calibri"/>
              </a:rPr>
              <a:t>НЕ ЗАБРУДНЕНІ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біологічними рідинами або відходами цитотоксичних або/ та цитостатичних лікарських препаратів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" name="Picture 2" descr=""/>
          <p:cNvPicPr/>
          <p:nvPr/>
        </p:nvPicPr>
        <p:blipFill>
          <a:blip r:embed="rId1"/>
          <a:stretch/>
        </p:blipFill>
        <p:spPr>
          <a:xfrm>
            <a:off x="4692600" y="1899000"/>
            <a:ext cx="5404320" cy="1493640"/>
          </a:xfrm>
          <a:prstGeom prst="rect">
            <a:avLst/>
          </a:prstGeom>
          <a:ln w="0">
            <a:noFill/>
          </a:ln>
        </p:spPr>
      </p:pic>
      <p:sp>
        <p:nvSpPr>
          <p:cNvPr id="287" name="Прямоугольник 3"/>
          <p:cNvSpPr/>
          <p:nvPr/>
        </p:nvSpPr>
        <p:spPr>
          <a:xfrm>
            <a:off x="431640" y="2096640"/>
            <a:ext cx="40312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- Первинне паковання – контейнер з кришкою, що не проколюється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- П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ередаються суб’єктам господарювання у сфері управління відходами для відновлення / видалення відходів.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Відходи гострих інструментів, відновлення яких вимагає різних технологічних підходів (наприклад, відходи, виготовлені з металу і поліпропілену), підлягають роздільному збиранню.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Прямоугольник 4"/>
          <p:cNvSpPr/>
          <p:nvPr/>
        </p:nvSpPr>
        <p:spPr>
          <a:xfrm flipV="1" rot="10800000">
            <a:off x="433080" y="4038840"/>
            <a:ext cx="4391280" cy="88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Відходи гострих інструментів, які </a:t>
            </a:r>
            <a:r>
              <a:rPr b="1" lang="ru-RU" sz="1300" spc="-1" strike="noStrike" u="sng">
                <a:solidFill>
                  <a:schemeClr val="dk1"/>
                </a:solidFill>
                <a:uFillTx/>
                <a:latin typeface="IBM Plex Sans"/>
              </a:rPr>
              <a:t>не можуть бути відновлені</a:t>
            </a:r>
            <a:r>
              <a:rPr b="1" lang="ru-RU" sz="1300" spc="-1" strike="noStrike">
                <a:solidFill>
                  <a:schemeClr val="dk1"/>
                </a:solidFill>
                <a:latin typeface="IBM Plex Sans"/>
              </a:rPr>
              <a:t>,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 підлягають </a:t>
            </a:r>
            <a:r>
              <a:rPr b="1" lang="ru-RU" sz="1300" spc="-1" strike="noStrike" u="sng">
                <a:solidFill>
                  <a:schemeClr val="dk1"/>
                </a:solidFill>
                <a:uFillTx/>
                <a:latin typeface="IBM Plex Sans"/>
              </a:rPr>
              <a:t>спалюванню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 в установках спалювання відходів або сумісного спалювання відходів.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Picture 4" descr=""/>
          <p:cNvPicPr/>
          <p:nvPr/>
        </p:nvPicPr>
        <p:blipFill>
          <a:blip r:embed="rId2"/>
          <a:stretch/>
        </p:blipFill>
        <p:spPr>
          <a:xfrm>
            <a:off x="5328360" y="3583080"/>
            <a:ext cx="1692000" cy="178992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5" descr=""/>
          <p:cNvPicPr/>
          <p:nvPr/>
        </p:nvPicPr>
        <p:blipFill>
          <a:blip r:embed="rId3"/>
          <a:stretch/>
        </p:blipFill>
        <p:spPr>
          <a:xfrm>
            <a:off x="7395480" y="3404880"/>
            <a:ext cx="2284920" cy="2113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1"/>
          <p:cNvSpPr/>
          <p:nvPr/>
        </p:nvSpPr>
        <p:spPr>
          <a:xfrm>
            <a:off x="503640" y="1179000"/>
            <a:ext cx="4535280" cy="252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uk-UA" sz="1600" spc="-1" strike="noStrike">
                <a:solidFill>
                  <a:srgbClr val="ff0000"/>
                </a:solidFill>
                <a:latin typeface="IBM Plex Sans"/>
              </a:rPr>
              <a:t>    </a:t>
            </a:r>
            <a:r>
              <a:rPr b="1" lang="uk-UA" sz="1600" spc="-1" strike="noStrike">
                <a:solidFill>
                  <a:srgbClr val="ff0000"/>
                </a:solidFill>
                <a:latin typeface="IBM Plex Sans"/>
              </a:rPr>
              <a:t>Відходи</a:t>
            </a:r>
            <a:r>
              <a:rPr b="0" lang="uk-UA" sz="1600" spc="-1" strike="noStrike">
                <a:solidFill>
                  <a:schemeClr val="dk1"/>
                </a:solidFill>
                <a:latin typeface="IBM Plex Sans"/>
              </a:rPr>
              <a:t> -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будь-які речовини, матеріали і предмети, яких їх власник позбувається, має намір або повинен позбутися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uk-UA" sz="1600" spc="-1" strike="noStrike">
                <a:solidFill>
                  <a:srgbClr val="ff0000"/>
                </a:solidFill>
                <a:latin typeface="IBM Plex Sans"/>
              </a:rPr>
              <a:t>     </a:t>
            </a:r>
            <a:r>
              <a:rPr b="1" lang="uk-UA" sz="1600" spc="-1" strike="noStrike">
                <a:solidFill>
                  <a:srgbClr val="ff0000"/>
                </a:solidFill>
                <a:latin typeface="IBM Plex Sans"/>
              </a:rPr>
              <a:t>Медичні відходи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–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це відходи, пов'язані з доглядом за новонародженими, діагностикою, лікуванням чи профілактикою захворювань у людей (підгрупа 18 01 Національного переліку відходів, затвердженого </a:t>
            </a: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постановою Кабінету Міністрів України від 20 жовтня 2023 року № 1102)</a:t>
            </a:r>
            <a:r>
              <a:rPr b="0" lang="ru-RU" sz="1400" spc="-1" strike="noStrike">
                <a:solidFill>
                  <a:schemeClr val="dk1"/>
                </a:solidFill>
                <a:latin typeface="Calibri"/>
              </a:rPr>
              <a:t>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Прямоугольник 3"/>
          <p:cNvSpPr/>
          <p:nvPr/>
        </p:nvSpPr>
        <p:spPr>
          <a:xfrm>
            <a:off x="2664000" y="485640"/>
            <a:ext cx="5903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1800" spc="-1" strike="noStrike">
                <a:solidFill>
                  <a:srgbClr val="ff0000"/>
                </a:solidFill>
                <a:latin typeface="IBM Plex Sans"/>
              </a:rPr>
              <a:t>Визначення термінів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Рисунок 4" descr=""/>
          <p:cNvPicPr/>
          <p:nvPr/>
        </p:nvPicPr>
        <p:blipFill>
          <a:blip r:embed="rId1"/>
          <a:stretch/>
        </p:blipFill>
        <p:spPr>
          <a:xfrm>
            <a:off x="5112360" y="1179000"/>
            <a:ext cx="4723920" cy="2860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Прямоугольник 1"/>
          <p:cNvSpPr/>
          <p:nvPr/>
        </p:nvSpPr>
        <p:spPr>
          <a:xfrm>
            <a:off x="1872000" y="459000"/>
            <a:ext cx="78476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Вимоги до управління відходами, збирання та видалення яких обумовлено спеціальними вимогами для запобігання виникненню інфекції </a:t>
            </a:r>
            <a:r>
              <a:rPr b="1" lang="ru-RU" sz="1800" spc="-1" strike="noStrike">
                <a:solidFill>
                  <a:srgbClr val="0070c0"/>
                </a:solidFill>
                <a:latin typeface="IBM Plex Sans"/>
              </a:rPr>
              <a:t>(код 18 01 04)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Прямоугольник 2"/>
          <p:cNvSpPr/>
          <p:nvPr/>
        </p:nvSpPr>
        <p:spPr>
          <a:xfrm>
            <a:off x="1296000" y="1539000"/>
            <a:ext cx="79916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(</a:t>
            </a:r>
            <a:r>
              <a:rPr b="0" lang="ru-RU" sz="1200" spc="-1" strike="noStrike">
                <a:solidFill>
                  <a:srgbClr val="0070c0"/>
                </a:solidFill>
                <a:latin typeface="IBM Plex Sans"/>
              </a:rPr>
              <a:t>наприклад, перев’язувальний матеріал, гіпсові пов’язки, простирадла, одноразовий одяг, підгузки тощо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3" name="Picture 2" descr=""/>
          <p:cNvPicPr/>
          <p:nvPr/>
        </p:nvPicPr>
        <p:blipFill>
          <a:blip r:embed="rId1"/>
          <a:stretch/>
        </p:blipFill>
        <p:spPr>
          <a:xfrm>
            <a:off x="4464360" y="2001240"/>
            <a:ext cx="5644080" cy="15559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3" descr=""/>
          <p:cNvPicPr/>
          <p:nvPr/>
        </p:nvPicPr>
        <p:blipFill>
          <a:blip r:embed="rId2"/>
          <a:stretch/>
        </p:blipFill>
        <p:spPr>
          <a:xfrm>
            <a:off x="4417560" y="3604320"/>
            <a:ext cx="1800000" cy="17604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6" descr="Контейнер для сміття синій SULO EN-840-1/ 240 л: продаж ..."/>
          <p:cNvPicPr/>
          <p:nvPr/>
        </p:nvPicPr>
        <p:blipFill>
          <a:blip r:embed="rId3"/>
          <a:stretch/>
        </p:blipFill>
        <p:spPr>
          <a:xfrm>
            <a:off x="6158160" y="3333240"/>
            <a:ext cx="1856160" cy="21596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4" descr=""/>
          <p:cNvPicPr/>
          <p:nvPr/>
        </p:nvPicPr>
        <p:blipFill>
          <a:blip r:embed="rId4"/>
          <a:stretch/>
        </p:blipFill>
        <p:spPr>
          <a:xfrm>
            <a:off x="7920720" y="3427560"/>
            <a:ext cx="2284920" cy="2113560"/>
          </a:xfrm>
          <a:prstGeom prst="rect">
            <a:avLst/>
          </a:prstGeom>
          <a:ln w="0">
            <a:noFill/>
          </a:ln>
        </p:spPr>
      </p:pic>
      <p:sp>
        <p:nvSpPr>
          <p:cNvPr id="297" name="Прямоугольник 3"/>
          <p:cNvSpPr/>
          <p:nvPr/>
        </p:nvSpPr>
        <p:spPr>
          <a:xfrm>
            <a:off x="575640" y="2043360"/>
            <a:ext cx="38872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Накопичуються у місцях їхнього утворення впродовж робочої зміни </a:t>
            </a:r>
            <a:r>
              <a:rPr b="1" lang="ru-RU" sz="1200" spc="-1" strike="noStrike" u="sng">
                <a:solidFill>
                  <a:schemeClr val="dk1"/>
                </a:solidFill>
                <a:uFillTx/>
                <a:latin typeface="IBM Plex Sans"/>
              </a:rPr>
              <a:t>(не більше 24 годин).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Для первинного паковання відходів, використовуються мішки / пакети, стійкі до механічних пошкоджень.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 Заборонено заповнювати мішки / пакети для первинного паковання відходів, </a:t>
            </a:r>
            <a:r>
              <a:rPr b="1" lang="ru-RU" sz="1200" spc="-1" strike="noStrike" u="sng">
                <a:solidFill>
                  <a:schemeClr val="dk1"/>
                </a:solidFill>
                <a:uFillTx/>
                <a:latin typeface="IBM Plex Sans"/>
              </a:rPr>
              <a:t>більше ніж на 75%.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Прямоугольник 4"/>
          <p:cNvSpPr/>
          <p:nvPr/>
        </p:nvSpPr>
        <p:spPr>
          <a:xfrm flipV="1" rot="10800000">
            <a:off x="402480" y="3773520"/>
            <a:ext cx="396504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Відходи, збирання та видалення яких обумовлено спеціальними вимогами для запобігання виникненню інфекції </a:t>
            </a:r>
            <a:r>
              <a:rPr b="1" lang="ru-RU" sz="1200" spc="-1" strike="noStrike" u="sng">
                <a:solidFill>
                  <a:schemeClr val="dk1"/>
                </a:solidFill>
                <a:uFillTx/>
                <a:latin typeface="IBM Plex Sans"/>
              </a:rPr>
              <a:t>підлягають спалюванню 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в установках спалювання відходів або сумісного спалювання відходів.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Прямоугольник 1"/>
          <p:cNvSpPr/>
          <p:nvPr/>
        </p:nvSpPr>
        <p:spPr>
          <a:xfrm>
            <a:off x="2403000" y="747000"/>
            <a:ext cx="633564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chemeClr val="dk1"/>
                </a:solidFill>
                <a:latin typeface="IBM Plex Sans"/>
              </a:rPr>
              <a:t>Вимоги до управління відходами хімічних препаратів інших </a:t>
            </a:r>
            <a:r>
              <a:rPr b="1" lang="ru-RU" sz="1600" spc="-1" strike="noStrike">
                <a:solidFill>
                  <a:srgbClr val="00b0f0"/>
                </a:solidFill>
                <a:latin typeface="IBM Plex Sans"/>
              </a:rPr>
              <a:t>(</a:t>
            </a:r>
            <a:r>
              <a:rPr b="1" lang="uk-UA" sz="1600" spc="-1" strike="noStrike">
                <a:solidFill>
                  <a:srgbClr val="00b0f0"/>
                </a:solidFill>
                <a:latin typeface="IBM Plex Sans"/>
              </a:rPr>
              <a:t>Код 18 01 07), </a:t>
            </a:r>
            <a:r>
              <a:rPr b="0" lang="uk-UA" sz="1600" spc="-1" strike="noStrike">
                <a:solidFill>
                  <a:schemeClr val="dk1"/>
                </a:solidFill>
                <a:latin typeface="IBM Plex Sans"/>
              </a:rPr>
              <a:t>крім тих, що зазначені за кодом  </a:t>
            </a:r>
            <a:r>
              <a:rPr b="1" lang="uk-UA" sz="1600" spc="-1" strike="noStrike">
                <a:solidFill>
                  <a:srgbClr val="ff0000"/>
                </a:solidFill>
                <a:latin typeface="IBM Plex Sans"/>
              </a:rPr>
              <a:t>18 01 06*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Прямоугольник 3"/>
          <p:cNvSpPr/>
          <p:nvPr/>
        </p:nvSpPr>
        <p:spPr>
          <a:xfrm>
            <a:off x="287640" y="1899000"/>
            <a:ext cx="4607280" cy="185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11. Управління відходами хімічних препаратів (код 18 01 07 відповідно до </a:t>
            </a:r>
            <a:r>
              <a:rPr b="0" lang="ru-RU" sz="1600" spc="-1" strike="noStrike" u="sng">
                <a:solidFill>
                  <a:schemeClr val="dk1"/>
                </a:solidFill>
                <a:uFillTx/>
                <a:latin typeface="IBM Plex Sans"/>
                <a:hlinkClick r:id="rId1"/>
              </a:rPr>
              <a:t>Національного</a:t>
            </a:r>
            <a:r>
              <a:rPr b="0" lang="ru-RU" sz="1600" spc="-1" strike="noStrike" u="sng">
                <a:solidFill>
                  <a:schemeClr val="dk1"/>
                </a:solidFill>
                <a:uFillTx/>
                <a:latin typeface="IBM Plex Sans"/>
                <a:hlinkClick r:id="rId2"/>
              </a:rPr>
              <a:t> </a:t>
            </a:r>
            <a:r>
              <a:rPr b="0" lang="ru-RU" sz="1600" spc="-1" strike="noStrike" u="sng">
                <a:solidFill>
                  <a:schemeClr val="dk1"/>
                </a:solidFill>
                <a:uFillTx/>
                <a:latin typeface="IBM Plex Sans"/>
                <a:hlinkClick r:id="rId3"/>
              </a:rPr>
              <a:t>переліку</a:t>
            </a:r>
            <a:r>
              <a:rPr b="0" lang="ru-RU" sz="1600" spc="-1" strike="noStrike" u="sng">
                <a:solidFill>
                  <a:schemeClr val="dk1"/>
                </a:solidFill>
                <a:uFillTx/>
                <a:latin typeface="IBM Plex Sans"/>
                <a:hlinkClick r:id="rId4"/>
              </a:rPr>
              <a:t> </a:t>
            </a:r>
            <a:r>
              <a:rPr b="0" lang="ru-RU" sz="1600" spc="-1" strike="noStrike" u="sng">
                <a:solidFill>
                  <a:schemeClr val="dk1"/>
                </a:solidFill>
                <a:uFillTx/>
                <a:latin typeface="IBM Plex Sans"/>
                <a:hlinkClick r:id="rId5"/>
              </a:rPr>
              <a:t>відходів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) здійснюється відповідно до </a:t>
            </a:r>
            <a:r>
              <a:rPr b="0" lang="ru-RU" sz="1600" spc="-1" strike="noStrike" u="sng">
                <a:solidFill>
                  <a:schemeClr val="dk1"/>
                </a:solidFill>
                <a:uFillTx/>
                <a:latin typeface="IBM Plex Sans"/>
                <a:hlinkClick r:id="rId6"/>
              </a:rPr>
              <a:t>Закону </a:t>
            </a:r>
            <a:r>
              <a:rPr b="0" lang="ru-RU" sz="1600" spc="-1" strike="noStrike" u="sng">
                <a:solidFill>
                  <a:schemeClr val="dk1"/>
                </a:solidFill>
                <a:uFillTx/>
                <a:latin typeface="IBM Plex Sans"/>
                <a:hlinkClick r:id="rId7"/>
              </a:rPr>
              <a:t>України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</a:rPr>
              <a:t> «Про управління відходами» та листка-вкладиша / інструкції для медичного застосування.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1" name="Picture 2" descr=""/>
          <p:cNvPicPr/>
          <p:nvPr/>
        </p:nvPicPr>
        <p:blipFill>
          <a:blip r:embed="rId8"/>
          <a:stretch/>
        </p:blipFill>
        <p:spPr>
          <a:xfrm>
            <a:off x="5904360" y="2165040"/>
            <a:ext cx="2445840" cy="2606040"/>
          </a:xfrm>
          <a:prstGeom prst="rect">
            <a:avLst/>
          </a:prstGeom>
          <a:ln w="0">
            <a:noFill/>
          </a:ln>
        </p:spPr>
      </p:pic>
      <p:sp>
        <p:nvSpPr>
          <p:cNvPr id="302" name="Прямоугольник 4"/>
          <p:cNvSpPr/>
          <p:nvPr/>
        </p:nvSpPr>
        <p:spPr>
          <a:xfrm>
            <a:off x="2736000" y="1331640"/>
            <a:ext cx="6002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i="1" lang="ru-RU" sz="1800" spc="-1" strike="noStrike">
                <a:solidFill>
                  <a:srgbClr val="002060"/>
                </a:solidFill>
                <a:latin typeface="IBM Plex Sans"/>
              </a:rPr>
              <a:t>Відходи дезінфектантів, антисептиків, тощо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Прямоугольник 1"/>
          <p:cNvSpPr/>
          <p:nvPr/>
        </p:nvSpPr>
        <p:spPr>
          <a:xfrm>
            <a:off x="2160000" y="315000"/>
            <a:ext cx="655164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chemeClr val="dk1"/>
                </a:solidFill>
                <a:latin typeface="IBM Plex Sans"/>
              </a:rPr>
              <a:t>Вимоги до управління відходами інших лікарських препаратів </a:t>
            </a:r>
            <a:r>
              <a:rPr b="1" lang="ru-RU" sz="1600" spc="-1" strike="noStrike">
                <a:solidFill>
                  <a:srgbClr val="00b0f0"/>
                </a:solidFill>
                <a:latin typeface="IBM Plex Sans"/>
              </a:rPr>
              <a:t>(код18 01 09)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4" name="Picture 5" descr=""/>
          <p:cNvPicPr/>
          <p:nvPr/>
        </p:nvPicPr>
        <p:blipFill>
          <a:blip r:embed="rId1"/>
          <a:stretch/>
        </p:blipFill>
        <p:spPr>
          <a:xfrm>
            <a:off x="7160760" y="1539000"/>
            <a:ext cx="2624760" cy="19278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6" descr=""/>
          <p:cNvPicPr/>
          <p:nvPr/>
        </p:nvPicPr>
        <p:blipFill>
          <a:blip r:embed="rId2"/>
          <a:stretch/>
        </p:blipFill>
        <p:spPr>
          <a:xfrm>
            <a:off x="3838680" y="1524960"/>
            <a:ext cx="2955240" cy="208764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7" descr=""/>
          <p:cNvPicPr/>
          <p:nvPr/>
        </p:nvPicPr>
        <p:blipFill>
          <a:blip r:embed="rId3"/>
          <a:stretch/>
        </p:blipFill>
        <p:spPr>
          <a:xfrm>
            <a:off x="575640" y="1539000"/>
            <a:ext cx="2830680" cy="1834200"/>
          </a:xfrm>
          <a:prstGeom prst="rect">
            <a:avLst/>
          </a:prstGeom>
          <a:ln w="0">
            <a:noFill/>
          </a:ln>
        </p:spPr>
      </p:pic>
      <p:sp>
        <p:nvSpPr>
          <p:cNvPr id="307" name="Прямоугольник 3"/>
          <p:cNvSpPr/>
          <p:nvPr/>
        </p:nvSpPr>
        <p:spPr>
          <a:xfrm>
            <a:off x="3096000" y="899640"/>
            <a:ext cx="58316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Регламентуються нормативними документами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Прямоугольник 1"/>
          <p:cNvSpPr/>
          <p:nvPr/>
        </p:nvSpPr>
        <p:spPr>
          <a:xfrm>
            <a:off x="1656000" y="459000"/>
            <a:ext cx="7847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Відходи, збирання та видалення яких обумовлено спеціальними вимогами для запобігання виникненню інфекцій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Прямоугольник 2"/>
          <p:cNvSpPr/>
          <p:nvPr/>
        </p:nvSpPr>
        <p:spPr>
          <a:xfrm>
            <a:off x="5112360" y="1179000"/>
            <a:ext cx="496728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0070c0"/>
                </a:solidFill>
                <a:latin typeface="IBM Plex Sans"/>
              </a:rPr>
              <a:t>(код 18 01 04) </a:t>
            </a:r>
            <a:r>
              <a:rPr b="1" lang="ru-RU" sz="1600" spc="-1" strike="noStrike">
                <a:solidFill>
                  <a:schemeClr val="dk1"/>
                </a:solidFill>
                <a:latin typeface="IBM Plex Sans"/>
              </a:rPr>
              <a:t>– відходи, що </a:t>
            </a:r>
            <a:r>
              <a:rPr b="1" lang="ru-RU" sz="1600" spc="-1" strike="noStrike">
                <a:solidFill>
                  <a:srgbClr val="ff0000"/>
                </a:solidFill>
                <a:latin typeface="IBM Plex Sans"/>
              </a:rPr>
              <a:t>НЕ</a:t>
            </a:r>
            <a:r>
              <a:rPr b="1" lang="ru-RU" sz="1600" spc="-1" strike="noStrike">
                <a:solidFill>
                  <a:schemeClr val="dk1"/>
                </a:solidFill>
                <a:latin typeface="IBM Plex Sans"/>
              </a:rPr>
              <a:t> є небезпечними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Прямоугольник 3"/>
          <p:cNvSpPr/>
          <p:nvPr/>
        </p:nvSpPr>
        <p:spPr>
          <a:xfrm>
            <a:off x="359640" y="1105200"/>
            <a:ext cx="410328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IBM Plex Sans"/>
              </a:rPr>
              <a:t>(код 18 01 03*) – небезпечні відходи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Прямоугольник 4"/>
          <p:cNvSpPr/>
          <p:nvPr/>
        </p:nvSpPr>
        <p:spPr>
          <a:xfrm>
            <a:off x="215640" y="1443960"/>
            <a:ext cx="4823280" cy="322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Медичні вироби, забруднені імунобіологічними лікарськими засобами, кров’ю та/або іншими біологічними рідинами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 ЗІЗ працівників утворювача відходів;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- медичні вироби, забруднені біологічними рідинами від хворих/відвідувачів на такі інфекційні захворювання, як: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-віспа (натуральна віспа);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-віспа мавп (</a:t>
            </a:r>
            <a:r>
              <a:rPr b="0" lang="en-US" sz="800" spc="-1" strike="noStrike">
                <a:solidFill>
                  <a:schemeClr val="dk1"/>
                </a:solidFill>
                <a:latin typeface="IBM Plex Sans"/>
              </a:rPr>
              <a:t>mpox);</a:t>
            </a:r>
            <a:r>
              <a:rPr b="0" lang="uk-UA" sz="800" spc="-1" strike="noStrike">
                <a:solidFill>
                  <a:schemeClr val="dk1"/>
                </a:solidFill>
                <a:latin typeface="IBM Plex Sans"/>
              </a:rPr>
              <a:t> 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-гарячка Ласса;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-гарячка Марбург;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-вірусний гепатит А (лише забруднені випорожненнями (фекаліями);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-грип людський пандемічний;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-дифтерія (лише забруднені виділеннями з уражених шкіри або слизових оболонок);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-поліомієліт (паралітичний) (лише забруднені випорожненнями (фекаліями);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-сальмонельоз (лише забруднені випорожненнями (фекаліями);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-туляремія;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-хвороба, викликана вірусом Ебола;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-холера (лише забруднені випорожненнями (фекаліями);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-черевний тиф (лише забруднені випорожненнями (фекаліями);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-чума;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IBM Plex Sans"/>
              </a:rPr>
              <a:t>-нові інфекційні хвороби або інфекційні хвороби з невідомими шляхами інфікування;</a:t>
            </a:r>
            <a:endParaRPr b="0" lang="uk-UA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Прямоугольник 5"/>
          <p:cNvSpPr/>
          <p:nvPr/>
        </p:nvSpPr>
        <p:spPr>
          <a:xfrm>
            <a:off x="5184360" y="1517760"/>
            <a:ext cx="4463280" cy="258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Відносяться всі відходи, окрім аналогічних за складом, але визначених як інфекційно небезпечні відходи: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 перев’язувальний матеріал,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гіпсові пов’язки,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простирадла,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одноразовий одяг,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підгузки,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ЗІЗ пацієнтів/відвідувачів, тощо)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    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Крім виробів, отриманих від хворих на деякі інфекційні хвороби (перелік зліва)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Прямоугольник 1"/>
          <p:cNvSpPr/>
          <p:nvPr/>
        </p:nvSpPr>
        <p:spPr>
          <a:xfrm>
            <a:off x="2592000" y="387000"/>
            <a:ext cx="503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Посудини з кров’ю та консервована кров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Прямоугольник 2"/>
          <p:cNvSpPr/>
          <p:nvPr/>
        </p:nvSpPr>
        <p:spPr>
          <a:xfrm>
            <a:off x="5256360" y="1179000"/>
            <a:ext cx="44632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pc="-1" strike="noStrike">
                <a:solidFill>
                  <a:srgbClr val="0070c0"/>
                </a:solidFill>
                <a:latin typeface="IBM Plex Sans"/>
              </a:rPr>
              <a:t>(код 18 01 02) </a:t>
            </a: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– відходи, що </a:t>
            </a:r>
            <a:r>
              <a:rPr b="1" lang="ru-RU" sz="1400" spc="-1" strike="noStrike">
                <a:solidFill>
                  <a:srgbClr val="ff0000"/>
                </a:solidFill>
                <a:latin typeface="IBM Plex Sans"/>
              </a:rPr>
              <a:t>Не </a:t>
            </a:r>
            <a:r>
              <a:rPr b="1" lang="ru-RU" sz="1400" spc="-1" strike="noStrike">
                <a:solidFill>
                  <a:schemeClr val="dk1"/>
                </a:solidFill>
                <a:latin typeface="IBM Plex Sans"/>
              </a:rPr>
              <a:t>є небезпечними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Прямоугольник 3"/>
          <p:cNvSpPr/>
          <p:nvPr/>
        </p:nvSpPr>
        <p:spPr>
          <a:xfrm>
            <a:off x="575640" y="1107000"/>
            <a:ext cx="431928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IBM Plex Sans"/>
              </a:rPr>
              <a:t>(код 18 01 03*) – небезпечні відходи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Прямоугольник 4"/>
          <p:cNvSpPr/>
          <p:nvPr/>
        </p:nvSpPr>
        <p:spPr>
          <a:xfrm>
            <a:off x="5976360" y="1611000"/>
            <a:ext cx="3815280" cy="197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uk-UA" sz="1400" spc="-1" strike="noStrike">
                <a:solidFill>
                  <a:srgbClr val="ff0000"/>
                </a:solidFill>
                <a:latin typeface="IBM Plex Sans"/>
              </a:rPr>
              <a:t>Кров із закінченим терміном придатності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Рідка частка відходів посудин з кров’ю та консервованої крові зливається в загальну каналізаційну мережу без попередньої підготовки до видалення.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Для паковання твердої частки відходів посудин з кров’ю та консервованої крові використовуються мішки / пакети, стійкі до механічних пошкоджень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Прямоугольник 6"/>
          <p:cNvSpPr/>
          <p:nvPr/>
        </p:nvSpPr>
        <p:spPr>
          <a:xfrm>
            <a:off x="503640" y="1683000"/>
            <a:ext cx="3815280" cy="246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Відноситься кров,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-  отримана від донорів крові та/або компоненти крові, що підпадають під </a:t>
            </a:r>
            <a:r>
              <a:rPr b="1" lang="ru-RU" sz="1200" spc="-1" strike="noStrike" u="sng">
                <a:solidFill>
                  <a:srgbClr val="ff0000"/>
                </a:solidFill>
                <a:uFillTx/>
                <a:latin typeface="IBM Plex Sans"/>
              </a:rPr>
              <a:t>Критерії відсторонення донорів цільної крові та компонентів крові</a:t>
            </a:r>
            <a:r>
              <a:rPr b="0" lang="ru-RU" sz="1200" spc="-1" strike="noStrike">
                <a:solidFill>
                  <a:srgbClr val="ff0000"/>
                </a:solidFill>
                <a:latin typeface="IBM Plex Sans"/>
              </a:rPr>
              <a:t>,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ff0000"/>
                </a:solidFill>
                <a:latin typeface="IBM Plex Sans"/>
              </a:rPr>
              <a:t> </a:t>
            </a:r>
            <a:r>
              <a:rPr b="0" lang="ru-RU" sz="1200" spc="-1" strike="noStrike">
                <a:solidFill>
                  <a:srgbClr val="ff0000"/>
                </a:solidFill>
                <a:latin typeface="IBM Plex Sans"/>
              </a:rPr>
              <a:t>-  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зберігалися</a:t>
            </a:r>
            <a:r>
              <a:rPr b="0" lang="ru-RU" sz="1200" spc="-1" strike="noStrike">
                <a:solidFill>
                  <a:srgbClr val="ff0000"/>
                </a:solidFill>
                <a:latin typeface="IBM Plex Sans"/>
              </a:rPr>
              <a:t> </a:t>
            </a:r>
            <a:r>
              <a:rPr b="1" lang="ru-RU" sz="1200" spc="-1" strike="noStrike" u="sng">
                <a:solidFill>
                  <a:srgbClr val="ff0000"/>
                </a:solidFill>
                <a:uFillTx/>
                <a:latin typeface="IBM Plex Sans"/>
              </a:rPr>
              <a:t>без дотримання умов зберігання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ff0000"/>
                </a:solidFill>
                <a:latin typeface="IBM Plex Sans"/>
              </a:rPr>
              <a:t>Первинне 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паковання  - відсутнє,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ff0000"/>
                </a:solidFill>
                <a:latin typeface="IBM Plex Sans"/>
              </a:rPr>
              <a:t>вторинне</a:t>
            </a: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 паковання – контейнери, стйкі до механічних ушкоджень, призначені виробником для інфекційно небезпечних відходів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200" spc="-1" strike="noStrike" u="sng">
                <a:solidFill>
                  <a:schemeClr val="dk1"/>
                </a:solidFill>
                <a:uFillTx/>
                <a:latin typeface="IBM Plex Sans"/>
              </a:rPr>
              <a:t> </a:t>
            </a:r>
            <a:r>
              <a:rPr b="1" lang="ru-RU" sz="1200" spc="-1" strike="noStrike" u="sng">
                <a:solidFill>
                  <a:schemeClr val="dk1"/>
                </a:solidFill>
                <a:uFillTx/>
                <a:latin typeface="IBM Plex Sans"/>
              </a:rPr>
              <a:t>Заборонено розрізати, руйнувати,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200" spc="-1" strike="noStrike" u="sng">
                <a:solidFill>
                  <a:schemeClr val="dk1"/>
                </a:solidFill>
                <a:uFillTx/>
                <a:latin typeface="IBM Plex Sans"/>
              </a:rPr>
              <a:t> </a:t>
            </a:r>
            <a:r>
              <a:rPr b="1" lang="ru-RU" sz="1200" spc="-1" strike="noStrike" u="sng">
                <a:solidFill>
                  <a:schemeClr val="dk1"/>
                </a:solidFill>
                <a:uFillTx/>
                <a:latin typeface="IBM Plex Sans"/>
              </a:rPr>
              <a:t>розбирати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8" name="Picture 2" descr=""/>
          <p:cNvPicPr/>
          <p:nvPr/>
        </p:nvPicPr>
        <p:blipFill>
          <a:blip r:embed="rId1"/>
          <a:stretch/>
        </p:blipFill>
        <p:spPr>
          <a:xfrm>
            <a:off x="4014360" y="2811240"/>
            <a:ext cx="2262960" cy="159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Прямоугольник 1"/>
          <p:cNvSpPr/>
          <p:nvPr/>
        </p:nvSpPr>
        <p:spPr>
          <a:xfrm>
            <a:off x="2664000" y="387000"/>
            <a:ext cx="57596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Вимоги до організації зберігання відходів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Прямоугольник 2"/>
          <p:cNvSpPr/>
          <p:nvPr/>
        </p:nvSpPr>
        <p:spPr>
          <a:xfrm>
            <a:off x="503640" y="1035000"/>
            <a:ext cx="4535280" cy="234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800" spc="-1" strike="noStrike">
                <a:solidFill>
                  <a:schemeClr val="dk1"/>
                </a:solidFill>
                <a:latin typeface="IBM Plex Sans"/>
              </a:rPr>
              <a:t>      </a:t>
            </a:r>
            <a:r>
              <a:rPr b="1" lang="uk-UA" sz="1800" spc="-1" strike="noStrike">
                <a:solidFill>
                  <a:srgbClr val="ff0000"/>
                </a:solidFill>
                <a:latin typeface="IBM Plex Sans"/>
              </a:rPr>
              <a:t>Небезпечні відходи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Код </a:t>
            </a:r>
            <a:r>
              <a:rPr b="0" lang="uk-UA" sz="1400" spc="-1" strike="noStrike">
                <a:solidFill>
                  <a:srgbClr val="ff0000"/>
                </a:solidFill>
                <a:latin typeface="IBM Plex Sans"/>
              </a:rPr>
              <a:t>18 01 03*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 (інфекційно небезпечні)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Код </a:t>
            </a:r>
            <a:r>
              <a:rPr b="0" lang="uk-UA" sz="1400" spc="-1" strike="noStrike">
                <a:solidFill>
                  <a:srgbClr val="ff0000"/>
                </a:solidFill>
                <a:latin typeface="IBM Plex Sans"/>
              </a:rPr>
              <a:t>18 01 06*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(токсично небезпечні)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Код </a:t>
            </a:r>
            <a:r>
              <a:rPr b="0" lang="uk-UA" sz="1400" spc="-1" strike="noStrike">
                <a:solidFill>
                  <a:srgbClr val="ff0000"/>
                </a:solidFill>
                <a:latin typeface="IBM Plex Sans"/>
              </a:rPr>
              <a:t>18 01 08*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 (цитотоксичні та цитостатичні)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Код </a:t>
            </a:r>
            <a:r>
              <a:rPr b="0" lang="uk-UA" sz="1400" spc="-1" strike="noStrike">
                <a:solidFill>
                  <a:srgbClr val="ff0000"/>
                </a:solidFill>
                <a:latin typeface="IBM Plex Sans"/>
              </a:rPr>
              <a:t>18 01 10*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(амальгама)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Зберігаються в </a:t>
            </a:r>
            <a:r>
              <a:rPr b="1" lang="uk-UA" sz="1400" spc="-1" strike="noStrike" u="sng">
                <a:solidFill>
                  <a:schemeClr val="dk1"/>
                </a:solidFill>
                <a:uFillTx/>
                <a:latin typeface="IBM Plex Sans"/>
              </a:rPr>
              <a:t>приміщенні тимчасового зберігання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Прямоугольник 3"/>
          <p:cNvSpPr/>
          <p:nvPr/>
        </p:nvSpPr>
        <p:spPr>
          <a:xfrm>
            <a:off x="5256360" y="891000"/>
            <a:ext cx="4247280" cy="359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Відходи , що </a:t>
            </a:r>
            <a:r>
              <a:rPr b="1" lang="ru-RU" sz="1800" spc="-1" strike="noStrike">
                <a:solidFill>
                  <a:srgbClr val="ff0000"/>
                </a:solidFill>
                <a:latin typeface="IBM Plex Sans"/>
              </a:rPr>
              <a:t>не є</a:t>
            </a: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 небезпечними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Код </a:t>
            </a:r>
            <a:r>
              <a:rPr b="0" lang="uk-UA" sz="1400" spc="-1" strike="noStrike">
                <a:solidFill>
                  <a:srgbClr val="0070c0"/>
                </a:solidFill>
                <a:latin typeface="IBM Plex Sans"/>
              </a:rPr>
              <a:t>18 01 01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(гострі інструменти, крім *)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Код </a:t>
            </a:r>
            <a:r>
              <a:rPr b="0" lang="uk-UA" sz="1400" spc="-1" strike="noStrike">
                <a:solidFill>
                  <a:srgbClr val="0070c0"/>
                </a:solidFill>
                <a:latin typeface="IBM Plex Sans"/>
              </a:rPr>
              <a:t>18 01 04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(спеціальні вимоги до запобігання інфекцій, крім *)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Код </a:t>
            </a:r>
            <a:r>
              <a:rPr b="0" lang="uk-UA" sz="1400" spc="-1" strike="noStrike">
                <a:solidFill>
                  <a:srgbClr val="0070c0"/>
                </a:solidFill>
                <a:latin typeface="IBM Plex Sans"/>
              </a:rPr>
              <a:t>18 01 07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(хімічні препарати не токсичні без*)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Код </a:t>
            </a:r>
            <a:r>
              <a:rPr b="0" lang="uk-UA" sz="1400" spc="-1" strike="noStrike">
                <a:solidFill>
                  <a:srgbClr val="0070c0"/>
                </a:solidFill>
                <a:latin typeface="IBM Plex Sans"/>
              </a:rPr>
              <a:t>18 01 09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(інші лікарські засоби)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Розміщуються </a:t>
            </a:r>
            <a:r>
              <a:rPr b="1" lang="ru-RU" sz="1400" spc="-1" strike="noStrike" u="sng">
                <a:solidFill>
                  <a:schemeClr val="dk1"/>
                </a:solidFill>
                <a:uFillTx/>
                <a:latin typeface="IBM Plex Sans"/>
              </a:rPr>
              <a:t>на майданчику</a:t>
            </a: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, яке має тверде покриття , захищений від погодних умов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2" name="Picture 4" descr=""/>
          <p:cNvPicPr/>
          <p:nvPr/>
        </p:nvPicPr>
        <p:blipFill>
          <a:blip r:embed="rId1"/>
          <a:stretch/>
        </p:blipFill>
        <p:spPr>
          <a:xfrm>
            <a:off x="7194960" y="3250080"/>
            <a:ext cx="2284920" cy="211356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2" descr=""/>
          <p:cNvPicPr/>
          <p:nvPr/>
        </p:nvPicPr>
        <p:blipFill>
          <a:blip r:embed="rId2"/>
          <a:stretch/>
        </p:blipFill>
        <p:spPr>
          <a:xfrm>
            <a:off x="1944000" y="2979360"/>
            <a:ext cx="2790000" cy="2324880"/>
          </a:xfrm>
          <a:prstGeom prst="rect">
            <a:avLst/>
          </a:prstGeom>
          <a:ln w="0">
            <a:noFill/>
          </a:ln>
        </p:spPr>
      </p:pic>
      <p:sp>
        <p:nvSpPr>
          <p:cNvPr id="324" name="Прямоугольник 6"/>
          <p:cNvSpPr/>
          <p:nvPr/>
        </p:nvSpPr>
        <p:spPr>
          <a:xfrm flipV="1" rot="10800000">
            <a:off x="4952160" y="3962160"/>
            <a:ext cx="226656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uk-UA" sz="1400" spc="-1" strike="noStrike">
                <a:solidFill>
                  <a:srgbClr val="ff0000"/>
                </a:solidFill>
                <a:latin typeface="IBM Plex Sans"/>
              </a:rPr>
              <a:t>Виключення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Код </a:t>
            </a:r>
            <a:r>
              <a:rPr b="0" lang="uk-UA" sz="1400" spc="-1" strike="noStrike">
                <a:solidFill>
                  <a:srgbClr val="0070c0"/>
                </a:solidFill>
                <a:latin typeface="IBM Plex Sans"/>
              </a:rPr>
              <a:t>18 01 02 </a:t>
            </a: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(частини тіла та органи, кров) – в холодильнику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Прямоугольник 1"/>
          <p:cNvSpPr/>
          <p:nvPr/>
        </p:nvSpPr>
        <p:spPr>
          <a:xfrm>
            <a:off x="2232000" y="387000"/>
            <a:ext cx="53265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IBM Plex Sans"/>
              </a:rPr>
              <a:t>Приміщення управління відходами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Стрелка вправо 2"/>
          <p:cNvSpPr/>
          <p:nvPr/>
        </p:nvSpPr>
        <p:spPr>
          <a:xfrm rot="1691400">
            <a:off x="5455800" y="936000"/>
            <a:ext cx="988200" cy="483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27" name="Стрелка вправо 3"/>
          <p:cNvSpPr/>
          <p:nvPr/>
        </p:nvSpPr>
        <p:spPr>
          <a:xfrm rot="9769200">
            <a:off x="3779280" y="962640"/>
            <a:ext cx="1073520" cy="4532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28" name="Прямоугольник 4"/>
          <p:cNvSpPr/>
          <p:nvPr/>
        </p:nvSpPr>
        <p:spPr>
          <a:xfrm>
            <a:off x="1440000" y="1323000"/>
            <a:ext cx="1799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Брудна зона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Прямоугольник 5"/>
          <p:cNvSpPr/>
          <p:nvPr/>
        </p:nvSpPr>
        <p:spPr>
          <a:xfrm>
            <a:off x="6336360" y="1179000"/>
            <a:ext cx="2375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 </a:t>
            </a: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Чиста зона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Прямоугольник 6"/>
          <p:cNvSpPr/>
          <p:nvPr/>
        </p:nvSpPr>
        <p:spPr>
          <a:xfrm>
            <a:off x="503640" y="1755000"/>
            <a:ext cx="4247280" cy="201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- приміщення прийому та зберігання відходів, що надходять;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- за необхідності, приміщення, в якому здійснюється відновлення інфекційно небезпечних відходів, обладнане паровими стерилізаторами (автоклавами);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- приміщення очищення та дезінфекції стійок-візків, контейнерів та іншого обладнання, що використовується для переміщення відходів;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Прямоугольник 7"/>
          <p:cNvSpPr/>
          <p:nvPr/>
        </p:nvSpPr>
        <p:spPr>
          <a:xfrm>
            <a:off x="5328360" y="1548360"/>
            <a:ext cx="4391280" cy="37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- Приміщення зберігання підготованих до відновлення відходів;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- приміщення зберігання очищених і дезінфікованих стійок-візків, контейнерів та іншого обладнання, що використовується для переміщення відходів;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- склад витратних матеріалів;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- кімната персоналу;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- санітарно-гігієнічне приміщення із зоною для душу.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При невеликих об’ємах відходів, які утворюються утворювачем відходів (до 200 літрів на добу), дозволено зберігання та оброблення відходів в одному приміщенні управління відходами брудної зони.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"/>
              </a:rPr>
              <a:t>Для зберігання підготованих до відновлення відходів та очищених і дезінфікованих стійок-візків, контейнерів та іншого обладнання, що використовується для переміщення відходів, дозволено використовувати одне приміщення управління відходами чистої зони</a:t>
            </a:r>
            <a:r>
              <a:rPr b="0" lang="ru-RU" sz="1300" spc="-1" strike="noStrike">
                <a:solidFill>
                  <a:schemeClr val="dk1"/>
                </a:solidFill>
                <a:latin typeface="IBM Plex Sans"/>
              </a:rPr>
              <a:t>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2" name="Picture 2" descr=""/>
          <p:cNvPicPr/>
          <p:nvPr/>
        </p:nvPicPr>
        <p:blipFill>
          <a:blip r:embed="rId1"/>
          <a:stretch/>
        </p:blipFill>
        <p:spPr>
          <a:xfrm>
            <a:off x="3758040" y="3681360"/>
            <a:ext cx="1114200" cy="168264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3" descr=""/>
          <p:cNvPicPr/>
          <p:nvPr/>
        </p:nvPicPr>
        <p:blipFill>
          <a:blip r:embed="rId2"/>
          <a:stretch/>
        </p:blipFill>
        <p:spPr>
          <a:xfrm>
            <a:off x="575640" y="3907800"/>
            <a:ext cx="2920680" cy="123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Прямоугольник 1"/>
          <p:cNvSpPr/>
          <p:nvPr/>
        </p:nvSpPr>
        <p:spPr>
          <a:xfrm>
            <a:off x="2376000" y="459000"/>
            <a:ext cx="6983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IBM Plex Sans"/>
              </a:rPr>
              <a:t>Обладнання приміщення тимчасового зберігання відходів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Прямоугольник 2"/>
          <p:cNvSpPr/>
          <p:nvPr/>
        </p:nvSpPr>
        <p:spPr>
          <a:xfrm>
            <a:off x="359640" y="1035000"/>
            <a:ext cx="4535280" cy="359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chemeClr val="dk1"/>
                </a:solidFill>
                <a:latin typeface="IBM Plex Sans"/>
              </a:rPr>
              <a:t>Приміщення тимчасового зберігання відходів обладнується: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Раковиною для миття рук з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- диспенсером для рідкого мила;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- диспенсером для одноразових паперових рушників;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-  паперовими рушниками;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400" spc="-1" strike="noStrike">
                <a:solidFill>
                  <a:schemeClr val="dk1"/>
                </a:solidFill>
                <a:latin typeface="IBM Plex Sans"/>
              </a:rPr>
              <a:t>- ємністю для використаних паперових рушників;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2) краном для поливу з регульованим струменем води;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3) вентиляцією (механічною або природньою);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IBM Plex Sans"/>
              </a:rPr>
              <a:t>4) освітленням.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6" name="Picture 2" descr=""/>
          <p:cNvPicPr/>
          <p:nvPr/>
        </p:nvPicPr>
        <p:blipFill>
          <a:blip r:embed="rId1"/>
          <a:stretch/>
        </p:blipFill>
        <p:spPr>
          <a:xfrm>
            <a:off x="5620320" y="986400"/>
            <a:ext cx="3256560" cy="185616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4" descr=""/>
          <p:cNvPicPr/>
          <p:nvPr/>
        </p:nvPicPr>
        <p:blipFill>
          <a:blip r:embed="rId2"/>
          <a:stretch/>
        </p:blipFill>
        <p:spPr>
          <a:xfrm>
            <a:off x="5620320" y="2950920"/>
            <a:ext cx="3478320" cy="243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Прямоугольник 1"/>
          <p:cNvSpPr/>
          <p:nvPr/>
        </p:nvSpPr>
        <p:spPr>
          <a:xfrm>
            <a:off x="792000" y="1251000"/>
            <a:ext cx="806364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Стаття 57. Порушення законодавства у сфері управління відходами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1. Особи, винні за порушення у сфері управління відходами, несуть відповідно до закону 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дисциплінарну, адміністративну, адміністративно-господарську, цивільну чи кримінальну відповідальність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за: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1) здійснення операцій у сфері управління відходами 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без відповідного дозволу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на здійснення таких операцій або недотримання умов дозволу;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2) 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порушення встановленого порядку подання декларації про відходи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або неподання такої декларації;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3) 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порушення правил ведення обліку утворення відходів та операцій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з управління відходами;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4) 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порушення строків та/або порядку подання звітності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про утворення, збирання, перевезення та оброблення відходів;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5) 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порушення вимог щодо передачі відходів суб’єктам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господарювання у сфері управління відходами;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6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) порушення встановленого порядку управління відходами, що призвело до негативного впливу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на здоров’я людей, забруднення навколишнього природного середовища та завдало економічних збитків;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7) порушення встановлених правил і режиму експлуатації установок та виробництв з оброблення відходів, полігонів для захоронення відходів;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Прямоугольник 2"/>
          <p:cNvSpPr/>
          <p:nvPr/>
        </p:nvSpPr>
        <p:spPr>
          <a:xfrm>
            <a:off x="2448000" y="387000"/>
            <a:ext cx="6407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1800" spc="-1" strike="noStrike">
                <a:solidFill>
                  <a:srgbClr val="ff0000"/>
                </a:solidFill>
                <a:latin typeface="IBM Plex Sans"/>
              </a:rPr>
              <a:t>ВІДПОВІДАЛЬНІСТЬ ЗА ПОРУШЕННЯ ЗАКОНОДАВСТВА У СФЕРІ УПРАВЛІННЯ ВІДХОДАМИ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Прямоугольник 1"/>
          <p:cNvSpPr/>
          <p:nvPr/>
        </p:nvSpPr>
        <p:spPr>
          <a:xfrm flipV="1" rot="10800000">
            <a:off x="2953080" y="1911960"/>
            <a:ext cx="38872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3600" spc="-1" strike="noStrike">
                <a:solidFill>
                  <a:schemeClr val="lt1"/>
                </a:solidFill>
                <a:latin typeface="IBM Plex Sans SemiBold"/>
                <a:ea typeface="IBM Plex Sans SemiBold"/>
              </a:rPr>
              <a:t>Дякую за увагу !</a:t>
            </a:r>
            <a:endParaRPr b="0" lang="uk-UA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1"/>
          <p:cNvSpPr/>
          <p:nvPr/>
        </p:nvSpPr>
        <p:spPr>
          <a:xfrm>
            <a:off x="287640" y="1107000"/>
            <a:ext cx="4607280" cy="397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IBM Plex Sans SemiBold"/>
              </a:rPr>
              <a:t>    </a:t>
            </a:r>
            <a:r>
              <a:rPr b="1" lang="ru-RU" sz="1400" spc="-1" strike="noStrike">
                <a:solidFill>
                  <a:srgbClr val="ff0000"/>
                </a:solidFill>
                <a:latin typeface="IBM Plex Sans SemiBold"/>
              </a:rPr>
              <a:t>Побутові відходи </a:t>
            </a:r>
            <a:r>
              <a:rPr b="0" lang="ru-RU" sz="1400" spc="-1" strike="noStrike">
                <a:solidFill>
                  <a:schemeClr val="dk1"/>
                </a:solidFill>
                <a:latin typeface="IBM Plex Sans SemiBold"/>
              </a:rPr>
              <a:t>- </a:t>
            </a:r>
            <a:r>
              <a:rPr b="0" lang="ru-RU" sz="1300" spc="-1" strike="noStrike">
                <a:solidFill>
                  <a:schemeClr val="dk1"/>
                </a:solidFill>
                <a:latin typeface="IBM Plex Sans SemiBold"/>
              </a:rPr>
              <a:t>змішані та/або роздільно зібрані відходи від домогосподарств, включаючи відходи паперу, картону, скла, пластику, деревини, текстилю, металу, упаковки, біовідходи, відходи електричного та електронного обладнання, відходи батарей та акумуляторів, небезпечні відходи у складі побутових, великогабаритні та ремонтні відходи, а також змішані та/або роздільно зібрані відходи з інших джерел, якщо ці відходи подібні за своїм складом до відходів домогосподарств.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300" spc="-1" strike="noStrike">
                <a:solidFill>
                  <a:schemeClr val="dk1"/>
                </a:solidFill>
                <a:latin typeface="IBM Plex Sans SemiBold"/>
              </a:rPr>
              <a:t>   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Роздільне збирання відходів у населених пунктах здійснюється для таких видів відходів, як папір і картон, пластик, скло, метал.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    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При цьому створюються умови для забезпечення роздільного збирання біовідходів, текстилю, небезпечних відходів у складі побутових та інших видів відходів, що підлягають роздільному збиранню.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uk-UA" sz="1300" spc="-1" strike="noStrike" u="sng">
                <a:solidFill>
                  <a:srgbClr val="ff0000"/>
                </a:solidFill>
                <a:uFillTx/>
                <a:latin typeface="IBM Plex Sans SemiBold"/>
              </a:rPr>
              <a:t>Побутові відходи не входять до медичних відходів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Прямоугольник 2"/>
          <p:cNvSpPr/>
          <p:nvPr/>
        </p:nvSpPr>
        <p:spPr>
          <a:xfrm>
            <a:off x="1800000" y="387000"/>
            <a:ext cx="3383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IBM Plex Sans SemiBold"/>
              </a:rPr>
              <a:t>Побутові відходи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Picture 2" descr=""/>
          <p:cNvPicPr/>
          <p:nvPr/>
        </p:nvPicPr>
        <p:blipFill>
          <a:blip r:embed="rId1"/>
          <a:stretch/>
        </p:blipFill>
        <p:spPr>
          <a:xfrm>
            <a:off x="5832360" y="2215440"/>
            <a:ext cx="3295800" cy="260316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4" descr=""/>
          <p:cNvPicPr/>
          <p:nvPr/>
        </p:nvPicPr>
        <p:blipFill>
          <a:blip r:embed="rId2"/>
          <a:stretch/>
        </p:blipFill>
        <p:spPr>
          <a:xfrm>
            <a:off x="6287760" y="756360"/>
            <a:ext cx="2256480" cy="1618200"/>
          </a:xfrm>
          <a:prstGeom prst="rect">
            <a:avLst/>
          </a:prstGeom>
          <a:ln w="0">
            <a:noFill/>
          </a:ln>
        </p:spPr>
      </p:pic>
      <p:sp>
        <p:nvSpPr>
          <p:cNvPr id="45" name="Прямоугольник 5"/>
          <p:cNvSpPr/>
          <p:nvPr/>
        </p:nvSpPr>
        <p:spPr>
          <a:xfrm>
            <a:off x="5113440" y="366840"/>
            <a:ext cx="460728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1600" spc="-1" strike="noStrike">
                <a:solidFill>
                  <a:srgbClr val="ff0000"/>
                </a:solidFill>
                <a:latin typeface="IBM Plex Sans"/>
              </a:rPr>
              <a:t>Кольорове маркування відходів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1"/>
          <p:cNvSpPr/>
          <p:nvPr/>
        </p:nvSpPr>
        <p:spPr>
          <a:xfrm>
            <a:off x="1728000" y="675000"/>
            <a:ext cx="2951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IBM Plex Sans SemiBold"/>
              </a:rPr>
              <a:t>Небезпечні відходи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Прямоугольник 2"/>
          <p:cNvSpPr/>
          <p:nvPr/>
        </p:nvSpPr>
        <p:spPr>
          <a:xfrm>
            <a:off x="2808000" y="171000"/>
            <a:ext cx="4823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IBM Plex Sans SemiBold"/>
              </a:rPr>
              <a:t>Відходи поділяються на два класи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Прямоугольник 3"/>
          <p:cNvSpPr/>
          <p:nvPr/>
        </p:nvSpPr>
        <p:spPr>
          <a:xfrm>
            <a:off x="5256360" y="725040"/>
            <a:ext cx="4175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0070c0"/>
                </a:solidFill>
                <a:latin typeface="IBM Plex Sans SemiBold"/>
              </a:rPr>
              <a:t>Відходи, що НЕ є небезпечними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Прямоугольник 4"/>
          <p:cNvSpPr/>
          <p:nvPr/>
        </p:nvSpPr>
        <p:spPr>
          <a:xfrm>
            <a:off x="287640" y="1094400"/>
            <a:ext cx="4907520" cy="94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- 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відходи, що мають одну чи більше властивостей, що роблять їх небезпечними, наведених у 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1"/>
              </a:rPr>
              <a:t>Переліку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2"/>
              </a:rPr>
              <a:t> 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3"/>
              </a:rPr>
              <a:t>властивостей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</a:rPr>
              <a:t>, 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4"/>
              </a:rPr>
              <a:t>що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5"/>
              </a:rPr>
              <a:t> 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6"/>
              </a:rPr>
              <a:t>роблять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7"/>
              </a:rPr>
              <a:t> 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8"/>
              </a:rPr>
              <a:t>відходи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9"/>
              </a:rPr>
              <a:t> </a:t>
            </a:r>
            <a:r>
              <a:rPr b="0" lang="ru-RU" sz="1200" spc="-1" strike="noStrike" u="sng">
                <a:solidFill>
                  <a:schemeClr val="dk1"/>
                </a:solidFill>
                <a:uFillTx/>
                <a:latin typeface="IBM Plex Sans SemiBold"/>
                <a:hlinkClick r:id="rId10"/>
              </a:rPr>
              <a:t>небезпечними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 (додаток 3 Закону України </a:t>
            </a: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від 20.06.2022 № 2320-ІХ «Про управління відходами» 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);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Прямоугольник 5"/>
          <p:cNvSpPr/>
          <p:nvPr/>
        </p:nvSpPr>
        <p:spPr>
          <a:xfrm>
            <a:off x="5256360" y="1325160"/>
            <a:ext cx="41752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- відходи, які не мають властивостей, що роблять їх небезпечними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Прямоугольник 6"/>
          <p:cNvSpPr/>
          <p:nvPr/>
        </p:nvSpPr>
        <p:spPr>
          <a:xfrm>
            <a:off x="720000" y="1971000"/>
            <a:ext cx="6983640" cy="30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H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В 1 Вибухонебезпечність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H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В 2 Окисна здатність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НВ 3 Легкозаймистість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НВ 4 Подразнювальна здатність 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HP 5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Вибіркова токсичність для окремих органів-мішеней (ВТОМ) /Токсичність при аспірації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ff0000"/>
                </a:solidFill>
                <a:latin typeface="IBM Plex Sans"/>
              </a:rPr>
              <a:t>H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В 6 Гостра токсичність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НВ 7 Канцерогенність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НВ 8 Корозивність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ff0000"/>
                </a:solidFill>
                <a:latin typeface="IBM Plex Sans"/>
              </a:rPr>
              <a:t>H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В 9 Інфекційність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H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В 10 Токсичність для репродуктивної системи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HP 11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Мутагенність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H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В 12 Здатність виділяти гостротоксичний газ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H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В 13 Сенсибілізуюча здатність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HP 14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Екотоксичність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H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В 15 Відходи, здатні виявляти небезпечні властивості, зазначені вище, але не класифіковані за такими властивостями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2" name="Прямая со стрелкой 8"/>
          <p:cNvCxnSpPr>
            <a:endCxn id="47" idx="2"/>
          </p:cNvCxnSpPr>
          <p:nvPr/>
        </p:nvCxnSpPr>
        <p:spPr>
          <a:xfrm flipH="1" flipV="1">
            <a:off x="5219640" y="534960"/>
            <a:ext cx="37440" cy="6120"/>
          </a:xfrm>
          <a:prstGeom prst="straightConnector1">
            <a:avLst/>
          </a:prstGeom>
          <a:ln w="0">
            <a:noFill/>
          </a:ln>
        </p:spPr>
      </p:cxnSp>
      <p:cxnSp>
        <p:nvCxnSpPr>
          <p:cNvPr id="53" name="Прямая соединительная линия 11"/>
          <p:cNvCxnSpPr/>
          <p:nvPr/>
        </p:nvCxnSpPr>
        <p:spPr>
          <a:xfrm>
            <a:off x="5695200" y="675000"/>
            <a:ext cx="915480" cy="915480"/>
          </a:xfrm>
          <a:prstGeom prst="straightConnector1">
            <a:avLst/>
          </a:prstGeom>
          <a:ln w="0">
            <a:noFill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1"/>
          <p:cNvSpPr/>
          <p:nvPr/>
        </p:nvSpPr>
        <p:spPr>
          <a:xfrm>
            <a:off x="2232000" y="243000"/>
            <a:ext cx="6767640" cy="79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IBM Plex Sans SemiBold"/>
              </a:rPr>
              <a:t>Класифікація відходів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IBM Plex Sans SemiBold"/>
              </a:rPr>
              <a:t>відповідно до постанови Кабінету Міністрів України</a:t>
            </a:r>
            <a:br>
              <a:rPr sz="1400"/>
            </a:br>
            <a:r>
              <a:rPr b="1" lang="ru-RU" sz="1400" spc="-1" strike="noStrike">
                <a:solidFill>
                  <a:schemeClr val="dk1"/>
                </a:solidFill>
                <a:latin typeface="IBM Plex Sans SemiBold"/>
              </a:rPr>
              <a:t>від 20 жовтня 2023 р. № 1102, якою затверджено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Прямоугольник 2"/>
          <p:cNvSpPr/>
          <p:nvPr/>
        </p:nvSpPr>
        <p:spPr>
          <a:xfrm>
            <a:off x="431640" y="1035000"/>
            <a:ext cx="439128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IBM Plex Sans SemiBold"/>
              </a:rPr>
              <a:t>Національний перелік відходів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Прямоугольник 3"/>
          <p:cNvSpPr/>
          <p:nvPr/>
        </p:nvSpPr>
        <p:spPr>
          <a:xfrm>
            <a:off x="5112360" y="1035000"/>
            <a:ext cx="417528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IBM Plex Sans SemiBold"/>
              </a:rPr>
              <a:t>Порядок класифікації відходів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Прямоугольник 4"/>
          <p:cNvSpPr/>
          <p:nvPr/>
        </p:nvSpPr>
        <p:spPr>
          <a:xfrm>
            <a:off x="5328360" y="1539000"/>
            <a:ext cx="43912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ff0000"/>
                </a:solidFill>
                <a:latin typeface="IBM Plex Sans SemiBold"/>
              </a:rPr>
              <a:t>Код відходів 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- позначення виду відходів, передбаченого Національним переліком відходів, що складається із шестизначного номера, до якого в разі позначення небезпечних відходів додається символ “*”; перші дві цифри коду визначають групу, до якої віднесено цей вид відходів, другі дві цифри коду - приналежність до підгрупи, до якої віднесено цей вид відходів, а останні дві цифри коду - вид відходів у межах підгрупи;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ff0000"/>
                </a:solidFill>
                <a:latin typeface="IBM Plex Sans SemiBold"/>
              </a:rPr>
              <a:t>Дзеркальні коди 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- пов’язані коди відходів одного виду, де один код визначає небезпечні відходи, а інший визначає відходи як такі, що не є небезпечними, залежно від складу відходів;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Прямоугольник 5"/>
          <p:cNvSpPr/>
          <p:nvPr/>
        </p:nvSpPr>
        <p:spPr>
          <a:xfrm flipH="1" flipV="1" rot="10800000">
            <a:off x="5328720" y="4186440"/>
            <a:ext cx="39592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IBM Plex Sans SemiBold"/>
              </a:rPr>
              <a:t>“</a:t>
            </a:r>
            <a:r>
              <a:rPr b="1" lang="ru-RU" sz="2000" spc="-1" strike="noStrike">
                <a:solidFill>
                  <a:srgbClr val="ff0000"/>
                </a:solidFill>
                <a:latin typeface="IBM Plex Sans SemiBold"/>
              </a:rPr>
              <a:t>*” – небезпечні відходи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9" name="Таблица 6"/>
          <p:cNvGraphicFramePr/>
          <p:nvPr/>
        </p:nvGraphicFramePr>
        <p:xfrm>
          <a:off x="359640" y="1467000"/>
          <a:ext cx="4581000" cy="1159200"/>
        </p:xfrm>
        <a:graphic>
          <a:graphicData uri="http://schemas.openxmlformats.org/drawingml/2006/table">
            <a:tbl>
              <a:tblPr/>
              <a:tblGrid>
                <a:gridCol w="579960"/>
                <a:gridCol w="4001400"/>
              </a:tblGrid>
              <a:tr h="915840">
                <a:tc>
                  <a:txBody>
                    <a:bodyPr lIns="7560" rIns="75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ff0000"/>
                          </a:solidFill>
                          <a:latin typeface="IBM Plex Sans SemiBold"/>
                        </a:rPr>
                        <a:t>18 01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560" marR="7560">
                    <a:lnL w="9360">
                      <a:solidFill>
                        <a:srgbClr val="ffffff"/>
                      </a:solidFill>
                      <a:prstDash val="solid"/>
                    </a:lnL>
                    <a:lnR w="9360">
                      <a:solidFill>
                        <a:srgbClr val="ffffff"/>
                      </a:solidFill>
                      <a:prstDash val="solid"/>
                    </a:lnR>
                    <a:lnT w="9360">
                      <a:solidFill>
                        <a:srgbClr val="ffffff"/>
                      </a:solidFill>
                      <a:prstDash val="solid"/>
                    </a:lnT>
                    <a:lnB w="936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560" rIns="75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400" spc="-1" strike="noStrike" u="sng">
                          <a:solidFill>
                            <a:srgbClr val="ff0000"/>
                          </a:solidFill>
                          <a:uFillTx/>
                          <a:latin typeface="IBM Plex Sans SemiBold"/>
                        </a:rPr>
                        <a:t>Медичні відходи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IBM Plex Sans SemiBold"/>
                        </a:rPr>
                        <a:t>Відходи, пов’язані з доглядом за новонародженими, діагностикою, лікуванням чи профілактикою захворювань у людей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560" marR="7560">
                    <a:lnL w="9360">
                      <a:solidFill>
                        <a:srgbClr val="ffffff"/>
                      </a:solidFill>
                      <a:prstDash val="solid"/>
                    </a:lnL>
                    <a:lnR w="9360">
                      <a:solidFill>
                        <a:srgbClr val="ffffff"/>
                      </a:solidFill>
                      <a:prstDash val="solid"/>
                    </a:lnR>
                    <a:lnT w="9360">
                      <a:solidFill>
                        <a:srgbClr val="ffffff"/>
                      </a:solidFill>
                      <a:prstDash val="solid"/>
                    </a:lnT>
                    <a:lnB w="936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0" name="Прямоугольник 7"/>
          <p:cNvSpPr/>
          <p:nvPr/>
        </p:nvSpPr>
        <p:spPr>
          <a:xfrm>
            <a:off x="287640" y="2547360"/>
            <a:ext cx="4895640" cy="30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600" spc="-1" strike="noStrike" u="sng">
                <a:solidFill>
                  <a:srgbClr val="ff0000"/>
                </a:solidFill>
                <a:uFillTx/>
                <a:latin typeface="IBM Plex Sans SemiBold"/>
              </a:rPr>
              <a:t>Інші відходи, що найчастіше утворюються в ЗОЗ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rgbClr val="ff0000"/>
                </a:solidFill>
                <a:latin typeface="IBM Plex Sans SemiBold"/>
              </a:rPr>
              <a:t>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13 – відходи нафтопродуктів та рідкого палива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15 – відходи упаковки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16.01 – транспортні засоби різних видів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16.02 - в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ідходи електричного та електронного обладнання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16.06 - б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атареї та акумулятори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16.09 - о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кислювальні речовини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17 - в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ідходи будівництва та знесення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20 - </a:t>
            </a:r>
            <a:r>
              <a:rPr b="1" lang="uk-UA" sz="1200" spc="-1" strike="noStrike">
                <a:solidFill>
                  <a:schemeClr val="accent6"/>
                </a:solidFill>
                <a:latin typeface="IBM Plex Sans SemiBold"/>
              </a:rPr>
              <a:t>п</a:t>
            </a:r>
            <a:r>
              <a:rPr b="1" lang="ru-RU" sz="1200" spc="-1" strike="noStrike">
                <a:solidFill>
                  <a:schemeClr val="accent6"/>
                </a:solidFill>
                <a:latin typeface="IBM Plex Sans SemiBold"/>
              </a:rPr>
              <a:t>обутові відходи </a:t>
            </a:r>
            <a:r>
              <a:rPr b="0" lang="ru-RU" sz="1100" spc="-1" strike="noStrike">
                <a:solidFill>
                  <a:schemeClr val="dk1"/>
                </a:solidFill>
                <a:latin typeface="IBM Plex Sans SemiBold"/>
              </a:rPr>
              <a:t>(відходи домогосподарств та подібні відходи комерційних організацій, промислових підприємств, </a:t>
            </a:r>
            <a:r>
              <a:rPr b="1" lang="ru-RU" sz="1100" spc="-1" strike="noStrike">
                <a:solidFill>
                  <a:schemeClr val="dk1"/>
                </a:solidFill>
                <a:latin typeface="IBM Plex Sans SemiBold"/>
              </a:rPr>
              <a:t>установ</a:t>
            </a:r>
            <a:r>
              <a:rPr b="0" lang="ru-RU" sz="1100" spc="-1" strike="noStrike">
                <a:solidFill>
                  <a:schemeClr val="dk1"/>
                </a:solidFill>
                <a:latin typeface="IBM Plex Sans SemiBold"/>
              </a:rPr>
              <a:t>)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20.01.21</a:t>
            </a:r>
            <a:r>
              <a:rPr b="1" lang="uk-UA" sz="1200" spc="-1" strike="noStrike">
                <a:solidFill>
                  <a:srgbClr val="ff0000"/>
                </a:solidFill>
                <a:latin typeface="IBM Plex Sans SemiBold"/>
              </a:rPr>
              <a:t>*</a:t>
            </a: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 - л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юмінесцентні лампи та інші ртутьвмісні відходи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1"/>
          <p:cNvSpPr/>
          <p:nvPr/>
        </p:nvSpPr>
        <p:spPr>
          <a:xfrm>
            <a:off x="287640" y="1035000"/>
            <a:ext cx="7055640" cy="289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 SemiBold"/>
              </a:rPr>
              <a:t>              </a:t>
            </a:r>
            <a:r>
              <a:rPr b="0" lang="ru-RU" sz="1600" spc="-1" strike="noStrike">
                <a:solidFill>
                  <a:srgbClr val="ff0000"/>
                </a:solidFill>
                <a:latin typeface="IBM Plex Sans SemiBold"/>
              </a:rPr>
              <a:t>Збирання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(вилучення, купівля, накопичення та зберігання відходів)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 SemiBold"/>
              </a:rPr>
              <a:t>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 SemiBold"/>
              </a:rPr>
              <a:t>          </a:t>
            </a:r>
            <a:r>
              <a:rPr b="0" lang="ru-RU" sz="1600" spc="-1" strike="noStrike">
                <a:solidFill>
                  <a:srgbClr val="ff0000"/>
                </a:solidFill>
                <a:latin typeface="IBM Plex Sans SemiBold"/>
              </a:rPr>
              <a:t>Перевезення</a:t>
            </a:r>
            <a:r>
              <a:rPr b="0" lang="ru-RU" sz="1600" spc="-1" strike="noStrike">
                <a:solidFill>
                  <a:schemeClr val="dk1"/>
                </a:solidFill>
                <a:latin typeface="IBM Plex Sans SemiBold"/>
              </a:rPr>
              <a:t> 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(транспортуванні відходів від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 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місця їх утворення до об’єкта оброблення відходів)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 SemiBold"/>
              </a:rPr>
              <a:t>         </a:t>
            </a:r>
            <a:r>
              <a:rPr b="0" lang="ru-RU" sz="1600" spc="-1" strike="noStrike">
                <a:solidFill>
                  <a:srgbClr val="ff0000"/>
                </a:solidFill>
                <a:latin typeface="IBM Plex Sans SemiBold"/>
              </a:rPr>
              <a:t>Оброблення</a:t>
            </a:r>
            <a:r>
              <a:rPr b="0" lang="ru-RU" sz="1600" spc="-1" strike="noStrike">
                <a:solidFill>
                  <a:schemeClr val="dk1"/>
                </a:solidFill>
                <a:latin typeface="IBM Plex Sans SemiBold"/>
              </a:rPr>
              <a:t> 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(операція з відновлення або видалення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відходів, включаючи підготовку відходів до таких операцій)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 SemiBold"/>
              </a:rPr>
              <a:t>              </a:t>
            </a:r>
            <a:r>
              <a:rPr b="0" lang="ru-RU" sz="1600" spc="-1" strike="noStrike">
                <a:solidFill>
                  <a:srgbClr val="ff0000"/>
                </a:solidFill>
                <a:latin typeface="IBM Plex Sans SemiBold"/>
              </a:rPr>
              <a:t>Відновлення  </a:t>
            </a:r>
            <a:r>
              <a:rPr b="0" lang="ru-RU" sz="1600" spc="-1" strike="noStrike">
                <a:solidFill>
                  <a:schemeClr val="dk1"/>
                </a:solidFill>
                <a:latin typeface="IBM Plex Sans SemiBold"/>
              </a:rPr>
              <a:t>                              </a:t>
            </a:r>
            <a:r>
              <a:rPr b="0" lang="ru-RU" sz="1600" spc="-1" strike="noStrike">
                <a:solidFill>
                  <a:srgbClr val="ff0000"/>
                </a:solidFill>
                <a:latin typeface="IBM Plex Sans SemiBold"/>
              </a:rPr>
              <a:t>Видалення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(</a:t>
            </a: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відходи використовуються для                                  (з генерацією енергії)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 </a:t>
            </a: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корисних цілей </a:t>
            </a:r>
            <a:r>
              <a:rPr b="0" lang="ru-RU" sz="1200" spc="-1" strike="noStrike">
                <a:solidFill>
                  <a:schemeClr val="dk1"/>
                </a:solidFill>
                <a:latin typeface="IBM Plex Sans SemiBold"/>
              </a:rPr>
              <a:t> </a:t>
            </a:r>
            <a:r>
              <a:rPr b="0" lang="uk-UA" sz="1200" spc="-1" strike="noStrike">
                <a:solidFill>
                  <a:schemeClr val="dk1"/>
                </a:solidFill>
                <a:latin typeface="IBM Plex Sans SemiBold"/>
              </a:rPr>
              <a:t>(без генерації енергії)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Прямоугольник 2"/>
          <p:cNvSpPr/>
          <p:nvPr/>
        </p:nvSpPr>
        <p:spPr>
          <a:xfrm>
            <a:off x="3240000" y="459000"/>
            <a:ext cx="3131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IBM Plex Sans SemiBold"/>
              </a:rPr>
              <a:t>Управління відходами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" name="Рисунок 4" descr=""/>
          <p:cNvPicPr/>
          <p:nvPr/>
        </p:nvPicPr>
        <p:blipFill>
          <a:blip r:embed="rId1"/>
          <a:stretch/>
        </p:blipFill>
        <p:spPr>
          <a:xfrm>
            <a:off x="5400360" y="821880"/>
            <a:ext cx="1943280" cy="1157040"/>
          </a:xfrm>
          <a:prstGeom prst="rect">
            <a:avLst/>
          </a:prstGeom>
          <a:ln w="0">
            <a:noFill/>
          </a:ln>
        </p:spPr>
      </p:pic>
      <p:sp>
        <p:nvSpPr>
          <p:cNvPr id="64" name="Стрелка вправо 5"/>
          <p:cNvSpPr/>
          <p:nvPr/>
        </p:nvSpPr>
        <p:spPr>
          <a:xfrm rot="1822200">
            <a:off x="3309480" y="2973960"/>
            <a:ext cx="585360" cy="1123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1880" bIns="1188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5" name="Стрелка вниз 6"/>
          <p:cNvSpPr/>
          <p:nvPr/>
        </p:nvSpPr>
        <p:spPr>
          <a:xfrm rot="3751200">
            <a:off x="2174400" y="2756520"/>
            <a:ext cx="124200" cy="5155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66" name="Рисунок 7" descr=""/>
          <p:cNvPicPr/>
          <p:nvPr/>
        </p:nvPicPr>
        <p:blipFill>
          <a:blip r:embed="rId2"/>
          <a:stretch/>
        </p:blipFill>
        <p:spPr>
          <a:xfrm>
            <a:off x="5416200" y="2069640"/>
            <a:ext cx="1652400" cy="1094400"/>
          </a:xfrm>
          <a:prstGeom prst="rect">
            <a:avLst/>
          </a:prstGeom>
          <a:ln w="0">
            <a:noFill/>
          </a:ln>
        </p:spPr>
      </p:pic>
      <p:pic>
        <p:nvPicPr>
          <p:cNvPr id="67" name="Рисунок 8" descr=""/>
          <p:cNvPicPr/>
          <p:nvPr/>
        </p:nvPicPr>
        <p:blipFill>
          <a:blip r:embed="rId3"/>
          <a:stretch/>
        </p:blipFill>
        <p:spPr>
          <a:xfrm>
            <a:off x="430200" y="4134960"/>
            <a:ext cx="1386360" cy="1039680"/>
          </a:xfrm>
          <a:prstGeom prst="rect">
            <a:avLst/>
          </a:prstGeom>
          <a:ln w="0">
            <a:noFill/>
          </a:ln>
        </p:spPr>
      </p:pic>
      <p:pic>
        <p:nvPicPr>
          <p:cNvPr id="68" name="Рисунок 9" descr=""/>
          <p:cNvPicPr/>
          <p:nvPr/>
        </p:nvPicPr>
        <p:blipFill>
          <a:blip r:embed="rId4"/>
          <a:stretch/>
        </p:blipFill>
        <p:spPr>
          <a:xfrm>
            <a:off x="4991400" y="3987360"/>
            <a:ext cx="1380240" cy="1187280"/>
          </a:xfrm>
          <a:prstGeom prst="rect">
            <a:avLst/>
          </a:prstGeom>
          <a:ln w="0">
            <a:noFill/>
          </a:ln>
        </p:spPr>
      </p:pic>
      <p:sp>
        <p:nvSpPr>
          <p:cNvPr id="69" name="Прямоугольник 3"/>
          <p:cNvSpPr/>
          <p:nvPr/>
        </p:nvSpPr>
        <p:spPr>
          <a:xfrm flipV="1" rot="10800000">
            <a:off x="6481800" y="3663360"/>
            <a:ext cx="3598920" cy="13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200" spc="-1" strike="noStrike">
                <a:solidFill>
                  <a:schemeClr val="dk1"/>
                </a:solidFill>
                <a:latin typeface="IBM Plex Sans"/>
              </a:rPr>
              <a:t>Додаток 1 до Закону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200" spc="-1" strike="noStrike">
                <a:solidFill>
                  <a:schemeClr val="dk1"/>
                </a:solidFill>
                <a:latin typeface="IBM Plex Sans"/>
              </a:rPr>
              <a:t>D1</a:t>
            </a: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Розміщення на поверхні чи в землі, у тому числі захоронення тощо  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200" spc="-1" strike="noStrike">
                <a:solidFill>
                  <a:srgbClr val="ff0000"/>
                </a:solidFill>
                <a:latin typeface="IBM Plex Sans"/>
              </a:rPr>
              <a:t>D10</a:t>
            </a:r>
            <a:r>
              <a:rPr b="0" lang="en-US" sz="1200" spc="-1" strike="noStrike">
                <a:solidFill>
                  <a:srgbClr val="ff0000"/>
                </a:solidFill>
                <a:latin typeface="IBM Plex Sans"/>
              </a:rPr>
              <a:t> </a:t>
            </a:r>
            <a:r>
              <a:rPr b="0" lang="uk-UA" sz="1200" spc="-1" strike="noStrike">
                <a:solidFill>
                  <a:srgbClr val="ff0000"/>
                </a:solidFill>
                <a:latin typeface="IBM Plex Sans"/>
              </a:rPr>
              <a:t>Спалювання на суші (для медичних відходів)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200" spc="-1" strike="noStrike">
                <a:solidFill>
                  <a:schemeClr val="dk1"/>
                </a:solidFill>
                <a:latin typeface="IBM Plex Sans"/>
              </a:rPr>
              <a:t>D15</a:t>
            </a: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Зберігання перед здійсненням операцій, визначених у позиціях </a:t>
            </a:r>
            <a:r>
              <a:rPr b="1" lang="en-US" sz="1200" spc="-1" strike="noStrike">
                <a:solidFill>
                  <a:schemeClr val="dk1"/>
                </a:solidFill>
                <a:latin typeface="IBM Plex Sans"/>
              </a:rPr>
              <a:t>D1-D14</a:t>
            </a:r>
            <a:r>
              <a:rPr b="0" lang="en-US" sz="12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uk-UA" sz="1200" spc="-1" strike="noStrike">
                <a:solidFill>
                  <a:schemeClr val="dk1"/>
                </a:solidFill>
                <a:latin typeface="IBM Plex Sans"/>
              </a:rPr>
              <a:t>цього додатка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Стрелка вправо 10"/>
          <p:cNvSpPr/>
          <p:nvPr/>
        </p:nvSpPr>
        <p:spPr>
          <a:xfrm rot="2155200">
            <a:off x="5674680" y="3655080"/>
            <a:ext cx="425160" cy="113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1880" bIns="1188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1" name="Прямоугольник 11"/>
          <p:cNvSpPr/>
          <p:nvPr/>
        </p:nvSpPr>
        <p:spPr>
          <a:xfrm flipV="1" rot="10800000">
            <a:off x="1818720" y="3705480"/>
            <a:ext cx="2933640" cy="173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900" spc="-1" strike="noStrike">
                <a:solidFill>
                  <a:schemeClr val="dk1"/>
                </a:solidFill>
                <a:latin typeface="IBM Plex Sans"/>
              </a:rPr>
              <a:t>Додаток 2 до Закону</a:t>
            </a:r>
            <a:endParaRPr b="0" lang="uk-UA" sz="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900" spc="-1" strike="noStrike">
                <a:solidFill>
                  <a:schemeClr val="dk1"/>
                </a:solidFill>
                <a:latin typeface="IBM Plex Sans"/>
              </a:rPr>
              <a:t>R4</a:t>
            </a:r>
            <a:r>
              <a:rPr b="0" lang="en-US" sz="9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uk-UA" sz="900" spc="-1" strike="noStrike">
                <a:solidFill>
                  <a:schemeClr val="dk1"/>
                </a:solidFill>
                <a:latin typeface="IBM Plex Sans"/>
              </a:rPr>
              <a:t>Рециклінг/відновлення металів та їх сполук (включаючи підготовку до повторного використання)</a:t>
            </a:r>
            <a:endParaRPr b="0" lang="uk-UA" sz="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900" spc="-1" strike="noStrike">
                <a:solidFill>
                  <a:schemeClr val="dk1"/>
                </a:solidFill>
                <a:latin typeface="IBM Plex Sans"/>
              </a:rPr>
              <a:t>R5</a:t>
            </a:r>
            <a:r>
              <a:rPr b="0" lang="en-US" sz="9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uk-UA" sz="900" spc="-1" strike="noStrike">
                <a:solidFill>
                  <a:schemeClr val="dk1"/>
                </a:solidFill>
                <a:latin typeface="IBM Plex Sans"/>
              </a:rPr>
              <a:t>Рециклінг/відновлення інших неорганічних матеріалів  </a:t>
            </a:r>
            <a:endParaRPr b="0" lang="uk-UA" sz="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900" spc="-1" strike="noStrike">
                <a:solidFill>
                  <a:schemeClr val="dk1"/>
                </a:solidFill>
                <a:latin typeface="IBM Plex Sans"/>
              </a:rPr>
              <a:t>R12</a:t>
            </a:r>
            <a:r>
              <a:rPr b="0" lang="en-US" sz="9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uk-UA" sz="900" spc="-1" strike="noStrike">
                <a:solidFill>
                  <a:schemeClr val="dk1"/>
                </a:solidFill>
                <a:latin typeface="IBM Plex Sans"/>
              </a:rPr>
              <a:t>Попередні операції з відходами для здійснення операцій, визначених у позиціях </a:t>
            </a:r>
            <a:r>
              <a:rPr b="0" lang="en-US" sz="900" spc="-1" strike="noStrike">
                <a:solidFill>
                  <a:schemeClr val="dk1"/>
                </a:solidFill>
                <a:latin typeface="IBM Plex Sans"/>
              </a:rPr>
              <a:t>R1-R11 </a:t>
            </a:r>
            <a:r>
              <a:rPr b="0" lang="uk-UA" sz="900" spc="-1" strike="noStrike">
                <a:solidFill>
                  <a:schemeClr val="dk1"/>
                </a:solidFill>
                <a:latin typeface="IBM Plex Sans"/>
              </a:rPr>
              <a:t>цього Додатка.  </a:t>
            </a:r>
            <a:endParaRPr b="0" lang="uk-UA" sz="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900" spc="-1" strike="noStrike">
                <a:solidFill>
                  <a:schemeClr val="dk1"/>
                </a:solidFill>
                <a:latin typeface="IBM Plex Sans"/>
              </a:rPr>
              <a:t>R13</a:t>
            </a:r>
            <a:r>
              <a:rPr b="0" lang="en-US" sz="900" spc="-1" strike="noStrike">
                <a:solidFill>
                  <a:schemeClr val="dk1"/>
                </a:solidFill>
                <a:latin typeface="IBM Plex Sans"/>
              </a:rPr>
              <a:t> </a:t>
            </a:r>
            <a:r>
              <a:rPr b="0" lang="uk-UA" sz="900" spc="-1" strike="noStrike">
                <a:solidFill>
                  <a:schemeClr val="dk1"/>
                </a:solidFill>
                <a:latin typeface="IBM Plex Sans"/>
              </a:rPr>
              <a:t>Зберігання відходів перед здійсненням операцій, визначених у позиціях </a:t>
            </a:r>
            <a:r>
              <a:rPr b="0" lang="en-US" sz="900" spc="-1" strike="noStrike">
                <a:solidFill>
                  <a:schemeClr val="dk1"/>
                </a:solidFill>
                <a:latin typeface="IBM Plex Sans"/>
              </a:rPr>
              <a:t>R1-R12 </a:t>
            </a:r>
            <a:r>
              <a:rPr b="0" lang="uk-UA" sz="900" spc="-1" strike="noStrike">
                <a:solidFill>
                  <a:schemeClr val="dk1"/>
                </a:solidFill>
                <a:latin typeface="IBM Plex Sans"/>
              </a:rPr>
              <a:t>цього додатка (крім операції збирання)</a:t>
            </a:r>
            <a:endParaRPr b="0" lang="uk-UA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Стрелка вправо 12"/>
          <p:cNvSpPr/>
          <p:nvPr/>
        </p:nvSpPr>
        <p:spPr>
          <a:xfrm rot="9489600">
            <a:off x="1096560" y="3819960"/>
            <a:ext cx="569520" cy="191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3491</TotalTime>
  <Application>LibreOffice/24.2.0.3$Windows_X86_64 LibreOffice_project/da48488a73ddd66ea24cf16bbc4f7b9c08e9bea1</Application>
  <AppVersion>15.0000</AppVersion>
  <Words>5314</Words>
  <Paragraphs>537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2023-04-19T07:49:10Z</dcterms:created>
  <dc:creator>Microsoft Office User</dc:creator>
  <dc:description/>
  <dc:language>uk-UA</dc:language>
  <cp:lastModifiedBy/>
  <dcterms:modified xsi:type="dcterms:W3CDTF">2025-06-04T14:15:31Z</dcterms:modified>
  <cp:revision>267</cp:revision>
  <dc:subject/>
  <dc:title>Заголовок IBM Plex Sans 28-40 pt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60</vt:i4>
  </property>
</Properties>
</file>