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204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4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9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64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_rels/slide22.xml.rels" ContentType="application/vnd.openxmlformats-package.relationships+xml"/>
  <Override PartName="/ppt/slides/_rels/slide35.xml.rels" ContentType="application/vnd.openxmlformats-package.relationships+xml"/>
  <Override PartName="/ppt/slides/_rels/slide45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0.xml.rels" ContentType="application/vnd.openxmlformats-package.relationships+xml"/>
  <Override PartName="/ppt/slides/_rels/slide4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4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64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42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1.xml.rels" ContentType="application/vnd.openxmlformats-package.relationships+xml"/>
  <Override PartName="/ppt/slides/_rels/slide43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5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49.xml.rels" ContentType="application/vnd.openxmlformats-package.relationships+xml"/>
  <Override PartName="/ppt/slides/_rels/slide14.xml.rels" ContentType="application/vnd.openxmlformats-package.relationships+xml"/>
  <Override PartName="/ppt/slides/_rels/slide48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44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media/image100.png" ContentType="image/png"/>
  <Override PartName="/ppt/media/image23.png" ContentType="image/png"/>
  <Override PartName="/ppt/media/image8.jpeg" ContentType="image/jpeg"/>
  <Override PartName="/ppt/media/image46.png" ContentType="image/png"/>
  <Override PartName="/ppt/media/image3.jpeg" ContentType="image/jpeg"/>
  <Override PartName="/ppt/media/image75.png" ContentType="image/png"/>
  <Override PartName="/ppt/media/image28.png" ContentType="image/png"/>
  <Override PartName="/ppt/media/image110.png" ContentType="image/png"/>
  <Override PartName="/ppt/media/image1.jpeg" ContentType="image/jpeg"/>
  <Override PartName="/ppt/media/image101.png" ContentType="image/png"/>
  <Override PartName="/ppt/media/image22.png" ContentType="image/png"/>
  <Override PartName="/ppt/media/image91.png" ContentType="image/png"/>
  <Override PartName="/ppt/media/image18.jpeg" ContentType="image/jpeg"/>
  <Override PartName="/ppt/media/image30.png" ContentType="image/png"/>
  <Override PartName="/ppt/media/image2.jpeg" ContentType="image/jpeg"/>
  <Override PartName="/ppt/media/image38.png" ContentType="image/png"/>
  <Override PartName="/ppt/media/image48.png" ContentType="image/png"/>
  <Override PartName="/ppt/media/image58.png" ContentType="image/png"/>
  <Override PartName="/ppt/media/image4.jpeg" ContentType="image/jpeg"/>
  <Override PartName="/ppt/media/image50.png" ContentType="image/png"/>
  <Override PartName="/ppt/media/image11.png" ContentType="image/png"/>
  <Override PartName="/ppt/media/image5.jpeg" ContentType="image/jpeg"/>
  <Override PartName="/ppt/media/image102.png" ContentType="image/png"/>
  <Override PartName="/ppt/media/image21.png" ContentType="image/png"/>
  <Override PartName="/ppt/media/image6.jpeg" ContentType="image/jpeg"/>
  <Override PartName="/ppt/media/image31.png" ContentType="image/png"/>
  <Override PartName="/ppt/media/image7.jpeg" ContentType="image/jpeg"/>
  <Override PartName="/ppt/media/image41.png" ContentType="image/png"/>
  <Override PartName="/ppt/media/image19.jpeg" ContentType="image/jpeg"/>
  <Override PartName="/ppt/media/image10.png" ContentType="image/png"/>
  <Override PartName="/ppt/media/image9.png" ContentType="image/png"/>
  <Override PartName="/ppt/media/image76.png" ContentType="image/png"/>
  <Override PartName="/ppt/media/image12.jpeg" ContentType="image/jpeg"/>
  <Override PartName="/ppt/media/image16.jpeg" ContentType="image/jpeg"/>
  <Override PartName="/ppt/media/image53.png" ContentType="image/png"/>
  <Override PartName="/ppt/media/image86.png" ContentType="image/png"/>
  <Override PartName="/ppt/media/image47.png" ContentType="image/png"/>
  <Override PartName="/ppt/media/image13.jpeg" ContentType="image/jpeg"/>
  <Override PartName="/ppt/media/image29.png" ContentType="image/png"/>
  <Override PartName="/ppt/media/image106.png" ContentType="image/png"/>
  <Override PartName="/ppt/media/image25.png" ContentType="image/png"/>
  <Override PartName="/ppt/media/image96.png" ContentType="image/png"/>
  <Override PartName="/ppt/media/image37.png" ContentType="image/png"/>
  <Override PartName="/ppt/media/image14.jpeg" ContentType="image/jpeg"/>
  <Override PartName="/ppt/media/image54.png" ContentType="image/png"/>
  <Override PartName="/ppt/media/image111.png" ContentType="image/png"/>
  <Override PartName="/ppt/media/image39.png" ContentType="image/png"/>
  <Override PartName="/ppt/media/image15.jpeg" ContentType="image/jpeg"/>
  <Override PartName="/ppt/media/image49.png" ContentType="image/png"/>
  <Override PartName="/ppt/media/image59.png" ContentType="image/png"/>
  <Override PartName="/ppt/media/image17.jpeg" ContentType="image/jpeg"/>
  <Override PartName="/ppt/media/image103.png" ContentType="image/png"/>
  <Override PartName="/ppt/media/image20.png" ContentType="image/png"/>
  <Override PartName="/ppt/media/image107.png" ContentType="image/png"/>
  <Override PartName="/ppt/media/image24.png" ContentType="image/png"/>
  <Override PartName="/ppt/media/image105.png" ContentType="image/png"/>
  <Override PartName="/ppt/media/image26.png" ContentType="image/png"/>
  <Override PartName="/ppt/media/image104.png" ContentType="image/png"/>
  <Override PartName="/ppt/media/image27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67.jpeg" ContentType="image/jpeg"/>
  <Override PartName="/ppt/media/image44.png" ContentType="image/png"/>
  <Override PartName="/ppt/media/image45.png" ContentType="image/png"/>
  <Override PartName="/ppt/media/image51.png" ContentType="image/png"/>
  <Override PartName="/ppt/media/image52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8.png" ContentType="image/png"/>
  <Override PartName="/ppt/media/image109.png" ContentType="image/png"/>
  <Override PartName="/ppt/media/image112.png" ContentType="image/png"/>
  <Override PartName="/ppt/slideMasters/slideMaster45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_rels/slideMaster81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8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107.xml.rels" ContentType="application/vnd.openxmlformats-package.relationships+xml"/>
  <Override PartName="/ppt/slideMasters/_rels/slideMaster94.xml.rels" ContentType="application/vnd.openxmlformats-package.relationships+xml"/>
  <Override PartName="/ppt/slideMasters/_rels/slideMaster120.xml.rels" ContentType="application/vnd.openxmlformats-package.relationships+xml"/>
  <Override PartName="/ppt/slideMasters/_rels/slideMaster133.xml.rels" ContentType="application/vnd.openxmlformats-package.relationships+xml"/>
  <Override PartName="/ppt/slideMasters/_rels/slideMaster146.xml.rels" ContentType="application/vnd.openxmlformats-package.relationships+xml"/>
  <Override PartName="/ppt/slideMasters/_rels/slideMaster158.xml.rels" ContentType="application/vnd.openxmlformats-package.relationships+xml"/>
  <Override PartName="/ppt/slideMasters/_rels/slideMaster169.xml.rels" ContentType="application/vnd.openxmlformats-package.relationships+xml"/>
  <Override PartName="/ppt/slideMasters/_rels/slideMaster193.xml.rels" ContentType="application/vnd.openxmlformats-package.relationships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_rels/slideLayout15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195.xml.rels" ContentType="application/vnd.openxmlformats-package.relationships+xml"/>
  <Override PartName="/ppt/notesSlides/notesSlide68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_rels/notesSlide51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70.xml.rels" ContentType="application/vnd.openxmlformats-package.relationships+xml"/>
  <Override PartName="/ppt/presProps.xml" ContentType="application/vnd.openxmlformats-officedocument.presentationml.presPro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  <p:sldMasterId id="2147483672" r:id="rId4"/>
    <p:sldMasterId id="2147483684" r:id="rId5"/>
    <p:sldMasterId id="2147483696" r:id="rId6"/>
    <p:sldMasterId id="2147483710" r:id="rId7"/>
    <p:sldMasterId id="2147483721" r:id="rId8"/>
    <p:sldMasterId id="2147483735" r:id="rId9"/>
    <p:sldMasterId id="2147483749" r:id="rId10"/>
    <p:sldMasterId id="2147483763" r:id="rId11"/>
    <p:sldMasterId id="2147483777" r:id="rId12"/>
    <p:sldMasterId id="2147483791" r:id="rId13"/>
    <p:sldMasterId id="2147483805" r:id="rId14"/>
    <p:sldMasterId id="2147483818" r:id="rId15"/>
    <p:sldMasterId id="2147483830" r:id="rId16"/>
    <p:sldMasterId id="2147483843" r:id="rId17"/>
    <p:sldMasterId id="2147483856" r:id="rId18"/>
  </p:sldMasterIdLst>
  <p:notesMasterIdLst>
    <p:notesMasterId r:id="rId19"/>
  </p:notes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324" r:id="rId88"/>
    <p:sldId id="325" r:id="rId89"/>
    <p:sldId id="326" r:id="rId90"/>
    <p:sldId id="327" r:id="rId91"/>
  </p:sldIdLst>
  <p:sldSz cx="12192000" cy="6858000"/>
  <p:notesSz cx="6797675" cy="9926638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Master" Target="slideMasters/slideMaster23.xml"/><Relationship Id="rId5" Type="http://schemas.openxmlformats.org/officeDocument/2006/relationships/slideMaster" Target="slideMasters/slideMaster34.xml"/><Relationship Id="rId6" Type="http://schemas.openxmlformats.org/officeDocument/2006/relationships/slideMaster" Target="slideMasters/slideMaster45.xml"/><Relationship Id="rId7" Type="http://schemas.openxmlformats.org/officeDocument/2006/relationships/slideMaster" Target="slideMasters/slideMaster58.xml"/><Relationship Id="rId8" Type="http://schemas.openxmlformats.org/officeDocument/2006/relationships/slideMaster" Target="slideMasters/slideMaster68.xml"/><Relationship Id="rId9" Type="http://schemas.openxmlformats.org/officeDocument/2006/relationships/slideMaster" Target="slideMasters/slideMaster81.xml"/><Relationship Id="rId10" Type="http://schemas.openxmlformats.org/officeDocument/2006/relationships/slideMaster" Target="slideMasters/slideMaster94.xml"/><Relationship Id="rId11" Type="http://schemas.openxmlformats.org/officeDocument/2006/relationships/slideMaster" Target="slideMasters/slideMaster107.xml"/><Relationship Id="rId12" Type="http://schemas.openxmlformats.org/officeDocument/2006/relationships/slideMaster" Target="slideMasters/slideMaster120.xml"/><Relationship Id="rId13" Type="http://schemas.openxmlformats.org/officeDocument/2006/relationships/slideMaster" Target="slideMasters/slideMaster133.xml"/><Relationship Id="rId14" Type="http://schemas.openxmlformats.org/officeDocument/2006/relationships/slideMaster" Target="slideMasters/slideMaster146.xml"/><Relationship Id="rId15" Type="http://schemas.openxmlformats.org/officeDocument/2006/relationships/slideMaster" Target="slideMasters/slideMaster158.xml"/><Relationship Id="rId16" Type="http://schemas.openxmlformats.org/officeDocument/2006/relationships/slideMaster" Target="slideMasters/slideMaster169.xml"/><Relationship Id="rId17" Type="http://schemas.openxmlformats.org/officeDocument/2006/relationships/slideMaster" Target="slideMasters/slideMaster181.xml"/><Relationship Id="rId18" Type="http://schemas.openxmlformats.org/officeDocument/2006/relationships/slideMaster" Target="slideMasters/slideMaster193.xml"/><Relationship Id="rId19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Relationship Id="rId90" Type="http://schemas.openxmlformats.org/officeDocument/2006/relationships/slide" Target="slides/slide71.xml"/><Relationship Id="rId91" Type="http://schemas.openxmlformats.org/officeDocument/2006/relationships/slide" Target="slides/slide72.xml"/><Relationship Id="rId92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uk-UA" sz="2000" strike="noStrike" u="none">
                <a:solidFill>
                  <a:srgbClr val="595959"/>
                </a:solidFill>
                <a:uFillTx/>
                <a:latin typeface="Calibri"/>
              </a:rPr>
              <a:t>Чисельність населення України </a:t>
            </a:r>
          </a:p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uk-UA" sz="2000" strike="noStrike" u="none">
                <a:solidFill>
                  <a:srgbClr val="000000"/>
                </a:solidFill>
                <a:uFillTx/>
                <a:latin typeface="Calibri"/>
              </a:rPr>
              <a:t> (в млн. осіб)</a:t>
            </a:r>
          </a:p>
        </c:rich>
      </c:tx>
      <c:layout>
        <c:manualLayout>
          <c:xMode val="edge"/>
          <c:yMode val="edge"/>
          <c:x val="0.197121704836366"/>
          <c:y val="0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0484328513111465"/>
          <c:y val="0.332006153289295"/>
          <c:w val="0.990175050162596"/>
          <c:h val="0.437245498144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населення в млн</c:v>
                </c:pt>
              </c:strCache>
            </c:strRef>
          </c:tx>
          <c:spPr>
            <a:solidFill>
              <a:srgbClr val="5b9bd5"/>
            </a:solidFill>
            <a:ln w="1260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2000" strike="noStrike" u="none">
                    <a:solidFill>
                      <a:srgbClr val="404040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2021 рік</c:v>
                </c:pt>
                <c:pt idx="1">
                  <c:v>2022 рік</c:v>
                </c:pt>
                <c:pt idx="2">
                  <c:v>2023 рік</c:v>
                </c:pt>
                <c:pt idx="3">
                  <c:v>2024 рік</c:v>
                </c:pt>
                <c:pt idx="4">
                  <c:v>2025 рік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41</c:v>
                </c:pt>
                <c:pt idx="1">
                  <c:v>34.5</c:v>
                </c:pt>
                <c:pt idx="2">
                  <c:v>34</c:v>
                </c:pt>
                <c:pt idx="3">
                  <c:v>33.3</c:v>
                </c:pt>
                <c:pt idx="4">
                  <c:v>32.9</c:v>
                </c:pt>
              </c:numCache>
            </c:numRef>
          </c:val>
        </c:ser>
        <c:gapWidth val="219"/>
        <c:overlap val="-27"/>
        <c:axId val="7466510"/>
        <c:axId val="58599938"/>
      </c:barChart>
      <c:catAx>
        <c:axId val="746651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2000" strike="noStrike" u="none">
                <a:solidFill>
                  <a:srgbClr val="595959"/>
                </a:solidFill>
                <a:uFillTx/>
                <a:latin typeface="Calibri"/>
              </a:defRPr>
            </a:pPr>
          </a:p>
        </c:txPr>
        <c:crossAx val="58599938"/>
        <c:crosses val="autoZero"/>
        <c:auto val="1"/>
        <c:lblAlgn val="ctr"/>
        <c:lblOffset val="100"/>
        <c:noMultiLvlLbl val="0"/>
      </c:catAx>
      <c:valAx>
        <c:axId val="5859993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746651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uk-UA" sz="2400" strike="noStrike" u="none">
                <a:solidFill>
                  <a:srgbClr val="595959"/>
                </a:solidFill>
                <a:uFillTx/>
                <a:latin typeface="Arial"/>
              </a:rPr>
              <a:t>Захворювання</a:t>
            </a:r>
            <a:r>
              <a:rPr b="1" lang="uk-UA" sz="2400" strike="noStrike" u="none">
                <a:solidFill>
                  <a:srgbClr val="595959"/>
                </a:solidFill>
                <a:uFillTx/>
                <a:latin typeface="Arial"/>
              </a:rPr>
              <a:t> зареєстровані </a:t>
            </a:r>
          </a:p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uk-UA" sz="2000" strike="noStrike" u="none">
                <a:solidFill>
                  <a:srgbClr val="595959"/>
                </a:solidFill>
                <a:uFillTx/>
                <a:latin typeface="Arial"/>
              </a:rPr>
              <a:t>Херсонська область </a:t>
            </a:r>
            <a:r>
              <a:rPr b="1" lang="uk-UA" sz="1862" strike="noStrike" u="none">
                <a:solidFill>
                  <a:srgbClr val="595959"/>
                </a:solidFill>
                <a:uFillTx/>
                <a:latin typeface="Arial"/>
              </a:rPr>
              <a:t>2021 рік (абсолютні числа</a:t>
            </a:r>
            <a:r>
              <a:rPr b="0" lang="uk-UA" sz="1862" strike="noStrike" u="none">
                <a:solidFill>
                  <a:srgbClr val="595959"/>
                </a:solidFill>
                <a:uFillTx/>
                <a:latin typeface="Calibri"/>
              </a:rPr>
              <a:t>)</a:t>
            </a:r>
          </a:p>
        </c:rich>
      </c:tx>
      <c:layout>
        <c:manualLayout>
          <c:xMode val="edge"/>
          <c:yMode val="edge"/>
          <c:x val="0.113298127700432"/>
          <c:y val="6.26880641925777E-005"/>
        </c:manualLayout>
      </c:layout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5b9bd5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a5a5a5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1600" strike="noStrike" u="non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1" sz="1600" strike="noStrike" u="non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1" sz="1600" strike="noStrike" u="non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1" sz="1600" strike="noStrike" u="non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600" strike="noStrike" u="none">
                    <a:solidFill>
                      <a:srgbClr val="404040"/>
                    </a:solidFill>
                    <a:uFillTx/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</c:dLbls>
          <c:cat>
            <c:strRef>
              <c:f>categories</c:f>
              <c:strCache>
                <c:ptCount val="4"/>
                <c:pt idx="0">
                  <c:v>новоутворення</c:v>
                </c:pt>
                <c:pt idx="1">
                  <c:v>хв. кровообігу</c:v>
                </c:pt>
                <c:pt idx="2">
                  <c:v>орг.дихання</c:v>
                </c:pt>
                <c:pt idx="3">
                  <c:v>орг.травлення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45500</c:v>
                </c:pt>
                <c:pt idx="1">
                  <c:v>428624</c:v>
                </c:pt>
                <c:pt idx="2">
                  <c:v>150350</c:v>
                </c:pt>
                <c:pt idx="3">
                  <c:v>110544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1" sz="1800" strike="noStrike" u="none">
              <a:solidFill>
                <a:srgbClr val="595959"/>
              </a:solidFill>
              <a:uFillTx/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0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переміщення сторінки клацніть мишею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формату приміток клацніть мишею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&lt;верхній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4" name="PlaceHolder 4"/>
          <p:cNvSpPr>
            <a:spLocks noGrp="1"/>
          </p:cNvSpPr>
          <p:nvPr>
            <p:ph type="dt" idx="47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5" name="PlaceHolder 5"/>
          <p:cNvSpPr>
            <a:spLocks noGrp="1"/>
          </p:cNvSpPr>
          <p:nvPr>
            <p:ph type="ftr" idx="47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6" name="PlaceHolder 6"/>
          <p:cNvSpPr>
            <a:spLocks noGrp="1"/>
          </p:cNvSpPr>
          <p:nvPr>
            <p:ph type="sldNum" idx="47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76C581A2-C259-418C-9EA9-EB5F6D29984F}" type="slidenum"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&lt;номер&gt;</a:t>
            </a:fld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8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1" name="PlaceHolder 3"/>
          <p:cNvSpPr>
            <a:spLocks noGrp="1"/>
          </p:cNvSpPr>
          <p:nvPr>
            <p:ph type="sldNum" idx="474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B83A4E-FB37-4E92-A06D-A972CB2C62CF}" type="slidenum"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  <a:ea typeface="+mn-ea"/>
              </a:rPr>
              <a:t>&lt;номер&gt;</a:t>
            </a:fld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8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4" name="PlaceHolder 3"/>
          <p:cNvSpPr>
            <a:spLocks noGrp="1"/>
          </p:cNvSpPr>
          <p:nvPr>
            <p:ph type="sldNum" idx="475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3E4B32-7566-4836-81D7-84CD2312C4FB}" type="slidenum">
              <a: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86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uk-UA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 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8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9" name="PlaceHolder 3"/>
          <p:cNvSpPr>
            <a:spLocks noGrp="1"/>
          </p:cNvSpPr>
          <p:nvPr>
            <p:ph type="sldNum" idx="476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4EDE6FF-FBA7-4D15-B454-B971923D01F6}" type="slidenum"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9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2" name="PlaceHolder 3"/>
          <p:cNvSpPr>
            <a:spLocks noGrp="1"/>
          </p:cNvSpPr>
          <p:nvPr>
            <p:ph type="sldNum" idx="477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3BF2EC-823C-467B-A593-28C40E530461}" type="slidenum"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9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5" name="PlaceHolder 3"/>
          <p:cNvSpPr>
            <a:spLocks noGrp="1"/>
          </p:cNvSpPr>
          <p:nvPr>
            <p:ph type="sldNum" idx="478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D1EF851-356E-47BC-B7CB-533ECDCF7D98}" type="slidenum"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9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8" name="PlaceHolder 3"/>
          <p:cNvSpPr>
            <a:spLocks noGrp="1"/>
          </p:cNvSpPr>
          <p:nvPr>
            <p:ph type="sldNum" idx="479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B801ECF-B890-42D9-9C46-901D62131DB0}" type="slidenum">
              <a:rPr b="0" lang="uk-UA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50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1" name="PlaceHolder 3"/>
          <p:cNvSpPr>
            <a:spLocks noGrp="1"/>
          </p:cNvSpPr>
          <p:nvPr>
            <p:ph type="sldNum" idx="480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E3DC9BD-4DDE-4B13-89D4-83DF6FC2943D}" type="slidenum">
              <a:rPr b="0" lang="uk-UA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4" name="PlaceHolder 3"/>
          <p:cNvSpPr>
            <a:spLocks noGrp="1"/>
          </p:cNvSpPr>
          <p:nvPr>
            <p:ph type="sldNum" idx="481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D57FD87-F9A8-4198-A1E8-2045D04E077C}" type="slidenum">
              <a: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PlaceHolder 1"/>
          <p:cNvSpPr>
            <a:spLocks noGrp="1"/>
          </p:cNvSpPr>
          <p:nvPr>
            <p:ph type="body"/>
          </p:nvPr>
        </p:nvSpPr>
        <p:spPr>
          <a:xfrm>
            <a:off x="673920" y="5118840"/>
            <a:ext cx="5389920" cy="4848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</a:pP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6" name="PlaceHolder 2"/>
          <p:cNvSpPr>
            <a:spLocks noGrp="1"/>
          </p:cNvSpPr>
          <p:nvPr>
            <p:ph type="sldImg"/>
          </p:nvPr>
        </p:nvSpPr>
        <p:spPr>
          <a:xfrm>
            <a:off x="-223920" y="808200"/>
            <a:ext cx="7184520" cy="404136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50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9" name="PlaceHolder 3"/>
          <p:cNvSpPr>
            <a:spLocks noGrp="1"/>
          </p:cNvSpPr>
          <p:nvPr>
            <p:ph type="sldNum" idx="482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0C0AE2-3A3F-4E61-BE9E-F2B332450DBB}" type="slidenum">
              <a: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147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8" name="PlaceHolder 3"/>
          <p:cNvSpPr>
            <a:spLocks noGrp="1"/>
          </p:cNvSpPr>
          <p:nvPr>
            <p:ph type="sldNum" idx="473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02C8BD9-65A9-4AC8-AEE9-49E07309A5DD}" type="slidenum">
              <a:rPr b="0" lang="ru-RU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<Relationship Id="rId2" Type="http://schemas.openxmlformats.org/officeDocument/2006/relationships/image" Target="../media/image10.png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<Relationship Id="rId2" Type="http://schemas.openxmlformats.org/officeDocument/2006/relationships/image" Target="../media/image10.png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<Relationship Id="rId2" Type="http://schemas.openxmlformats.org/officeDocument/2006/relationships/image" Target="../media/image10.png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2.jpeg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4.jpeg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5.jpeg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5.jpeg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<Relationship Id="rId2" Type="http://schemas.openxmlformats.org/officeDocument/2006/relationships/image" Target="../media/image13.jpeg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5.jpe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7.jpeg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8.jpeg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6.jpe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<Relationship Id="rId2" Type="http://schemas.openxmlformats.org/officeDocument/2006/relationships/image" Target="../media/image8.jpeg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1.jpeg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3.jpeg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4.jpeg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4.jpeg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<Relationship Id="rId2" Type="http://schemas.openxmlformats.org/officeDocument/2006/relationships/image" Target="../media/image2.jpeg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6.jpeg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7.jpeg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8.jpeg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7.jpeg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9.jpeg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7.jpeg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7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8.jpeg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8.jpeg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7.jpeg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<Relationship Id="rId2" Type="http://schemas.openxmlformats.org/officeDocument/2006/relationships/image" Target="../media/image18.jpe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1.jpeg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4.jpeg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4.jpeg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jpeg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5.jpeg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7.jpeg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8.jpeg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8.jpeg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<Relationship Id="rId2" Type="http://schemas.openxmlformats.org/officeDocument/2006/relationships/image" Target="../media/image10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<Relationship Id="rId2" Type="http://schemas.openxmlformats.org/officeDocument/2006/relationships/image" Target="../media/image10.png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<Relationship Id="rId2" Type="http://schemas.openxmlformats.org/officeDocument/2006/relationships/image" Target="../media/image10.png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3582407-8386-41CA-9323-7B9372D9AD89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9FE8B59-E6B5-4E5A-933D-399E6923802B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dt" idx="24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ftr" idx="24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 type="sldNum" idx="24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BB79F3E-18A0-41EE-BE6B-632E08C5DD84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dt" idx="24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8" name="PlaceHolder 5"/>
          <p:cNvSpPr>
            <a:spLocks noGrp="1"/>
          </p:cNvSpPr>
          <p:nvPr>
            <p:ph type="ftr" idx="25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9" name="PlaceHolder 6"/>
          <p:cNvSpPr>
            <a:spLocks noGrp="1"/>
          </p:cNvSpPr>
          <p:nvPr>
            <p:ph type="sldNum" idx="25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697807F-CE08-428B-952F-883A0E71C2D0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5" name="PlaceHolder 6"/>
          <p:cNvSpPr>
            <a:spLocks noGrp="1"/>
          </p:cNvSpPr>
          <p:nvPr>
            <p:ph type="dt" idx="25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6" name="PlaceHolder 7"/>
          <p:cNvSpPr>
            <a:spLocks noGrp="1"/>
          </p:cNvSpPr>
          <p:nvPr>
            <p:ph type="ftr" idx="25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7" name="PlaceHolder 8"/>
          <p:cNvSpPr>
            <a:spLocks noGrp="1"/>
          </p:cNvSpPr>
          <p:nvPr>
            <p:ph type="sldNum" idx="25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8CA5CED-CE47-4E4D-80B2-2BA0F05520F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7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dt" idx="25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ftr" idx="25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sldNum" idx="25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63FA2A6-7AD3-46CF-99D6-6B950DE42679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7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dt" idx="25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ftr" idx="25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26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D4F4ED2-B423-431D-84AE-FECCFFA94B8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7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dt" idx="26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ftr" idx="26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0" name="PlaceHolder 6"/>
          <p:cNvSpPr>
            <a:spLocks noGrp="1"/>
          </p:cNvSpPr>
          <p:nvPr>
            <p:ph type="sldNum" idx="26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86986CE-E7D6-4B9D-BEBD-06F3D9FC1FBF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7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 type="dt" idx="26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5" name="PlaceHolder 5"/>
          <p:cNvSpPr>
            <a:spLocks noGrp="1"/>
          </p:cNvSpPr>
          <p:nvPr>
            <p:ph type="ftr" idx="26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6" name="PlaceHolder 6"/>
          <p:cNvSpPr>
            <a:spLocks noGrp="1"/>
          </p:cNvSpPr>
          <p:nvPr>
            <p:ph type="sldNum" idx="26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DAA2F4-6AA2-4245-A9A0-8F7AAC7D44D2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7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dt" idx="26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ftr" idx="26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sldNum" idx="26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7A53E1-029D-4B20-852E-F86F4D5DF48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8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dt" idx="27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ftr" idx="27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5" name="PlaceHolder 5"/>
          <p:cNvSpPr>
            <a:spLocks noGrp="1"/>
          </p:cNvSpPr>
          <p:nvPr>
            <p:ph type="sldNum" idx="27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C76E7D4-01AC-4E50-9965-4E8734B9317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8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dt" idx="27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ftr" idx="27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0" name="PlaceHolder 5"/>
          <p:cNvSpPr>
            <a:spLocks noGrp="1"/>
          </p:cNvSpPr>
          <p:nvPr>
            <p:ph type="sldNum" idx="27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B35F6E-371D-4D2E-A4C6-69E6C1F4414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601832-8B51-4AB8-9EA1-E99B608E8FC0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82">
    <p:bg>
      <p:bgPr>
        <a:solidFill>
          <a:srgbClr val="b9b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Num" idx="276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3C2FB3A-1967-45DC-9C4D-C32569062D48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22" name="Google Shape;9;p2" descr=""/>
          <p:cNvPicPr/>
          <p:nvPr/>
        </p:nvPicPr>
        <p:blipFill>
          <a:blip r:embed="rId2"/>
          <a:stretch/>
        </p:blipFill>
        <p:spPr>
          <a:xfrm>
            <a:off x="6991200" y="696240"/>
            <a:ext cx="4957200" cy="495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3" name="Google Shape;10;p2" descr=""/>
          <p:cNvPicPr/>
          <p:nvPr/>
        </p:nvPicPr>
        <p:blipFill>
          <a:blip r:embed="rId3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4" name="PlaceHolder 2"/>
          <p:cNvSpPr>
            <a:spLocks noGrp="1"/>
          </p:cNvSpPr>
          <p:nvPr>
            <p:ph type="title"/>
          </p:nvPr>
        </p:nvSpPr>
        <p:spPr>
          <a:xfrm>
            <a:off x="614880" y="3228480"/>
            <a:ext cx="7044840" cy="251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5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525" name="Рисунок 13" descr=""/>
          <p:cNvPicPr/>
          <p:nvPr/>
        </p:nvPicPr>
        <p:blipFill>
          <a:blip r:embed="rId4"/>
          <a:stretch/>
        </p:blipFill>
        <p:spPr>
          <a:xfrm>
            <a:off x="0" y="6099120"/>
            <a:ext cx="12191760" cy="7617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8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Num" idx="277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CF14F6B-0C22-42F3-84CB-DC726461FDA5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27" name="Google Shape;153;p18" descr=""/>
          <p:cNvPicPr/>
          <p:nvPr/>
        </p:nvPicPr>
        <p:blipFill>
          <a:blip r:embed="rId2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8" name="PlaceHolder 2"/>
          <p:cNvSpPr>
            <a:spLocks noGrp="1"/>
          </p:cNvSpPr>
          <p:nvPr>
            <p:ph type="title"/>
          </p:nvPr>
        </p:nvSpPr>
        <p:spPr>
          <a:xfrm>
            <a:off x="628200" y="1818000"/>
            <a:ext cx="4478040" cy="74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33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33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521280" y="3288600"/>
            <a:ext cx="4919400" cy="265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8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dt" idx="27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 type="ftr" idx="27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4" name="PlaceHolder 5"/>
          <p:cNvSpPr>
            <a:spLocks noGrp="1"/>
          </p:cNvSpPr>
          <p:nvPr>
            <p:ph type="sldNum" idx="28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C9D9DB-5EB1-4D02-9930-F7FC5023D56F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8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dt" idx="28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8" name="PlaceHolder 4"/>
          <p:cNvSpPr>
            <a:spLocks noGrp="1"/>
          </p:cNvSpPr>
          <p:nvPr>
            <p:ph type="ftr" idx="28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9" name="PlaceHolder 5"/>
          <p:cNvSpPr>
            <a:spLocks noGrp="1"/>
          </p:cNvSpPr>
          <p:nvPr>
            <p:ph type="sldNum" idx="28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633D87-8A5B-4C71-9B4A-7059773EDE46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8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 type="dt" idx="28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4" name="PlaceHolder 5"/>
          <p:cNvSpPr>
            <a:spLocks noGrp="1"/>
          </p:cNvSpPr>
          <p:nvPr>
            <p:ph type="ftr" idx="28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5" name="PlaceHolder 6"/>
          <p:cNvSpPr>
            <a:spLocks noGrp="1"/>
          </p:cNvSpPr>
          <p:nvPr>
            <p:ph type="sldNum" idx="28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ACB830-17A6-4329-A9B4-5E39199BB4AF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8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9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0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1" name="PlaceHolder 6"/>
          <p:cNvSpPr>
            <a:spLocks noGrp="1"/>
          </p:cNvSpPr>
          <p:nvPr>
            <p:ph type="dt" idx="28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2" name="PlaceHolder 7"/>
          <p:cNvSpPr>
            <a:spLocks noGrp="1"/>
          </p:cNvSpPr>
          <p:nvPr>
            <p:ph type="ftr" idx="28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3" name="PlaceHolder 8"/>
          <p:cNvSpPr>
            <a:spLocks noGrp="1"/>
          </p:cNvSpPr>
          <p:nvPr>
            <p:ph type="sldNum" idx="28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D8F02E-5C73-446F-845F-8FF3EFFA29BB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8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dt" idx="29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 type="ftr" idx="29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sldNum" idx="29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3510AA-74DC-4570-94E1-C88D0FFFF95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8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dt" idx="29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ftr" idx="29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sldNum" idx="29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9927500-0A57-47AC-8AD0-F0ED546D00C4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9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4" name="PlaceHolder 4"/>
          <p:cNvSpPr>
            <a:spLocks noGrp="1"/>
          </p:cNvSpPr>
          <p:nvPr>
            <p:ph type="dt" idx="29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5" name="PlaceHolder 5"/>
          <p:cNvSpPr>
            <a:spLocks noGrp="1"/>
          </p:cNvSpPr>
          <p:nvPr>
            <p:ph type="ftr" idx="29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6" name="PlaceHolder 6"/>
          <p:cNvSpPr>
            <a:spLocks noGrp="1"/>
          </p:cNvSpPr>
          <p:nvPr>
            <p:ph type="sldNum" idx="29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BC77BF-8D50-48D1-A09E-C7B34A24417B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9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dt" idx="29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1" name="PlaceHolder 5"/>
          <p:cNvSpPr>
            <a:spLocks noGrp="1"/>
          </p:cNvSpPr>
          <p:nvPr>
            <p:ph type="ftr" idx="30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2" name="PlaceHolder 6"/>
          <p:cNvSpPr>
            <a:spLocks noGrp="1"/>
          </p:cNvSpPr>
          <p:nvPr>
            <p:ph type="sldNum" idx="30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1BF6DD8-47BD-47CB-A413-1191AB38B768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D705793-AFE3-4AB0-B4F0-63C4909F58D5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9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dt" idx="30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ftr" idx="30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sldNum" idx="30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984B5BF-CE18-4B52-833F-AE287EC7983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9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dt" idx="30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ftr" idx="30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1" name="PlaceHolder 5"/>
          <p:cNvSpPr>
            <a:spLocks noGrp="1"/>
          </p:cNvSpPr>
          <p:nvPr>
            <p:ph type="sldNum" idx="30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DBB933-16BE-4507-8409-5BFC4B78120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9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dt" idx="30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ftr" idx="30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6" name="PlaceHolder 5"/>
          <p:cNvSpPr>
            <a:spLocks noGrp="1"/>
          </p:cNvSpPr>
          <p:nvPr>
            <p:ph type="sldNum" idx="3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E074B07-24D7-49F3-AA31-A0977E8AA5E2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95">
    <p:bg>
      <p:bgPr>
        <a:solidFill>
          <a:srgbClr val="b9b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ldNum" idx="311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C969948-473D-4435-B1DC-22D7BDFE1139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88" name="Google Shape;9;p2" descr=""/>
          <p:cNvPicPr/>
          <p:nvPr/>
        </p:nvPicPr>
        <p:blipFill>
          <a:blip r:embed="rId2"/>
          <a:stretch/>
        </p:blipFill>
        <p:spPr>
          <a:xfrm>
            <a:off x="6991200" y="696240"/>
            <a:ext cx="4957200" cy="495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9" name="Google Shape;10;p2" descr=""/>
          <p:cNvPicPr/>
          <p:nvPr/>
        </p:nvPicPr>
        <p:blipFill>
          <a:blip r:embed="rId3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0" name="PlaceHolder 2"/>
          <p:cNvSpPr>
            <a:spLocks noGrp="1"/>
          </p:cNvSpPr>
          <p:nvPr>
            <p:ph type="title"/>
          </p:nvPr>
        </p:nvSpPr>
        <p:spPr>
          <a:xfrm>
            <a:off x="614880" y="3228480"/>
            <a:ext cx="7044840" cy="251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5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591" name="Рисунок 13" descr=""/>
          <p:cNvPicPr/>
          <p:nvPr/>
        </p:nvPicPr>
        <p:blipFill>
          <a:blip r:embed="rId4"/>
          <a:stretch/>
        </p:blipFill>
        <p:spPr>
          <a:xfrm>
            <a:off x="0" y="6099120"/>
            <a:ext cx="12191760" cy="7617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9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ldNum" idx="312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4AE2525-A4AD-41B3-B2B1-756EF0384891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93" name="Google Shape;153;p18" descr=""/>
          <p:cNvPicPr/>
          <p:nvPr/>
        </p:nvPicPr>
        <p:blipFill>
          <a:blip r:embed="rId2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4" name="PlaceHolder 2"/>
          <p:cNvSpPr>
            <a:spLocks noGrp="1"/>
          </p:cNvSpPr>
          <p:nvPr>
            <p:ph type="title"/>
          </p:nvPr>
        </p:nvSpPr>
        <p:spPr>
          <a:xfrm>
            <a:off x="628200" y="1818000"/>
            <a:ext cx="4478040" cy="74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33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33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521280" y="3288600"/>
            <a:ext cx="4919400" cy="265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9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dt" idx="3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ftr" idx="3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0" name="PlaceHolder 5"/>
          <p:cNvSpPr>
            <a:spLocks noGrp="1"/>
          </p:cNvSpPr>
          <p:nvPr>
            <p:ph type="sldNum" idx="3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6C61D8A-43AC-4B07-8F79-5D99F8B0D696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9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dt" idx="3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ftr" idx="3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5" name="PlaceHolder 5"/>
          <p:cNvSpPr>
            <a:spLocks noGrp="1"/>
          </p:cNvSpPr>
          <p:nvPr>
            <p:ph type="sldNum" idx="3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09251AC-D3AF-4442-AC63-E0BE9AC57885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9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9" name="PlaceHolder 4"/>
          <p:cNvSpPr>
            <a:spLocks noGrp="1"/>
          </p:cNvSpPr>
          <p:nvPr>
            <p:ph type="dt" idx="3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0" name="PlaceHolder 5"/>
          <p:cNvSpPr>
            <a:spLocks noGrp="1"/>
          </p:cNvSpPr>
          <p:nvPr>
            <p:ph type="ftr" idx="3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1" name="PlaceHolder 6"/>
          <p:cNvSpPr>
            <a:spLocks noGrp="1"/>
          </p:cNvSpPr>
          <p:nvPr>
            <p:ph type="sldNum" idx="3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D69B1D-DF67-40EE-8656-E210CA535934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0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6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7" name="PlaceHolder 6"/>
          <p:cNvSpPr>
            <a:spLocks noGrp="1"/>
          </p:cNvSpPr>
          <p:nvPr>
            <p:ph type="dt" idx="3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8" name="PlaceHolder 7"/>
          <p:cNvSpPr>
            <a:spLocks noGrp="1"/>
          </p:cNvSpPr>
          <p:nvPr>
            <p:ph type="ftr" idx="3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9" name="PlaceHolder 8"/>
          <p:cNvSpPr>
            <a:spLocks noGrp="1"/>
          </p:cNvSpPr>
          <p:nvPr>
            <p:ph type="sldNum" idx="3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F94348-E45C-4205-90D5-258B47AFB205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0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dt" idx="3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 type="ftr" idx="3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3" name="PlaceHolder 4"/>
          <p:cNvSpPr>
            <a:spLocks noGrp="1"/>
          </p:cNvSpPr>
          <p:nvPr>
            <p:ph type="sldNum" idx="3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EC6EC9F-86C8-4DB0-8FEA-25E39DC32410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5897260-CD07-421C-B268-38C767B18200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0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dt" idx="3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ftr" idx="3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 type="sldNum" idx="3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62D1C7A-3809-4F2E-81B2-F1A0574B2B6F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0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0" name="PlaceHolder 4"/>
          <p:cNvSpPr>
            <a:spLocks noGrp="1"/>
          </p:cNvSpPr>
          <p:nvPr>
            <p:ph type="dt" idx="3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1" name="PlaceHolder 5"/>
          <p:cNvSpPr>
            <a:spLocks noGrp="1"/>
          </p:cNvSpPr>
          <p:nvPr>
            <p:ph type="ftr" idx="3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2" name="PlaceHolder 6"/>
          <p:cNvSpPr>
            <a:spLocks noGrp="1"/>
          </p:cNvSpPr>
          <p:nvPr>
            <p:ph type="sldNum" idx="3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5022A97-73CD-4321-BE96-21A24E8F50A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0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dt" idx="3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7" name="PlaceHolder 5"/>
          <p:cNvSpPr>
            <a:spLocks noGrp="1"/>
          </p:cNvSpPr>
          <p:nvPr>
            <p:ph type="ftr" idx="3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8" name="PlaceHolder 6"/>
          <p:cNvSpPr>
            <a:spLocks noGrp="1"/>
          </p:cNvSpPr>
          <p:nvPr>
            <p:ph type="sldNum" idx="3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67718B6-8828-4FB5-99BE-0C63B6246558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0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dt" idx="3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 type="ftr" idx="33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 type="sldNum" idx="33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2BED490-9212-4AA3-BEF6-80D364732D9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0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dt" idx="34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6" name="PlaceHolder 4"/>
          <p:cNvSpPr>
            <a:spLocks noGrp="1"/>
          </p:cNvSpPr>
          <p:nvPr>
            <p:ph type="ftr" idx="34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7" name="PlaceHolder 5"/>
          <p:cNvSpPr>
            <a:spLocks noGrp="1"/>
          </p:cNvSpPr>
          <p:nvPr>
            <p:ph type="sldNum" idx="34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B544529-71D5-4B93-A138-EBA739C8651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0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dt" idx="3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ftr" idx="34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2" name="PlaceHolder 5"/>
          <p:cNvSpPr>
            <a:spLocks noGrp="1"/>
          </p:cNvSpPr>
          <p:nvPr>
            <p:ph type="sldNum" idx="34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B687814-86A2-4DBE-8457-68DE6AD4BC7E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08">
    <p:bg>
      <p:bgPr>
        <a:solidFill>
          <a:srgbClr val="b9b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sldNum" idx="346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A7ED12A-5CB2-4169-8BC6-0A463ACB73FC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54" name="Google Shape;9;p2" descr=""/>
          <p:cNvPicPr/>
          <p:nvPr/>
        </p:nvPicPr>
        <p:blipFill>
          <a:blip r:embed="rId2"/>
          <a:stretch/>
        </p:blipFill>
        <p:spPr>
          <a:xfrm>
            <a:off x="6991200" y="696240"/>
            <a:ext cx="4957200" cy="495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5" name="Google Shape;10;p2" descr=""/>
          <p:cNvPicPr/>
          <p:nvPr/>
        </p:nvPicPr>
        <p:blipFill>
          <a:blip r:embed="rId3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6" name="PlaceHolder 2"/>
          <p:cNvSpPr>
            <a:spLocks noGrp="1"/>
          </p:cNvSpPr>
          <p:nvPr>
            <p:ph type="title"/>
          </p:nvPr>
        </p:nvSpPr>
        <p:spPr>
          <a:xfrm>
            <a:off x="614880" y="3228480"/>
            <a:ext cx="7044840" cy="251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5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657" name="Рисунок 13" descr=""/>
          <p:cNvPicPr/>
          <p:nvPr/>
        </p:nvPicPr>
        <p:blipFill>
          <a:blip r:embed="rId4"/>
          <a:stretch/>
        </p:blipFill>
        <p:spPr>
          <a:xfrm>
            <a:off x="0" y="6099120"/>
            <a:ext cx="12191760" cy="7617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0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ldNum" idx="347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95A04BB-D0F8-467F-9260-179A2078F20C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59" name="Google Shape;153;p18" descr=""/>
          <p:cNvPicPr/>
          <p:nvPr/>
        </p:nvPicPr>
        <p:blipFill>
          <a:blip r:embed="rId2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0" name="PlaceHolder 2"/>
          <p:cNvSpPr>
            <a:spLocks noGrp="1"/>
          </p:cNvSpPr>
          <p:nvPr>
            <p:ph type="title"/>
          </p:nvPr>
        </p:nvSpPr>
        <p:spPr>
          <a:xfrm>
            <a:off x="628200" y="1818000"/>
            <a:ext cx="4478040" cy="74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33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33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 type="body"/>
          </p:nvPr>
        </p:nvSpPr>
        <p:spPr>
          <a:xfrm>
            <a:off x="521280" y="3288600"/>
            <a:ext cx="4919400" cy="265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dt" idx="34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ftr" idx="34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6" name="PlaceHolder 5"/>
          <p:cNvSpPr>
            <a:spLocks noGrp="1"/>
          </p:cNvSpPr>
          <p:nvPr>
            <p:ph type="sldNum" idx="35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4C225AB-F38F-4DBB-B567-D05D6538A9E0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dt" idx="35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0" name="PlaceHolder 4"/>
          <p:cNvSpPr>
            <a:spLocks noGrp="1"/>
          </p:cNvSpPr>
          <p:nvPr>
            <p:ph type="ftr" idx="35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1" name="PlaceHolder 5"/>
          <p:cNvSpPr>
            <a:spLocks noGrp="1"/>
          </p:cNvSpPr>
          <p:nvPr>
            <p:ph type="sldNum" idx="35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F2400E8-2AB8-4ADD-9E32-AE4F60B3EDB8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A717C5-3DBA-425B-801D-C93CDEB9F5E8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5" name="PlaceHolder 4"/>
          <p:cNvSpPr>
            <a:spLocks noGrp="1"/>
          </p:cNvSpPr>
          <p:nvPr>
            <p:ph type="dt" idx="35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6" name="PlaceHolder 5"/>
          <p:cNvSpPr>
            <a:spLocks noGrp="1"/>
          </p:cNvSpPr>
          <p:nvPr>
            <p:ph type="ftr" idx="35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7" name="PlaceHolder 6"/>
          <p:cNvSpPr>
            <a:spLocks noGrp="1"/>
          </p:cNvSpPr>
          <p:nvPr>
            <p:ph type="sldNum" idx="35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D16588-2AA3-44AD-A41D-D5B3516CD6EE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2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3" name="PlaceHolder 6"/>
          <p:cNvSpPr>
            <a:spLocks noGrp="1"/>
          </p:cNvSpPr>
          <p:nvPr>
            <p:ph type="dt" idx="35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4" name="PlaceHolder 7"/>
          <p:cNvSpPr>
            <a:spLocks noGrp="1"/>
          </p:cNvSpPr>
          <p:nvPr>
            <p:ph type="ftr" idx="35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5" name="PlaceHolder 8"/>
          <p:cNvSpPr>
            <a:spLocks noGrp="1"/>
          </p:cNvSpPr>
          <p:nvPr>
            <p:ph type="sldNum" idx="35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4CA327B-91A2-40C8-A3D4-6868F57E6B7E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dt" idx="36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ftr" idx="36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9" name="PlaceHolder 4"/>
          <p:cNvSpPr>
            <a:spLocks noGrp="1"/>
          </p:cNvSpPr>
          <p:nvPr>
            <p:ph type="sldNum" idx="36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9A7F1B4-B238-4EF9-9615-3B0F70002DE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dt" idx="36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ftr" idx="36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sldNum" idx="36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3A2BDE-7DC4-4448-9167-9C9D2485C0E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6" name="PlaceHolder 4"/>
          <p:cNvSpPr>
            <a:spLocks noGrp="1"/>
          </p:cNvSpPr>
          <p:nvPr>
            <p:ph type="dt" idx="36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7" name="PlaceHolder 5"/>
          <p:cNvSpPr>
            <a:spLocks noGrp="1"/>
          </p:cNvSpPr>
          <p:nvPr>
            <p:ph type="ftr" idx="36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8" name="PlaceHolder 6"/>
          <p:cNvSpPr>
            <a:spLocks noGrp="1"/>
          </p:cNvSpPr>
          <p:nvPr>
            <p:ph type="sldNum" idx="36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8867B9-EF39-41F3-B48C-806A0B35E9A1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2" name="PlaceHolder 4"/>
          <p:cNvSpPr>
            <a:spLocks noGrp="1"/>
          </p:cNvSpPr>
          <p:nvPr>
            <p:ph type="dt" idx="36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3" name="PlaceHolder 5"/>
          <p:cNvSpPr>
            <a:spLocks noGrp="1"/>
          </p:cNvSpPr>
          <p:nvPr>
            <p:ph type="ftr" idx="37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4" name="PlaceHolder 6"/>
          <p:cNvSpPr>
            <a:spLocks noGrp="1"/>
          </p:cNvSpPr>
          <p:nvPr>
            <p:ph type="sldNum" idx="37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9C250C-8B9D-44AB-B62E-F3D7EB1EDBC0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1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3933720" y="552600"/>
            <a:ext cx="7200720" cy="251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 type="sldNum" idx="372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94F5D9-D553-481F-8A70-50661D26670B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1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 rot="5400000">
            <a:off x="3754800" y="-1068480"/>
            <a:ext cx="4682880" cy="1007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dt" idx="37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0" name="PlaceHolder 4"/>
          <p:cNvSpPr>
            <a:spLocks noGrp="1"/>
          </p:cNvSpPr>
          <p:nvPr>
            <p:ph type="ftr" idx="37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1" name="PlaceHolder 5"/>
          <p:cNvSpPr>
            <a:spLocks noGrp="1"/>
          </p:cNvSpPr>
          <p:nvPr>
            <p:ph type="sldNum" idx="375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E7600BA-AA61-41C9-BBED-6A200A2DDDC5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2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dt" idx="37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5" name="PlaceHolder 4"/>
          <p:cNvSpPr>
            <a:spLocks noGrp="1"/>
          </p:cNvSpPr>
          <p:nvPr>
            <p:ph type="ftr" idx="37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6" name="PlaceHolder 5"/>
          <p:cNvSpPr>
            <a:spLocks noGrp="1"/>
          </p:cNvSpPr>
          <p:nvPr>
            <p:ph type="sldNum" idx="378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18A294-A5C7-4F33-8DCE-B1EAEA012C66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sldNum" idx="379"/>
          </p:nvPr>
        </p:nvSpPr>
        <p:spPr>
          <a:xfrm>
            <a:off x="11151000" y="6313320"/>
            <a:ext cx="706680" cy="54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9ECC70-C476-4A68-BEB6-7421224F3C0A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8" name="PlaceHolder 2"/>
          <p:cNvSpPr>
            <a:spLocks noGrp="1"/>
          </p:cNvSpPr>
          <p:nvPr>
            <p:ph type="title"/>
          </p:nvPr>
        </p:nvSpPr>
        <p:spPr>
          <a:xfrm>
            <a:off x="1053720" y="544680"/>
            <a:ext cx="10083960" cy="72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9" name="PlaceHolder 3"/>
          <p:cNvSpPr>
            <a:spLocks noGrp="1"/>
          </p:cNvSpPr>
          <p:nvPr>
            <p:ph type="body"/>
          </p:nvPr>
        </p:nvSpPr>
        <p:spPr>
          <a:xfrm>
            <a:off x="1054080" y="1273320"/>
            <a:ext cx="10083600" cy="504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519359E-3427-4276-8F22-1CE33B96DB9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2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1057320" y="1628640"/>
            <a:ext cx="10077120" cy="468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sldNum" idx="38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505893C-304B-441B-83CA-84DDBE9BCB9B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1057320" y="552600"/>
            <a:ext cx="1007712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1057320" y="4589640"/>
            <a:ext cx="10077120" cy="1722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sldNum" idx="381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3F059AB-E986-450E-8999-94121223DF87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2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 type="sldNum" idx="382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74B226-1F7C-46BB-B51B-74ACF2A96EE1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title"/>
          </p:nvPr>
        </p:nvSpPr>
        <p:spPr>
          <a:xfrm>
            <a:off x="1059120" y="549720"/>
            <a:ext cx="10075320" cy="72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1059120" y="1681200"/>
            <a:ext cx="468144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1" name="PlaceHolder 3"/>
          <p:cNvSpPr>
            <a:spLocks noGrp="1"/>
          </p:cNvSpPr>
          <p:nvPr>
            <p:ph type="body"/>
          </p:nvPr>
        </p:nvSpPr>
        <p:spPr>
          <a:xfrm>
            <a:off x="1059120" y="2505240"/>
            <a:ext cx="4681440" cy="3802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2" name="PlaceHolder 4"/>
          <p:cNvSpPr>
            <a:spLocks noGrp="1"/>
          </p:cNvSpPr>
          <p:nvPr>
            <p:ph type="body"/>
          </p:nvPr>
        </p:nvSpPr>
        <p:spPr>
          <a:xfrm>
            <a:off x="6450840" y="1681200"/>
            <a:ext cx="468144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3" name="PlaceHolder 5"/>
          <p:cNvSpPr>
            <a:spLocks noGrp="1"/>
          </p:cNvSpPr>
          <p:nvPr>
            <p:ph type="body"/>
          </p:nvPr>
        </p:nvSpPr>
        <p:spPr>
          <a:xfrm>
            <a:off x="6450840" y="2505240"/>
            <a:ext cx="4683240" cy="3802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sldNum" idx="383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EBA918E-808E-485E-B15A-332FC6781123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2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1057320" y="1825560"/>
            <a:ext cx="4660200" cy="448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body"/>
          </p:nvPr>
        </p:nvSpPr>
        <p:spPr>
          <a:xfrm>
            <a:off x="6474240" y="1825560"/>
            <a:ext cx="4660200" cy="448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dt" idx="38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 type="ftr" idx="38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3" name="PlaceHolder 6"/>
          <p:cNvSpPr>
            <a:spLocks noGrp="1"/>
          </p:cNvSpPr>
          <p:nvPr>
            <p:ph type="sldNum" idx="386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F358BA4-BF54-43AD-998B-B3127A67C385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7" name="PlaceHolder 4"/>
          <p:cNvSpPr>
            <a:spLocks noGrp="1"/>
          </p:cNvSpPr>
          <p:nvPr>
            <p:ph type="dt" idx="38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8" name="PlaceHolder 5"/>
          <p:cNvSpPr>
            <a:spLocks noGrp="1"/>
          </p:cNvSpPr>
          <p:nvPr>
            <p:ph type="ftr" idx="38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9" name="PlaceHolder 6"/>
          <p:cNvSpPr>
            <a:spLocks noGrp="1"/>
          </p:cNvSpPr>
          <p:nvPr>
            <p:ph type="sldNum" idx="38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1DD09F4-958E-4B6F-B9FD-1A008BFF435A}" type="slidenum">
              <a:rPr b="0" lang="en-US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3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92500" lnSpcReduction="9999"/>
          </a:bodyPr>
          <a:p>
            <a:pPr indent="0">
              <a:buNone/>
            </a:pPr>
            <a:r>
              <a:rPr b="0" lang="uk-UA" sz="6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dt" idx="39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ftr" idx="39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sldNum" idx="39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8EB8084-C4B9-4B7B-B71B-11857FDE6656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3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>
              <a:buNone/>
            </a:pPr>
            <a:r>
              <a:rPr b="0" lang="uk-UA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 rot="5400000">
            <a:off x="3920400" y="-1256400"/>
            <a:ext cx="4350960" cy="1051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 type="dt" idx="39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7" name="PlaceHolder 4"/>
          <p:cNvSpPr>
            <a:spLocks noGrp="1"/>
          </p:cNvSpPr>
          <p:nvPr>
            <p:ph type="ftr" idx="39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8" name="PlaceHolder 5"/>
          <p:cNvSpPr>
            <a:spLocks noGrp="1"/>
          </p:cNvSpPr>
          <p:nvPr>
            <p:ph type="sldNum" idx="39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6E3486-30B2-42B3-9C5D-24B5EDF2C10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3B6ADA3-140E-41A9-9A36-540277BBFE53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3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dt" idx="39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2" name="PlaceHolder 4"/>
          <p:cNvSpPr>
            <a:spLocks noGrp="1"/>
          </p:cNvSpPr>
          <p:nvPr>
            <p:ph type="ftr" idx="39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3" name="PlaceHolder 5"/>
          <p:cNvSpPr>
            <a:spLocks noGrp="1"/>
          </p:cNvSpPr>
          <p:nvPr>
            <p:ph type="sldNum" idx="39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F4FB121-C46E-4848-BC2B-782059FBE89D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3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>
              <a:buNone/>
            </a:pPr>
            <a:r>
              <a:rPr b="0" lang="uk-UA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6" name="PlaceHolder 3"/>
          <p:cNvSpPr>
            <a:spLocks noGrp="1"/>
          </p:cNvSpPr>
          <p:nvPr>
            <p:ph type="dt" idx="39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7" name="PlaceHolder 4"/>
          <p:cNvSpPr>
            <a:spLocks noGrp="1"/>
          </p:cNvSpPr>
          <p:nvPr>
            <p:ph type="ftr" idx="40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8" name="PlaceHolder 5"/>
          <p:cNvSpPr>
            <a:spLocks noGrp="1"/>
          </p:cNvSpPr>
          <p:nvPr>
            <p:ph type="sldNum" idx="40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5286313-FDA5-4773-9976-030ACFFE9093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3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6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47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dt" idx="40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2" name="PlaceHolder 4"/>
          <p:cNvSpPr>
            <a:spLocks noGrp="1"/>
          </p:cNvSpPr>
          <p:nvPr>
            <p:ph type="ftr" idx="40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3" name="PlaceHolder 5"/>
          <p:cNvSpPr>
            <a:spLocks noGrp="1"/>
          </p:cNvSpPr>
          <p:nvPr>
            <p:ph type="sldNum" idx="40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14E63EE-FB59-4D2A-92BF-896C205E9AAF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3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>
              <a:buNone/>
            </a:pPr>
            <a:r>
              <a:rPr b="0" lang="uk-UA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dt" idx="40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8" name="PlaceHolder 5"/>
          <p:cNvSpPr>
            <a:spLocks noGrp="1"/>
          </p:cNvSpPr>
          <p:nvPr>
            <p:ph type="ftr" idx="40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9" name="PlaceHolder 6"/>
          <p:cNvSpPr>
            <a:spLocks noGrp="1"/>
          </p:cNvSpPr>
          <p:nvPr>
            <p:ph type="sldNum" idx="40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EA3C70C-9A05-4658-95F7-966AD03714AC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3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>
              <a:buNone/>
            </a:pPr>
            <a:r>
              <a:rPr b="0" lang="uk-UA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2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7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3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4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7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5" name="PlaceHolder 6"/>
          <p:cNvSpPr>
            <a:spLocks noGrp="1"/>
          </p:cNvSpPr>
          <p:nvPr>
            <p:ph type="dt" idx="40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6" name="PlaceHolder 7"/>
          <p:cNvSpPr>
            <a:spLocks noGrp="1"/>
          </p:cNvSpPr>
          <p:nvPr>
            <p:ph type="ftr" idx="40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7" name="PlaceHolder 8"/>
          <p:cNvSpPr>
            <a:spLocks noGrp="1"/>
          </p:cNvSpPr>
          <p:nvPr>
            <p:ph type="sldNum" idx="4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B999C2F-8B26-43B3-A8F0-EAFD7B9EE9EC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3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>
              <a:buNone/>
            </a:pPr>
            <a:r>
              <a:rPr b="0" lang="uk-UA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dt" idx="41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ftr" idx="4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1" name="PlaceHolder 4"/>
          <p:cNvSpPr>
            <a:spLocks noGrp="1"/>
          </p:cNvSpPr>
          <p:nvPr>
            <p:ph type="sldNum" idx="41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C23FA7A-B4F7-4B1B-B1B0-65C09709D723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3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dt" idx="41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 type="ftr" idx="41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sldNum" idx="41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235FD5-F99E-4F8F-BEEA-19C65975852C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3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8" name="PlaceHolder 4"/>
          <p:cNvSpPr>
            <a:spLocks noGrp="1"/>
          </p:cNvSpPr>
          <p:nvPr>
            <p:ph type="dt" idx="41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9" name="PlaceHolder 5"/>
          <p:cNvSpPr>
            <a:spLocks noGrp="1"/>
          </p:cNvSpPr>
          <p:nvPr>
            <p:ph type="ftr" idx="41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0" name="PlaceHolder 6"/>
          <p:cNvSpPr>
            <a:spLocks noGrp="1"/>
          </p:cNvSpPr>
          <p:nvPr>
            <p:ph type="sldNum" idx="41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0A47F67-EDF3-4A01-9EA2-57646E72F79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4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4" name="PlaceHolder 4"/>
          <p:cNvSpPr>
            <a:spLocks noGrp="1"/>
          </p:cNvSpPr>
          <p:nvPr>
            <p:ph type="dt" idx="42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5" name="PlaceHolder 5"/>
          <p:cNvSpPr>
            <a:spLocks noGrp="1"/>
          </p:cNvSpPr>
          <p:nvPr>
            <p:ph type="ftr" idx="42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6" name="PlaceHolder 6"/>
          <p:cNvSpPr>
            <a:spLocks noGrp="1"/>
          </p:cNvSpPr>
          <p:nvPr>
            <p:ph type="sldNum" idx="42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92CB92-947A-496A-AD9A-37D813CF9838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4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title"/>
          </p:nvPr>
        </p:nvSpPr>
        <p:spPr>
          <a:xfrm>
            <a:off x="3933720" y="552600"/>
            <a:ext cx="7200720" cy="251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8" name="PlaceHolder 2"/>
          <p:cNvSpPr>
            <a:spLocks noGrp="1"/>
          </p:cNvSpPr>
          <p:nvPr>
            <p:ph type="sldNum" idx="423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D4EB2A-6EBC-43DD-B8A0-5D7919703DD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 idx="4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 idx="5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sldNum" idx="5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D50B716-6736-4F2D-A24D-02377F353532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4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 rot="5400000">
            <a:off x="3754800" y="-1068480"/>
            <a:ext cx="4682880" cy="1007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dt" idx="42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ftr" idx="42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3" name="PlaceHolder 5"/>
          <p:cNvSpPr>
            <a:spLocks noGrp="1"/>
          </p:cNvSpPr>
          <p:nvPr>
            <p:ph type="sldNum" idx="426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91DD80-D8A8-49F8-BAD7-36AC777E4260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4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6" name="PlaceHolder 3"/>
          <p:cNvSpPr>
            <a:spLocks noGrp="1"/>
          </p:cNvSpPr>
          <p:nvPr>
            <p:ph type="dt" idx="42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7" name="PlaceHolder 4"/>
          <p:cNvSpPr>
            <a:spLocks noGrp="1"/>
          </p:cNvSpPr>
          <p:nvPr>
            <p:ph type="ftr" idx="42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8" name="PlaceHolder 5"/>
          <p:cNvSpPr>
            <a:spLocks noGrp="1"/>
          </p:cNvSpPr>
          <p:nvPr>
            <p:ph type="sldNum" idx="42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5E0DAD-808A-4780-905F-D8350551D130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4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sldNum" idx="430"/>
          </p:nvPr>
        </p:nvSpPr>
        <p:spPr>
          <a:xfrm>
            <a:off x="11151000" y="6313320"/>
            <a:ext cx="706680" cy="54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7D3AE8-9848-402D-93F3-4DF90D9EB367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0" name="PlaceHolder 2"/>
          <p:cNvSpPr>
            <a:spLocks noGrp="1"/>
          </p:cNvSpPr>
          <p:nvPr>
            <p:ph type="title"/>
          </p:nvPr>
        </p:nvSpPr>
        <p:spPr>
          <a:xfrm>
            <a:off x="1053720" y="544680"/>
            <a:ext cx="10083960" cy="72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body"/>
          </p:nvPr>
        </p:nvSpPr>
        <p:spPr>
          <a:xfrm>
            <a:off x="1054080" y="1273320"/>
            <a:ext cx="10083600" cy="504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4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1057320" y="1628640"/>
            <a:ext cx="10077120" cy="468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4" name="PlaceHolder 3"/>
          <p:cNvSpPr>
            <a:spLocks noGrp="1"/>
          </p:cNvSpPr>
          <p:nvPr>
            <p:ph type="sldNum" idx="431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F31D57-5F43-4F7E-AC04-751D1E4B5D0F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4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1057320" y="552600"/>
            <a:ext cx="1007712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1057320" y="4589640"/>
            <a:ext cx="10077120" cy="1722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7" name="PlaceHolder 3"/>
          <p:cNvSpPr>
            <a:spLocks noGrp="1"/>
          </p:cNvSpPr>
          <p:nvPr>
            <p:ph type="sldNum" idx="432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F5711C-EAF0-41F3-BAFB-B7BB0045D311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4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title"/>
          </p:nvPr>
        </p:nvSpPr>
        <p:spPr>
          <a:xfrm>
            <a:off x="1058400" y="551160"/>
            <a:ext cx="1007604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1058400" y="1681200"/>
            <a:ext cx="465300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0" name="PlaceHolder 3"/>
          <p:cNvSpPr>
            <a:spLocks noGrp="1"/>
          </p:cNvSpPr>
          <p:nvPr>
            <p:ph type="body"/>
          </p:nvPr>
        </p:nvSpPr>
        <p:spPr>
          <a:xfrm>
            <a:off x="1058400" y="2505240"/>
            <a:ext cx="465300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1" name="PlaceHolder 4"/>
          <p:cNvSpPr>
            <a:spLocks noGrp="1"/>
          </p:cNvSpPr>
          <p:nvPr>
            <p:ph type="body"/>
          </p:nvPr>
        </p:nvSpPr>
        <p:spPr>
          <a:xfrm>
            <a:off x="6480000" y="1681200"/>
            <a:ext cx="465408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2" name="PlaceHolder 5"/>
          <p:cNvSpPr>
            <a:spLocks noGrp="1"/>
          </p:cNvSpPr>
          <p:nvPr>
            <p:ph type="body"/>
          </p:nvPr>
        </p:nvSpPr>
        <p:spPr>
          <a:xfrm>
            <a:off x="6480000" y="2505240"/>
            <a:ext cx="465408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4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sldNum" idx="433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C9C45EF-1581-4882-A8D9-9D92CB2D6739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4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105732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body"/>
          </p:nvPr>
        </p:nvSpPr>
        <p:spPr>
          <a:xfrm>
            <a:off x="646128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 type="dt" idx="4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2" name="PlaceHolder 5"/>
          <p:cNvSpPr>
            <a:spLocks noGrp="1"/>
          </p:cNvSpPr>
          <p:nvPr>
            <p:ph type="ftr" idx="4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3" name="PlaceHolder 6"/>
          <p:cNvSpPr>
            <a:spLocks noGrp="1"/>
          </p:cNvSpPr>
          <p:nvPr>
            <p:ph type="sldNum" idx="436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277DCBF-3EEA-436F-82C7-E9AFC376719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7" name="PlaceHolder 4"/>
          <p:cNvSpPr>
            <a:spLocks noGrp="1"/>
          </p:cNvSpPr>
          <p:nvPr>
            <p:ph type="dt" idx="4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8" name="PlaceHolder 5"/>
          <p:cNvSpPr>
            <a:spLocks noGrp="1"/>
          </p:cNvSpPr>
          <p:nvPr>
            <p:ph type="ftr" idx="43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9" name="PlaceHolder 6"/>
          <p:cNvSpPr>
            <a:spLocks noGrp="1"/>
          </p:cNvSpPr>
          <p:nvPr>
            <p:ph type="sldNum" idx="43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6083A0A-C05F-4DC7-91E7-BD0510D3CEC8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dt" idx="5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ftr" idx="5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PlaceHolder 8"/>
          <p:cNvSpPr>
            <a:spLocks noGrp="1"/>
          </p:cNvSpPr>
          <p:nvPr>
            <p:ph type="sldNum" idx="5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8838BA-0013-458B-832D-434025A180D1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sldNum" idx="44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2F02019-A462-4DDA-B4AD-94DD23088BD1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5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3933720" y="552600"/>
            <a:ext cx="7200720" cy="251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2" name="PlaceHolder 2"/>
          <p:cNvSpPr>
            <a:spLocks noGrp="1"/>
          </p:cNvSpPr>
          <p:nvPr>
            <p:ph type="sldNum" idx="441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C66564A-D753-4F12-ABC6-4D9B1C8F028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5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4" name="PlaceHolder 2"/>
          <p:cNvSpPr>
            <a:spLocks noGrp="1"/>
          </p:cNvSpPr>
          <p:nvPr>
            <p:ph type="body"/>
          </p:nvPr>
        </p:nvSpPr>
        <p:spPr>
          <a:xfrm rot="5400000">
            <a:off x="3754800" y="-1068480"/>
            <a:ext cx="4682880" cy="1007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5" name="PlaceHolder 3"/>
          <p:cNvSpPr>
            <a:spLocks noGrp="1"/>
          </p:cNvSpPr>
          <p:nvPr>
            <p:ph type="dt" idx="44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6" name="PlaceHolder 4"/>
          <p:cNvSpPr>
            <a:spLocks noGrp="1"/>
          </p:cNvSpPr>
          <p:nvPr>
            <p:ph type="ftr" idx="44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7" name="PlaceHolder 5"/>
          <p:cNvSpPr>
            <a:spLocks noGrp="1"/>
          </p:cNvSpPr>
          <p:nvPr>
            <p:ph type="sldNum" idx="444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5A0BE19-5C95-4105-95FD-227D3E8E3FDC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5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0" name="PlaceHolder 3"/>
          <p:cNvSpPr>
            <a:spLocks noGrp="1"/>
          </p:cNvSpPr>
          <p:nvPr>
            <p:ph type="dt" idx="44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1" name="PlaceHolder 4"/>
          <p:cNvSpPr>
            <a:spLocks noGrp="1"/>
          </p:cNvSpPr>
          <p:nvPr>
            <p:ph type="ftr" idx="44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2" name="PlaceHolder 5"/>
          <p:cNvSpPr>
            <a:spLocks noGrp="1"/>
          </p:cNvSpPr>
          <p:nvPr>
            <p:ph type="sldNum" idx="447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CFE4FCB-3DB8-40E0-9868-7198B5053ADD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/>
          </p:cNvSpPr>
          <p:nvPr>
            <p:ph type="sldNum" idx="448"/>
          </p:nvPr>
        </p:nvSpPr>
        <p:spPr>
          <a:xfrm>
            <a:off x="11151000" y="6313320"/>
            <a:ext cx="706680" cy="54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D24E299-E38B-4035-9F58-09C049969B0E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4" name="PlaceHolder 2"/>
          <p:cNvSpPr>
            <a:spLocks noGrp="1"/>
          </p:cNvSpPr>
          <p:nvPr>
            <p:ph type="title"/>
          </p:nvPr>
        </p:nvSpPr>
        <p:spPr>
          <a:xfrm>
            <a:off x="1053720" y="544680"/>
            <a:ext cx="10083960" cy="72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5" name="PlaceHolder 3"/>
          <p:cNvSpPr>
            <a:spLocks noGrp="1"/>
          </p:cNvSpPr>
          <p:nvPr>
            <p:ph type="body"/>
          </p:nvPr>
        </p:nvSpPr>
        <p:spPr>
          <a:xfrm>
            <a:off x="1054080" y="1273320"/>
            <a:ext cx="10083600" cy="504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5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1057320" y="1628640"/>
            <a:ext cx="10077120" cy="468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8" name="PlaceHolder 3"/>
          <p:cNvSpPr>
            <a:spLocks noGrp="1"/>
          </p:cNvSpPr>
          <p:nvPr>
            <p:ph type="sldNum" idx="44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325BCDB-3A0F-47CE-82A9-EA876228AD11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title"/>
          </p:nvPr>
        </p:nvSpPr>
        <p:spPr>
          <a:xfrm>
            <a:off x="1057320" y="552600"/>
            <a:ext cx="1007712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0" name="PlaceHolder 2"/>
          <p:cNvSpPr>
            <a:spLocks noGrp="1"/>
          </p:cNvSpPr>
          <p:nvPr>
            <p:ph type="body"/>
          </p:nvPr>
        </p:nvSpPr>
        <p:spPr>
          <a:xfrm>
            <a:off x="1057320" y="4589640"/>
            <a:ext cx="10077120" cy="1722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1" name="PlaceHolder 3"/>
          <p:cNvSpPr>
            <a:spLocks noGrp="1"/>
          </p:cNvSpPr>
          <p:nvPr>
            <p:ph type="sldNum" idx="45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7C960B2-CBD9-42AC-ACBF-1E2A3F3BAF3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5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sldNum" idx="451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D29F9D-6210-4062-8648-65669A842FD8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6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sldNum" idx="452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F306B8-B7AA-4487-B528-97EB88E0314B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6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105732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7" name="PlaceHolder 3"/>
          <p:cNvSpPr>
            <a:spLocks noGrp="1"/>
          </p:cNvSpPr>
          <p:nvPr>
            <p:ph type="body"/>
          </p:nvPr>
        </p:nvSpPr>
        <p:spPr>
          <a:xfrm>
            <a:off x="646128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dt" idx="5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5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5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0CF60B-81FD-4AA3-A663-DDC417EA718F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6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1058400" y="551160"/>
            <a:ext cx="1007604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1058400" y="1681200"/>
            <a:ext cx="465300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1058400" y="2505240"/>
            <a:ext cx="465300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1" name="PlaceHolder 4"/>
          <p:cNvSpPr>
            <a:spLocks noGrp="1"/>
          </p:cNvSpPr>
          <p:nvPr>
            <p:ph type="body"/>
          </p:nvPr>
        </p:nvSpPr>
        <p:spPr>
          <a:xfrm>
            <a:off x="6480000" y="1681200"/>
            <a:ext cx="465408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2" name="PlaceHolder 5"/>
          <p:cNvSpPr>
            <a:spLocks noGrp="1"/>
          </p:cNvSpPr>
          <p:nvPr>
            <p:ph type="body"/>
          </p:nvPr>
        </p:nvSpPr>
        <p:spPr>
          <a:xfrm>
            <a:off x="6480000" y="2505240"/>
            <a:ext cx="465408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6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8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6" name="PlaceHolder 4"/>
          <p:cNvSpPr>
            <a:spLocks noGrp="1"/>
          </p:cNvSpPr>
          <p:nvPr>
            <p:ph type="dt" idx="45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7" name="PlaceHolder 5"/>
          <p:cNvSpPr>
            <a:spLocks noGrp="1"/>
          </p:cNvSpPr>
          <p:nvPr>
            <p:ph type="ftr" idx="45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8" name="PlaceHolder 6"/>
          <p:cNvSpPr>
            <a:spLocks noGrp="1"/>
          </p:cNvSpPr>
          <p:nvPr>
            <p:ph type="sldNum" idx="455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97B48E9-E148-4B82-B7B9-6AE967B76128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6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dt" idx="45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3" name="PlaceHolder 5"/>
          <p:cNvSpPr>
            <a:spLocks noGrp="1"/>
          </p:cNvSpPr>
          <p:nvPr>
            <p:ph type="ftr" idx="45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4" name="PlaceHolder 6"/>
          <p:cNvSpPr>
            <a:spLocks noGrp="1"/>
          </p:cNvSpPr>
          <p:nvPr>
            <p:ph type="sldNum" idx="458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C61519-F302-4B05-8742-67026D8724BD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6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3933720" y="552600"/>
            <a:ext cx="7200720" cy="251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Образец заголовка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sldNum" idx="45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C5F8A3-4DE9-48AB-9BDB-D589FB1420D9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16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Arial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1057320" y="1628640"/>
            <a:ext cx="10077120" cy="468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Второй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Третий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Четвертый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Пятый уровень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sldNum" idx="46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CE05C9B-DEB7-417F-A4C8-2B4074872E03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6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8975880" y="1640520"/>
            <a:ext cx="2158560" cy="467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Arial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1057320" y="1640520"/>
            <a:ext cx="7515000" cy="467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Второй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Третий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Четвертый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Пятый уровень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sldNum" idx="461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E888734-FF87-48FA-8181-9F323196A9E9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6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Arial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1057320" y="1628640"/>
            <a:ext cx="10077120" cy="468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Образец текста</a:t>
            </a:r>
            <a:endParaRPr b="0" lang="uk-UA" sz="2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Второй уровень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Третий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Четвертый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Пятый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05" name="PlaceHolder 3"/>
          <p:cNvSpPr>
            <a:spLocks noGrp="1"/>
          </p:cNvSpPr>
          <p:nvPr>
            <p:ph type="sldNum" idx="462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BD89FB9-78ED-46A8-8315-75033549DD5F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6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1057320" y="552600"/>
            <a:ext cx="648612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4800" strike="noStrike" u="none">
                <a:solidFill>
                  <a:srgbClr val="6778ce"/>
                </a:solidFill>
                <a:effectLst/>
                <a:uFillTx/>
                <a:latin typeface="Mulish"/>
              </a:rPr>
              <a:t>Образец заголовка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1057320" y="4589640"/>
            <a:ext cx="6486120" cy="1722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 type="sldNum" idx="463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A675F6C-5FFD-4228-AA10-F589550C4406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7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Mulish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1057320" y="1825560"/>
            <a:ext cx="4670640" cy="448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Второй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Третий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Четвертый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Пятый уровень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body"/>
          </p:nvPr>
        </p:nvSpPr>
        <p:spPr>
          <a:xfrm>
            <a:off x="6463440" y="1825560"/>
            <a:ext cx="4670640" cy="448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Второй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Третий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Четвертый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Пятый уровень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12" name="PlaceHolder 4"/>
          <p:cNvSpPr>
            <a:spLocks noGrp="1"/>
          </p:cNvSpPr>
          <p:nvPr>
            <p:ph type="sldNum" idx="464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86EE3F-1F2B-4C95-9CB5-89085FEF2EB1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7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/>
          </p:nvPr>
        </p:nvSpPr>
        <p:spPr>
          <a:xfrm>
            <a:off x="1055520" y="551160"/>
            <a:ext cx="10078920" cy="71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Mulish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1055520" y="1681200"/>
            <a:ext cx="466560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body"/>
          </p:nvPr>
        </p:nvSpPr>
        <p:spPr>
          <a:xfrm>
            <a:off x="1055520" y="2709720"/>
            <a:ext cx="4665600" cy="359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Второй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Третий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Четвертый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Пятый уровень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16" name="PlaceHolder 4"/>
          <p:cNvSpPr>
            <a:spLocks noGrp="1"/>
          </p:cNvSpPr>
          <p:nvPr>
            <p:ph type="body"/>
          </p:nvPr>
        </p:nvSpPr>
        <p:spPr>
          <a:xfrm>
            <a:off x="6470280" y="1681200"/>
            <a:ext cx="46641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17" name="PlaceHolder 5"/>
          <p:cNvSpPr>
            <a:spLocks noGrp="1"/>
          </p:cNvSpPr>
          <p:nvPr>
            <p:ph type="body"/>
          </p:nvPr>
        </p:nvSpPr>
        <p:spPr>
          <a:xfrm>
            <a:off x="6470280" y="2709720"/>
            <a:ext cx="4664160" cy="359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Образец текста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Второй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Третий уровень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Четвертый уровень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ulish"/>
              </a:rPr>
              <a:t>Пятый уровень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18" name="PlaceHolder 6"/>
          <p:cNvSpPr>
            <a:spLocks noGrp="1"/>
          </p:cNvSpPr>
          <p:nvPr>
            <p:ph type="sldNum" idx="465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37DEF70-C4ED-424B-87E5-7CE9C4DE8E95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C8AF25-B623-490C-BDB5-7D172D725A7F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dt" idx="5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ftr" idx="5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sldNum" idx="6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B048716-CD00-48DE-A02C-EE1D319FD58E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7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Mulish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0" name="PlaceHolder 2"/>
          <p:cNvSpPr>
            <a:spLocks noGrp="1"/>
          </p:cNvSpPr>
          <p:nvPr>
            <p:ph type="sldNum" idx="466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B26264D-DC39-439D-BD33-7B1232D9F08E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7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sldNum" idx="467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2F9CDF6-7C9D-4743-BDD7-EB401ADB511E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7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1418760" y="546120"/>
            <a:ext cx="3596760" cy="145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Arial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body"/>
          </p:nvPr>
        </p:nvSpPr>
        <p:spPr>
          <a:xfrm>
            <a:off x="5378760" y="1277640"/>
            <a:ext cx="5755680" cy="50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Образец текста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Второй уровень</a:t>
            </a:r>
            <a:endParaRPr b="0" lang="uk-UA" sz="28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Третий уровень</a:t>
            </a:r>
            <a:endParaRPr b="0" lang="uk-UA" sz="24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Четвертый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Пятый уровень</a:t>
            </a:r>
            <a:endParaRPr b="0" lang="uk-UA" sz="20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25" name="PlaceHolder 3"/>
          <p:cNvSpPr>
            <a:spLocks noGrp="1"/>
          </p:cNvSpPr>
          <p:nvPr>
            <p:ph type="body"/>
          </p:nvPr>
        </p:nvSpPr>
        <p:spPr>
          <a:xfrm>
            <a:off x="1418760" y="2366640"/>
            <a:ext cx="3596760" cy="3944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Образец текста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26" name="PlaceHolder 4"/>
          <p:cNvSpPr>
            <a:spLocks noGrp="1"/>
          </p:cNvSpPr>
          <p:nvPr>
            <p:ph type="sldNum" idx="468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787CFF4-DB6C-46E6-8DC4-71A03F63B169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7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body"/>
          </p:nvPr>
        </p:nvSpPr>
        <p:spPr>
          <a:xfrm>
            <a:off x="5022360" y="546120"/>
            <a:ext cx="6111720" cy="576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2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28" name="PlaceHolder 2"/>
          <p:cNvSpPr>
            <a:spLocks noGrp="1"/>
          </p:cNvSpPr>
          <p:nvPr>
            <p:ph type="sldNum" idx="46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C810D45-1A6A-480B-BFF1-FB280F19FFD2}" type="slidenum">
              <a:rPr b="0" lang="x-none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title"/>
          </p:nvPr>
        </p:nvSpPr>
        <p:spPr>
          <a:xfrm>
            <a:off x="1057320" y="546120"/>
            <a:ext cx="3596760" cy="145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3200" strike="noStrike" u="none">
                <a:solidFill>
                  <a:srgbClr val="6778ce"/>
                </a:solidFill>
                <a:effectLst/>
                <a:uFillTx/>
                <a:latin typeface="Arial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0" name="PlaceHolder 4"/>
          <p:cNvSpPr>
            <a:spLocks noGrp="1"/>
          </p:cNvSpPr>
          <p:nvPr>
            <p:ph type="body"/>
          </p:nvPr>
        </p:nvSpPr>
        <p:spPr>
          <a:xfrm>
            <a:off x="1057320" y="2366640"/>
            <a:ext cx="3596760" cy="3944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</a:rPr>
              <a:t>Образец текста</a:t>
            </a:r>
            <a:endParaRPr b="0" lang="uk-UA" sz="1600" strike="noStrike" u="non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dt" idx="6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ftr" idx="6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sldNum" idx="6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E656517-B28F-42DD-83C5-1CCDA2143748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dt" idx="6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ftr" idx="6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sldNum" idx="6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F52AB17-6B07-4CE5-96FD-455DED82201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1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3933720" y="552600"/>
            <a:ext cx="7200720" cy="251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ldNum" idx="67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B300135-77E1-40D8-8709-71C260E6D29C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1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dt" idx="6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ftr" idx="6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sldNum" idx="7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3F8DFC8-DD40-4478-87C2-39D615C287EB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two columns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ldNum" idx="71"/>
          </p:nvPr>
        </p:nvSpPr>
        <p:spPr>
          <a:xfrm>
            <a:off x="11151000" y="6313320"/>
            <a:ext cx="706680" cy="54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99469C3-4807-4A97-84C5-7BCC412D078D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1053720" y="544680"/>
            <a:ext cx="10083960" cy="72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1054080" y="1273320"/>
            <a:ext cx="10083600" cy="504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057320" y="552600"/>
            <a:ext cx="1007712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1057320" y="4589640"/>
            <a:ext cx="10077120" cy="1722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sldNum" idx="72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B63256-6A1E-4538-9226-8D75E7AB920D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ldNum" idx="73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665953-3278-41E6-9AC4-094305CCBD8B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Num" idx="74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E2B36D-28E6-4176-B991-EDDBB91FB4F9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105732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46128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CA75C7C-1FA7-422A-A6B9-9264C9AD078D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058400" y="551160"/>
            <a:ext cx="1007604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1058400" y="1681200"/>
            <a:ext cx="465300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1058400" y="2505240"/>
            <a:ext cx="465300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480000" y="1681200"/>
            <a:ext cx="465408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6480000" y="2505240"/>
            <a:ext cx="465408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dt" idx="7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ftr" idx="7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sldNum" idx="77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13F549-2726-43CD-B477-345AEDC54709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dt" idx="7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ftr" idx="7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sldNum" idx="8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B7F616C-245B-4F6F-9DA9-58CD7E245C4F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2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 rot="5400000">
            <a:off x="3754800" y="-1068480"/>
            <a:ext cx="4682880" cy="1007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dt" idx="8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ftr" idx="8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sldNum" idx="83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8B8044-503C-4140-ABC4-2F2271B26346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2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933720" y="552600"/>
            <a:ext cx="7200720" cy="251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ldNum" idx="84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8AFB679-C1A0-41E4-877F-C3D13E10BE56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2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dt" idx="8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ftr" idx="8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sldNum" idx="87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DC274C9-D4BB-4AF0-B692-95BF0E8B40D0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2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Num" idx="88"/>
          </p:nvPr>
        </p:nvSpPr>
        <p:spPr>
          <a:xfrm>
            <a:off x="11151000" y="6313320"/>
            <a:ext cx="706680" cy="54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202EA11-4323-4C39-A2AE-BD8C88DAEAB3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1053720" y="544680"/>
            <a:ext cx="10083960" cy="72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1054080" y="1273320"/>
            <a:ext cx="10083600" cy="504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2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1057320" y="1628640"/>
            <a:ext cx="10077120" cy="468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sldNum" idx="89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83FC9FB-3D90-4096-9652-ED73DDEBD333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2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057320" y="552600"/>
            <a:ext cx="1007712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1057320" y="4589640"/>
            <a:ext cx="10077120" cy="1722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90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EE0E89D-1BE1-4467-8744-4544537150BE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2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058400" y="551160"/>
            <a:ext cx="1007604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058400" y="1681200"/>
            <a:ext cx="465300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1058400" y="2505240"/>
            <a:ext cx="465300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480000" y="1681200"/>
            <a:ext cx="465408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6480000" y="2505240"/>
            <a:ext cx="4654080" cy="38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0BA4788-34A9-4D1A-AAE3-5CABF4F859FD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2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ldNum" idx="91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D24B695-272A-483C-896F-853462F6480E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2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05732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461280" y="1653480"/>
            <a:ext cx="4673160" cy="452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2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>
              <a:buNone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dt" idx="9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ftr" idx="9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 type="sldNum" idx="94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B6E0923-8F0C-42F0-894A-C698DCA08A70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Num" idx="95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1203D1-6DFB-4F22-B184-CB61A6A7BB02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3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057320" y="546120"/>
            <a:ext cx="100771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uk-UA" sz="3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3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 rot="5400000">
            <a:off x="3754800" y="-1068480"/>
            <a:ext cx="4682880" cy="1007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dt" idx="9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ftr" idx="9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sldNum" idx="98"/>
          </p:nvPr>
        </p:nvSpPr>
        <p:spPr>
          <a:xfrm>
            <a:off x="11134800" y="6311880"/>
            <a:ext cx="722880" cy="54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7880F00-0F4A-4114-9868-151C6E791430}" type="slidenum">
              <a:rPr b="0" lang="uk-UA" sz="120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dt" idx="99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ftr" idx="100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sldNum" idx="101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666E30E-7C1A-46ED-9B35-0EE9D71EC707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76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dt" idx="102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ftr" idx="103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sldNum" idx="104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CF7190-BBEC-442B-BA5B-00D759EF8910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8839080" y="206280"/>
            <a:ext cx="2742840" cy="4387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206280"/>
            <a:ext cx="8026200" cy="4387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76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dt" idx="105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ftr" idx="106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sldNum" idx="107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30B0132-C609-4F79-9E13-F738630B8398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Назва та вміс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Клацніть, щоб редагувати стиль зразка заголовка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768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Клацніть, щоб відредагувати стилі зразків тексту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uk-UA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П’ятий рівень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dt" idx="108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ftr" idx="109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sldNum" idx="110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D07ADCD-0ADC-4DA8-BD96-41437D081EA5}" type="slidenum">
              <a:rPr b="0" lang="uk-UA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ользовательский маке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018080" y="0"/>
            <a:ext cx="9643680" cy="1444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78A8575-8F5E-49D1-8DCB-0309F31F48B8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76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defTabSz="548640">
              <a:lnSpc>
                <a:spcPct val="100000"/>
              </a:lnSpc>
              <a:buNone/>
            </a:pPr>
            <a:r>
              <a:rPr b="1" lang="ru-RU" sz="4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5486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dt" idx="111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ftr" idx="112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sldNum" idx="113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F39FA9-A05C-4BC9-AE78-F60E90A67626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200240"/>
            <a:ext cx="5384520" cy="3393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16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216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16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216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197760" y="1200240"/>
            <a:ext cx="5384520" cy="3393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16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216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16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216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dt" idx="114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ftr" idx="115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0" name="PlaceHolder 6"/>
          <p:cNvSpPr>
            <a:spLocks noGrp="1"/>
          </p:cNvSpPr>
          <p:nvPr>
            <p:ph type="sldNum" idx="116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35DDDF-1F8B-49B3-84FE-6A45CD403409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548640">
              <a:lnSpc>
                <a:spcPct val="100000"/>
              </a:lnSpc>
              <a:spcBef>
                <a:spcPts val="575"/>
              </a:spcBef>
              <a:buNone/>
              <a:tabLst>
                <a:tab algn="l" pos="0"/>
              </a:tabLst>
            </a:pPr>
            <a:r>
              <a:rPr b="1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16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16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383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9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192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383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9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192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548640">
              <a:lnSpc>
                <a:spcPct val="100000"/>
              </a:lnSpc>
              <a:spcBef>
                <a:spcPts val="575"/>
              </a:spcBef>
              <a:buNone/>
              <a:tabLst>
                <a:tab algn="l" pos="0"/>
              </a:tabLst>
            </a:pPr>
            <a:r>
              <a:rPr b="1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16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16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383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9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192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383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9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192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dt" idx="117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ftr" idx="118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8" name="PlaceHolder 8"/>
          <p:cNvSpPr>
            <a:spLocks noGrp="1"/>
          </p:cNvSpPr>
          <p:nvPr>
            <p:ph type="sldNum" idx="119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50EAB8D-2294-401E-9FBE-D1C4D3AAA8C3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548640">
              <a:lnSpc>
                <a:spcPct val="100000"/>
              </a:lnSpc>
              <a:buNone/>
            </a:pPr>
            <a:r>
              <a:rPr b="0" lang="ru-RU" sz="52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120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ftr" idx="121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sldNum" idx="122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2DFB9AE-6355-4201-8F7A-F3AB2E82D4BB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dt" idx="123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ftr" idx="124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 idx="125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35DDC09-E09D-421C-AB37-86902B7FDF5F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548640">
              <a:lnSpc>
                <a:spcPct val="100000"/>
              </a:lnSpc>
              <a:buNone/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11480" indent="-411480" defTabSz="548640">
              <a:lnSpc>
                <a:spcPct val="100000"/>
              </a:lnSpc>
              <a:spcBef>
                <a:spcPts val="76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91720" indent="-343080" defTabSz="54864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uk-UA" sz="335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371600" indent="-274320" defTabSz="5486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uk-UA" sz="288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92024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468880" indent="-274320" defTabSz="548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defTabSz="548640">
              <a:lnSpc>
                <a:spcPct val="100000"/>
              </a:lnSpc>
              <a:spcBef>
                <a:spcPts val="337"/>
              </a:spcBef>
              <a:buNone/>
              <a:tabLst>
                <a:tab algn="l" pos="0"/>
              </a:tabLst>
            </a:pPr>
            <a:r>
              <a:rPr b="0" lang="ru-RU" sz="167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167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dt" idx="126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ftr" idx="127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 type="sldNum" idx="128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4ECE82-6E8B-4649-8751-674FDAFD7B20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548640">
              <a:lnSpc>
                <a:spcPct val="100000"/>
              </a:lnSpc>
              <a:buNone/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8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defTabSz="548640">
              <a:lnSpc>
                <a:spcPct val="100000"/>
              </a:lnSpc>
              <a:spcBef>
                <a:spcPts val="337"/>
              </a:spcBef>
              <a:buNone/>
              <a:tabLst>
                <a:tab algn="l" pos="0"/>
              </a:tabLst>
            </a:pPr>
            <a:r>
              <a:rPr b="0" lang="ru-RU" sz="167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uk-UA" sz="1679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dt" idx="129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ftr" idx="130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7" name="PlaceHolder 6"/>
          <p:cNvSpPr>
            <a:spLocks noGrp="1"/>
          </p:cNvSpPr>
          <p:nvPr>
            <p:ph type="sldNum" idx="131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A30E789-3780-4E35-B85B-8D4CA00F60EF}" type="slidenum">
              <a:rPr b="0" lang="en-US" sz="144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3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dt" idx="132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ftr" idx="133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sldNum" idx="134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B95CD9F-AF6F-4C7F-9F2B-A01462780AAB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dt" idx="135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ftr" idx="136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sldNum" idx="137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451234-F5DE-4C6D-98E2-13772F1DF6C8}" type="slidenum">
              <a: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B69763-3C52-496F-A24E-D60E53B5E317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3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dt" idx="138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ftr" idx="139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sldNum" idx="140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C61EEE2-9788-4E4C-AD4C-332783515C61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r>
              <a:rPr b="0" lang="uk-UA" sz="4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4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dt" idx="141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ftr" idx="142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sldNum" idx="143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80408F-A1E9-4B1E-8339-3A1B94F12663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8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dt" idx="144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 type="ftr" idx="145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2" name="PlaceHolder 8"/>
          <p:cNvSpPr>
            <a:spLocks noGrp="1"/>
          </p:cNvSpPr>
          <p:nvPr>
            <p:ph type="sldNum" idx="146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CD86DA8-5DD2-4E7A-8248-D89BEF72B164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3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dt" idx="147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ftr" idx="148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sldNum" idx="149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57C3626-1A1A-4CFE-8D0C-A1B54E73A567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r>
              <a:rPr b="0" lang="uk-UA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679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dt" idx="150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ftr" idx="151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 type="sldNum" idx="152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699869A-3C4A-4090-922E-49FB26381828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3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 rot="5400000">
            <a:off x="3832920" y="-1622880"/>
            <a:ext cx="4525920" cy="1097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dt" idx="153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ftr" idx="154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 type="sldNum" idx="155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55EC29E-C0A0-4B6A-9BDA-6946DD40A2D1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4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 rot="5400000">
            <a:off x="8017200" y="1028160"/>
            <a:ext cx="438732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uk-UA" sz="528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Для правки тексту заголовка клацніть мишею</a:t>
            </a:r>
            <a:endParaRPr b="0" lang="uk-UA" sz="528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 rot="5400000">
            <a:off x="2429280" y="-1613160"/>
            <a:ext cx="4387320" cy="8026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структури клацніть мишею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Третій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Четвертий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П'ятий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Шостий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84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Сьомий рівень структури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dt" idx="156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&lt;дата/час&gt;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ftr" idx="157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sldNum" idx="158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58FA440-A272-440E-BCE4-BD18A24EC08C}" type="slidenum">
              <a:rPr b="0" lang="uk-UA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4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Click to edit Master title style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57200" indent="-472320">
              <a:lnSpc>
                <a:spcPct val="100000"/>
              </a:lnSpc>
              <a:spcBef>
                <a:spcPts val="76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84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Click to edit Master text styles</a:t>
            </a:r>
            <a:endParaRPr b="0" lang="uk-UA" sz="384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914400" indent="-442080">
              <a:lnSpc>
                <a:spcPct val="100000"/>
              </a:lnSpc>
              <a:spcBef>
                <a:spcPts val="672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3359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Second level</a:t>
            </a:r>
            <a:endParaRPr b="0" lang="uk-UA" sz="335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371600" indent="-41148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8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Third level</a:t>
            </a:r>
            <a:endParaRPr b="0" lang="uk-UA" sz="28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828800" indent="-380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Fourth level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286000" indent="-380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Fifth level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768"/>
              </a:spcBef>
              <a:buNone/>
              <a:tabLst>
                <a:tab algn="l" pos="0"/>
              </a:tabLst>
            </a:pPr>
            <a:r>
              <a:rPr b="0" lang="ru-RU" sz="1679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Click to edit Master text styles</a:t>
            </a:r>
            <a:endParaRPr b="0" lang="uk-UA" sz="167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dt" idx="159"/>
          </p:nvPr>
        </p:nvSpPr>
        <p:spPr>
          <a:xfrm>
            <a:off x="60948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&lt;дата/час&gt;</a:t>
            </a:r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ftr" idx="160"/>
          </p:nvPr>
        </p:nvSpPr>
        <p:spPr>
          <a:xfrm>
            <a:off x="4165560" y="6356880"/>
            <a:ext cx="3860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sldNum" idx="161"/>
          </p:nvPr>
        </p:nvSpPr>
        <p:spPr>
          <a:xfrm>
            <a:off x="8737560" y="6356880"/>
            <a:ext cx="2844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3385DA-F6B4-4EAB-88B5-394602EE61BA}" type="slidenum">
              <a:rPr b="0" lang="en-US" sz="1440" strike="noStrike" u="non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&lt;номер&gt;</a:t>
            </a:fld>
            <a:endParaRPr b="0" lang="uk-UA" sz="144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dt" idx="16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ftr" idx="16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sldNum" idx="16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EB6EEBE-71A2-44E8-A77F-C169F22BAC5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dt" idx="16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ftr" idx="16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sldNum" idx="16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4E3CC35-5AAC-48E3-9FFD-F7501DF63ED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6874F0-9EAF-4D0B-B0A9-6EA42BF861B8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dt" idx="16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ftr" idx="16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sldNum" idx="17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4F83FAA-AD72-48E3-A120-146506AA21F3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b9b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Num" idx="171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CCC1F26-F3F2-4FCE-AF35-E5650954CBF7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24" name="Google Shape;9;p2" descr=""/>
          <p:cNvPicPr/>
          <p:nvPr/>
        </p:nvPicPr>
        <p:blipFill>
          <a:blip r:embed="rId2"/>
          <a:stretch/>
        </p:blipFill>
        <p:spPr>
          <a:xfrm>
            <a:off x="6991200" y="696240"/>
            <a:ext cx="4957200" cy="495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5" name="Google Shape;10;p2" descr=""/>
          <p:cNvPicPr/>
          <p:nvPr/>
        </p:nvPicPr>
        <p:blipFill>
          <a:blip r:embed="rId3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6" name="PlaceHolder 2"/>
          <p:cNvSpPr>
            <a:spLocks noGrp="1"/>
          </p:cNvSpPr>
          <p:nvPr>
            <p:ph type="title"/>
          </p:nvPr>
        </p:nvSpPr>
        <p:spPr>
          <a:xfrm>
            <a:off x="614880" y="3228480"/>
            <a:ext cx="7044840" cy="251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5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327" name="Рисунок 13" descr=""/>
          <p:cNvPicPr/>
          <p:nvPr/>
        </p:nvPicPr>
        <p:blipFill>
          <a:blip r:embed="rId4"/>
          <a:stretch/>
        </p:blipFill>
        <p:spPr>
          <a:xfrm>
            <a:off x="0" y="6099120"/>
            <a:ext cx="12191760" cy="7617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two columns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Num" idx="172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7989B4E-603C-4EAB-B8EE-DABE099B8D63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29" name="Google Shape;153;p18" descr=""/>
          <p:cNvPicPr/>
          <p:nvPr/>
        </p:nvPicPr>
        <p:blipFill>
          <a:blip r:embed="rId2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0" name="PlaceHolder 2"/>
          <p:cNvSpPr>
            <a:spLocks noGrp="1"/>
          </p:cNvSpPr>
          <p:nvPr>
            <p:ph type="title"/>
          </p:nvPr>
        </p:nvSpPr>
        <p:spPr>
          <a:xfrm>
            <a:off x="628200" y="1818000"/>
            <a:ext cx="4478040" cy="74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33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33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21280" y="3288600"/>
            <a:ext cx="4919400" cy="265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dt" idx="17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ftr" idx="17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sldNum" idx="17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7667685-1449-4932-9CD3-2082B9F64073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dt" idx="17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ftr" idx="17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sldNum" idx="17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FBD381-1095-4C82-90F9-CEFFC79C6F72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dt" idx="17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6" name="PlaceHolder 5"/>
          <p:cNvSpPr>
            <a:spLocks noGrp="1"/>
          </p:cNvSpPr>
          <p:nvPr>
            <p:ph type="ftr" idx="18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7" name="PlaceHolder 6"/>
          <p:cNvSpPr>
            <a:spLocks noGrp="1"/>
          </p:cNvSpPr>
          <p:nvPr>
            <p:ph type="sldNum" idx="18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133B29-7854-4DC7-8A5D-745E57B26A96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3" name="PlaceHolder 6"/>
          <p:cNvSpPr>
            <a:spLocks noGrp="1"/>
          </p:cNvSpPr>
          <p:nvPr>
            <p:ph type="dt" idx="18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4" name="PlaceHolder 7"/>
          <p:cNvSpPr>
            <a:spLocks noGrp="1"/>
          </p:cNvSpPr>
          <p:nvPr>
            <p:ph type="ftr" idx="18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5" name="PlaceHolder 8"/>
          <p:cNvSpPr>
            <a:spLocks noGrp="1"/>
          </p:cNvSpPr>
          <p:nvPr>
            <p:ph type="sldNum" idx="18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F4CE911-CBCB-4ED3-889E-80642D547944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dt" idx="18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ftr" idx="18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sldNum" idx="18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2B49F20-E699-42EB-98E0-3EEE3502D78F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dt" idx="18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ftr" idx="18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sldNum" idx="19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B6191C-C2B3-411D-BD37-4C22C7F7515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dt" idx="19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 type="ftr" idx="19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8" name="PlaceHolder 6"/>
          <p:cNvSpPr>
            <a:spLocks noGrp="1"/>
          </p:cNvSpPr>
          <p:nvPr>
            <p:ph type="sldNum" idx="19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BE0076-29DC-42A7-9394-4AA1F017A3B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9B1F183-0F3B-4FF7-86F8-A7BFAEA53F6A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dt" idx="19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ftr" idx="1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sldNum" idx="19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13A022-7AC2-4992-8830-F72A82BC4F8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dt" idx="19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ftr" idx="19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sldNum" idx="19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BA65F1D-AB08-4495-9174-704299927F1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dt" idx="20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ftr" idx="20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3" name="PlaceHolder 5"/>
          <p:cNvSpPr>
            <a:spLocks noGrp="1"/>
          </p:cNvSpPr>
          <p:nvPr>
            <p:ph type="sldNum" idx="20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8CBEE3E-0854-4F35-A5BE-B4BF7F1D18AD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dt" idx="20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ftr" idx="20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 type="sldNum" idx="20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346F668-683D-44BF-9D07-13DA5145A17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56">
    <p:bg>
      <p:bgPr>
        <a:solidFill>
          <a:srgbClr val="b9b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ldNum" idx="206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E268204-86E9-40F3-BDA1-378019E3C003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90" name="Google Shape;9;p2" descr=""/>
          <p:cNvPicPr/>
          <p:nvPr/>
        </p:nvPicPr>
        <p:blipFill>
          <a:blip r:embed="rId2"/>
          <a:stretch/>
        </p:blipFill>
        <p:spPr>
          <a:xfrm>
            <a:off x="6991200" y="696240"/>
            <a:ext cx="4957200" cy="495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1" name="Google Shape;10;p2" descr=""/>
          <p:cNvPicPr/>
          <p:nvPr/>
        </p:nvPicPr>
        <p:blipFill>
          <a:blip r:embed="rId3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2" name="PlaceHolder 2"/>
          <p:cNvSpPr>
            <a:spLocks noGrp="1"/>
          </p:cNvSpPr>
          <p:nvPr>
            <p:ph type="title"/>
          </p:nvPr>
        </p:nvSpPr>
        <p:spPr>
          <a:xfrm>
            <a:off x="614880" y="3228480"/>
            <a:ext cx="7044840" cy="251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5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393" name="Рисунок 13" descr=""/>
          <p:cNvPicPr/>
          <p:nvPr/>
        </p:nvPicPr>
        <p:blipFill>
          <a:blip r:embed="rId4"/>
          <a:stretch/>
        </p:blipFill>
        <p:spPr>
          <a:xfrm>
            <a:off x="0" y="6099120"/>
            <a:ext cx="12191760" cy="7617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Num" idx="207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C206ECB-4C81-4607-970C-460F373BDBF4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95" name="Google Shape;153;p18" descr=""/>
          <p:cNvPicPr/>
          <p:nvPr/>
        </p:nvPicPr>
        <p:blipFill>
          <a:blip r:embed="rId2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6" name="PlaceHolder 2"/>
          <p:cNvSpPr>
            <a:spLocks noGrp="1"/>
          </p:cNvSpPr>
          <p:nvPr>
            <p:ph type="title"/>
          </p:nvPr>
        </p:nvSpPr>
        <p:spPr>
          <a:xfrm>
            <a:off x="628200" y="1818000"/>
            <a:ext cx="4478040" cy="74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33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33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521280" y="3288600"/>
            <a:ext cx="4919400" cy="265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dt" idx="20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ftr" idx="20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sldNum" idx="2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B3413B-70DB-4EC2-B0EF-5C6695582D9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dt" idx="21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ftr" idx="2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sldNum" idx="21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ED2A1E8-9F54-407B-BD0A-406F2702225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6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1" name="PlaceHolder 4"/>
          <p:cNvSpPr>
            <a:spLocks noGrp="1"/>
          </p:cNvSpPr>
          <p:nvPr>
            <p:ph type="dt" idx="21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2" name="PlaceHolder 5"/>
          <p:cNvSpPr>
            <a:spLocks noGrp="1"/>
          </p:cNvSpPr>
          <p:nvPr>
            <p:ph type="ftr" idx="21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3" name="PlaceHolder 6"/>
          <p:cNvSpPr>
            <a:spLocks noGrp="1"/>
          </p:cNvSpPr>
          <p:nvPr>
            <p:ph type="sldNum" idx="21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7A2FE2-2A43-4AFD-A365-9913D98D9F4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9" name="PlaceHolder 6"/>
          <p:cNvSpPr>
            <a:spLocks noGrp="1"/>
          </p:cNvSpPr>
          <p:nvPr>
            <p:ph type="dt" idx="21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0" name="PlaceHolder 7"/>
          <p:cNvSpPr>
            <a:spLocks noGrp="1"/>
          </p:cNvSpPr>
          <p:nvPr>
            <p:ph type="ftr" idx="21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1" name="PlaceHolder 8"/>
          <p:cNvSpPr>
            <a:spLocks noGrp="1"/>
          </p:cNvSpPr>
          <p:nvPr>
            <p:ph type="sldNum" idx="21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557AB1C-353F-4BB8-8DEF-00C095F598A9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0BC1C5-24F5-467C-9F19-8219B11A08E8}" type="slidenum">
              <a:rPr b="0" lang="uk-UA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dt" idx="22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ftr" idx="22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sldNum" idx="22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B1F70C4-5CD3-480C-85CB-1BDC97492E72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dt" idx="22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ftr" idx="22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sldNum" idx="22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3637CF6-E278-43DA-BD12-48250A848C1E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dt" idx="22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3" name="PlaceHolder 5"/>
          <p:cNvSpPr>
            <a:spLocks noGrp="1"/>
          </p:cNvSpPr>
          <p:nvPr>
            <p:ph type="ftr" idx="22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4" name="PlaceHolder 6"/>
          <p:cNvSpPr>
            <a:spLocks noGrp="1"/>
          </p:cNvSpPr>
          <p:nvPr>
            <p:ph type="sldNum" idx="22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2421D2-CD8F-4CDD-B7F5-73A1EA60447E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6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 type="dt" idx="22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9" name="PlaceHolder 5"/>
          <p:cNvSpPr>
            <a:spLocks noGrp="1"/>
          </p:cNvSpPr>
          <p:nvPr>
            <p:ph type="ftr" idx="23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0" name="PlaceHolder 6"/>
          <p:cNvSpPr>
            <a:spLocks noGrp="1"/>
          </p:cNvSpPr>
          <p:nvPr>
            <p:ph type="sldNum" idx="23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840C97A-CD3F-4006-A5BC-059B21D019F9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dt" idx="23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ftr" idx="23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sldNum" idx="23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A858D24-3064-4B3D-A38D-5F47D8B9D32A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вичайний 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dt" idx="23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ftr" idx="23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 type="sldNum" idx="23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3565A51-3D79-46C1-87D7-838E1DF26A0C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вичайний 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dt" idx="23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ftr" idx="23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4" name="PlaceHolder 5"/>
          <p:cNvSpPr>
            <a:spLocks noGrp="1"/>
          </p:cNvSpPr>
          <p:nvPr>
            <p:ph type="sldNum" idx="24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A0D60FD-D73B-4FDA-A097-C7D70A173637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вичайний 69">
    <p:bg>
      <p:bgPr>
        <a:solidFill>
          <a:srgbClr val="b9b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ldNum" idx="241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80CC9B3-3043-48B4-A9C6-B853AF0FB23E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56" name="Google Shape;9;p2" descr=""/>
          <p:cNvPicPr/>
          <p:nvPr/>
        </p:nvPicPr>
        <p:blipFill>
          <a:blip r:embed="rId2"/>
          <a:stretch/>
        </p:blipFill>
        <p:spPr>
          <a:xfrm>
            <a:off x="6991200" y="696240"/>
            <a:ext cx="4957200" cy="495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7" name="Google Shape;10;p2" descr=""/>
          <p:cNvPicPr/>
          <p:nvPr/>
        </p:nvPicPr>
        <p:blipFill>
          <a:blip r:embed="rId3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8" name="PlaceHolder 2"/>
          <p:cNvSpPr>
            <a:spLocks noGrp="1"/>
          </p:cNvSpPr>
          <p:nvPr>
            <p:ph type="title"/>
          </p:nvPr>
        </p:nvSpPr>
        <p:spPr>
          <a:xfrm>
            <a:off x="614880" y="3228480"/>
            <a:ext cx="7044840" cy="251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5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5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59" name="Рисунок 13" descr=""/>
          <p:cNvPicPr/>
          <p:nvPr/>
        </p:nvPicPr>
        <p:blipFill>
          <a:blip r:embed="rId4"/>
          <a:stretch/>
        </p:blipFill>
        <p:spPr>
          <a:xfrm>
            <a:off x="0" y="6099120"/>
            <a:ext cx="12191760" cy="76176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7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sldNum" idx="242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DCCCEA4-2514-4010-B2AD-86DAB075557B}" type="slidenum">
              <a:rPr b="0" lang="en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61" name="Google Shape;153;p18" descr=""/>
          <p:cNvPicPr/>
          <p:nvPr/>
        </p:nvPicPr>
        <p:blipFill>
          <a:blip r:embed="rId2"/>
          <a:stretch/>
        </p:blipFill>
        <p:spPr>
          <a:xfrm>
            <a:off x="441000" y="410400"/>
            <a:ext cx="2171880" cy="6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2" name="PlaceHolder 2"/>
          <p:cNvSpPr>
            <a:spLocks noGrp="1"/>
          </p:cNvSpPr>
          <p:nvPr>
            <p:ph type="title"/>
          </p:nvPr>
        </p:nvSpPr>
        <p:spPr>
          <a:xfrm>
            <a:off x="628200" y="1818000"/>
            <a:ext cx="4478040" cy="74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uk-UA" sz="334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правки тексту заголовка клацніть мишею</a:t>
            </a:r>
            <a:endParaRPr b="0" lang="uk-UA" sz="334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21280" y="3288600"/>
            <a:ext cx="4919400" cy="265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Для редагування структури клацніть мишею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Другий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Третій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П'ятий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Шостий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Сьомий рівень структури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b="0" lang="uk-UA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b="0" lang="uk-UA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dt" idx="2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&lt;дата/час&gt;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ftr" idx="24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&lt;нижній колонтитул&gt;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sldNum" idx="24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A94FDE7-9868-4F27-AA66-5C9D4BBF73D5}" type="slidenum">
              <a:rPr b="0" lang="uk-UA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&lt;номер&gt;</a:t>
            </a:fld>
            <a:endParaRPr b="0" lang="uk-UA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07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9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
</Relationships>
</file>

<file path=ppt/slideMasters/_rels/slideMaster120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33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5.xml"/>
</Relationships>
</file>

<file path=ppt/slideMasters/_rels/slideMaster146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57.xml"/>
</Relationships>
</file>

<file path=ppt/slideMasters/_rels/slideMaster158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68.xml"/>
</Relationships>
</file>

<file path=ppt/slideMasters/_rels/slideMaster169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81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2.xml"/>
</Relationships>
</file>

<file path=ppt/slideMasters/_rels/slideMaster193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3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
</Relationships>
</file>

<file path=ppt/slideMasters/_rels/slideMaster81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
</Relationships>
</file>

<file path=ppt/slideMasters/_rels/slideMaster94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0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</p:sldMaster>
</file>

<file path=ppt/slideMasters/slideMaster1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</p:sldMaster>
</file>

<file path=ppt/slideMasters/slideMaster1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</p:sldMaster>
</file>

<file path=ppt/slideMasters/slideMaster1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</p:sldMaster>
</file>

<file path=ppt/slideMasters/slideMaster1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</p:sldMaster>
</file>

<file path=ppt/slideMasters/slideMaster1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</p:sldMaster>
</file>

<file path=ppt/slideMasters/slideMaster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</p:sldMaster>
</file>

<file path=ppt/slideMasters/slideMaster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5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38.png"/><Relationship Id="rId7" Type="http://schemas.openxmlformats.org/officeDocument/2006/relationships/slideLayout" Target="../slideLayouts/slideLayout15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2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hyperlink" Target="https://library.downstate.edu/EBM2/2400.htm" TargetMode="External"/><Relationship Id="rId3" Type="http://schemas.openxmlformats.org/officeDocument/2006/relationships/image" Target="../media/image21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40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4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51.png"/><Relationship Id="rId4" Type="http://schemas.openxmlformats.org/officeDocument/2006/relationships/image" Target="../media/image22.png"/><Relationship Id="rId5" Type="http://schemas.openxmlformats.org/officeDocument/2006/relationships/image" Target="../media/image52.png"/><Relationship Id="rId6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7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8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1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5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98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2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51.png"/><Relationship Id="rId4" Type="http://schemas.openxmlformats.org/officeDocument/2006/relationships/image" Target="../media/image65.png"/><Relationship Id="rId5" Type="http://schemas.openxmlformats.org/officeDocument/2006/relationships/image" Target="../media/image42.png"/><Relationship Id="rId6" Type="http://schemas.openxmlformats.org/officeDocument/2006/relationships/slideLayout" Target="../slideLayouts/slideLayout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hyperlink" Target="https://doi.org/10.3945/ajcn.117.153148" TargetMode="External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79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67.jpeg"/><Relationship Id="rId3" Type="http://schemas.openxmlformats.org/officeDocument/2006/relationships/image" Target="../media/image21.png"/><Relationship Id="rId4" Type="http://schemas.openxmlformats.org/officeDocument/2006/relationships/image" Target="../media/image68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67.jpeg"/><Relationship Id="rId3" Type="http://schemas.openxmlformats.org/officeDocument/2006/relationships/image" Target="../media/image21.png"/><Relationship Id="rId4" Type="http://schemas.openxmlformats.org/officeDocument/2006/relationships/image" Target="../media/image60.png"/><Relationship Id="rId5" Type="http://schemas.openxmlformats.org/officeDocument/2006/relationships/image" Target="../media/image69.png"/><Relationship Id="rId6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70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52.png"/><Relationship Id="rId4" Type="http://schemas.openxmlformats.org/officeDocument/2006/relationships/image" Target="../media/image52.png"/><Relationship Id="rId5" Type="http://schemas.openxmlformats.org/officeDocument/2006/relationships/image" Target="../media/image52.png"/><Relationship Id="rId6" Type="http://schemas.openxmlformats.org/officeDocument/2006/relationships/slideLayout" Target="../slideLayouts/slideLayout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18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73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96.xml"/><Relationship Id="rId5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60.png"/><Relationship Id="rId5" Type="http://schemas.openxmlformats.org/officeDocument/2006/relationships/image" Target="../media/image71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slideLayout" Target="../slideLayouts/slideLayout4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slideLayout" Target="../slideLayouts/slideLayout4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4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slideLayout" Target="../slideLayouts/slideLayout40.xml"/><Relationship Id="rId6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chart" Target="../charts/chart1.xml"/><Relationship Id="rId4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85.png"/><Relationship Id="rId4" Type="http://schemas.openxmlformats.org/officeDocument/2006/relationships/image" Target="../media/image85.png"/><Relationship Id="rId5" Type="http://schemas.openxmlformats.org/officeDocument/2006/relationships/image" Target="../media/image60.png"/><Relationship Id="rId6" Type="http://schemas.openxmlformats.org/officeDocument/2006/relationships/image" Target="../media/image42.png"/><Relationship Id="rId7" Type="http://schemas.openxmlformats.org/officeDocument/2006/relationships/hyperlink" Target="https://databank.worldbank.org/" TargetMode="External"/><Relationship Id="rId8" Type="http://schemas.openxmlformats.org/officeDocument/2006/relationships/slideLayout" Target="../slideLayouts/slideLayout4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50.xml"/><Relationship Id="rId5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7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60.xml"/><Relationship Id="rId4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60.xml"/><Relationship Id="rId3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42.png"/><Relationship Id="rId3" Type="http://schemas.openxmlformats.org/officeDocument/2006/relationships/image" Target="../media/image42.png"/><Relationship Id="rId4" Type="http://schemas.openxmlformats.org/officeDocument/2006/relationships/image" Target="../media/image42.png"/><Relationship Id="rId5" Type="http://schemas.openxmlformats.org/officeDocument/2006/relationships/image" Target="../media/image42.png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4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6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4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4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4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95.png"/><Relationship Id="rId4" Type="http://schemas.openxmlformats.org/officeDocument/2006/relationships/image" Target="../media/image95.png"/><Relationship Id="rId5" Type="http://schemas.openxmlformats.org/officeDocument/2006/relationships/image" Target="../media/image95.png"/><Relationship Id="rId6" Type="http://schemas.openxmlformats.org/officeDocument/2006/relationships/image" Target="../media/image95.png"/><Relationship Id="rId7" Type="http://schemas.openxmlformats.org/officeDocument/2006/relationships/image" Target="../media/image95.png"/><Relationship Id="rId8" Type="http://schemas.openxmlformats.org/officeDocument/2006/relationships/image" Target="../media/image95.png"/><Relationship Id="rId9" Type="http://schemas.openxmlformats.org/officeDocument/2006/relationships/slideLayout" Target="../slideLayouts/slideLayout4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slideLayout" Target="../slideLayouts/slideLayout4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slideLayout" Target="../slideLayouts/slideLayout196.xml"/><Relationship Id="rId6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5.png"/><Relationship Id="rId6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30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4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21.png"/><Relationship Id="rId4" Type="http://schemas.openxmlformats.org/officeDocument/2006/relationships/image" Target="../media/image108.png"/><Relationship Id="rId5" Type="http://schemas.openxmlformats.org/officeDocument/2006/relationships/slideLayout" Target="../slideLayouts/slideLayout200.xml"/><Relationship Id="rId6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slideLayout" Target="../slideLayouts/slideLayout1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image" Target="../media/image112.png"/><Relationship Id="rId4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chart" Target="../charts/chart2.xml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96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84;p1" descr=""/>
          <p:cNvPicPr/>
          <p:nvPr/>
        </p:nvPicPr>
        <p:blipFill>
          <a:blip r:embed="rId1"/>
          <a:stretch/>
        </p:blipFill>
        <p:spPr>
          <a:xfrm>
            <a:off x="6095880" y="0"/>
            <a:ext cx="6095520" cy="6979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8" name="Google Shape;85;p1"/>
          <p:cNvSpPr/>
          <p:nvPr/>
        </p:nvSpPr>
        <p:spPr>
          <a:xfrm>
            <a:off x="640800" y="1796760"/>
            <a:ext cx="493740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36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  <a:ea typeface="IBM Plex Sans SemiBold"/>
              </a:rPr>
              <a:t>Фактори ризику та профілактика неінфекційних захворювань </a:t>
            </a:r>
            <a:endParaRPr b="0" lang="uk-UA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9" name="Google Shape;86;p1"/>
          <p:cNvSpPr/>
          <p:nvPr/>
        </p:nvSpPr>
        <p:spPr>
          <a:xfrm>
            <a:off x="640800" y="4746960"/>
            <a:ext cx="5039640" cy="16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rgbClr val="000000"/>
                </a:solidFill>
                <a:effectLst/>
                <a:uFillTx/>
                <a:latin typeface="IBM Plex Sans SemiBold"/>
                <a:ea typeface="IBM Plex Sans SemiBold"/>
              </a:rPr>
              <a:t>Ольга Джугостран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rgbClr val="000000"/>
                </a:solidFill>
                <a:effectLst/>
                <a:uFillTx/>
                <a:latin typeface="IBM Plex Sans SemiBold"/>
                <a:ea typeface="IBM Plex Sans SemiBold"/>
              </a:rPr>
              <a:t> відділ епідеміологічного нагляду та профілактики неінфекційних захворювань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40" name="Рисунок 2" descr=""/>
          <p:cNvPicPr/>
          <p:nvPr/>
        </p:nvPicPr>
        <p:blipFill>
          <a:blip r:embed="rId2"/>
          <a:stretch/>
        </p:blipFill>
        <p:spPr>
          <a:xfrm>
            <a:off x="148680" y="33012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5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6" name="Рисунок 4" descr=""/>
          <p:cNvPicPr/>
          <p:nvPr/>
        </p:nvPicPr>
        <p:blipFill>
          <a:blip r:embed="rId3"/>
          <a:stretch/>
        </p:blipFill>
        <p:spPr>
          <a:xfrm>
            <a:off x="424440" y="1815120"/>
            <a:ext cx="5671080" cy="3750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7" name="Рисунок 5" descr=""/>
          <p:cNvPicPr/>
          <p:nvPr/>
        </p:nvPicPr>
        <p:blipFill>
          <a:blip r:embed="rId4"/>
          <a:stretch/>
        </p:blipFill>
        <p:spPr>
          <a:xfrm>
            <a:off x="6294600" y="1815120"/>
            <a:ext cx="5517000" cy="3750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8" name="Прямоугольник 7"/>
          <p:cNvSpPr/>
          <p:nvPr/>
        </p:nvSpPr>
        <p:spPr>
          <a:xfrm>
            <a:off x="2812320" y="717840"/>
            <a:ext cx="865980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Підхід ВООЗ: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9" name="Рисунок 8" descr=""/>
          <p:cNvPicPr/>
          <p:nvPr/>
        </p:nvPicPr>
        <p:blipFill>
          <a:blip r:embed="rId5"/>
          <a:stretch/>
        </p:blipFill>
        <p:spPr>
          <a:xfrm>
            <a:off x="5475960" y="663120"/>
            <a:ext cx="1816560" cy="627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/>
          </p:nvPr>
        </p:nvSpPr>
        <p:spPr>
          <a:xfrm>
            <a:off x="6882480" y="1581840"/>
            <a:ext cx="4630320" cy="3218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>
              <a:lnSpc>
                <a:spcPct val="150000"/>
              </a:lnSpc>
              <a:buClr>
                <a:srgbClr val="3f3f3f"/>
              </a:buClr>
              <a:buFont typeface="Arial"/>
              <a:buChar char="•"/>
            </a:pPr>
            <a:r>
              <a:rPr b="1" lang="en-US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це умови, в яких люди народжуються, ростуть, живуть, працюють і старіють.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 Ці умови визначають шанси людини на збереження міцного здоров’я та довголіття.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64080">
              <a:lnSpc>
                <a:spcPct val="15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1" name="Google Shape;450;p49"/>
          <p:cNvSpPr/>
          <p:nvPr/>
        </p:nvSpPr>
        <p:spPr>
          <a:xfrm>
            <a:off x="914400" y="5193720"/>
            <a:ext cx="10598400" cy="116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228600" indent="-228600" defTabSz="914400">
              <a:lnSpc>
                <a:spcPct val="130000"/>
              </a:lnSpc>
              <a:buClr>
                <a:srgbClr val="3f3f3f"/>
              </a:buClr>
              <a:buFont typeface="Arial"/>
              <a:buChar char="•"/>
            </a:pPr>
            <a:r>
              <a:rPr b="1" lang="uk-UA" sz="1800" strike="noStrike" u="none">
                <a:solidFill>
                  <a:srgbClr val="3f3f3f"/>
                </a:solidFill>
                <a:effectLst/>
                <a:uFillTx/>
                <a:latin typeface="IBM Plex Sans"/>
                <a:ea typeface="Mulish"/>
              </a:rPr>
              <a:t>Внутрішні детермінанти </a:t>
            </a:r>
            <a:r>
              <a:rPr b="0" lang="uk-UA" sz="1800" strike="noStrike" u="none">
                <a:solidFill>
                  <a:srgbClr val="3f3f3f"/>
                </a:solidFill>
                <a:effectLst/>
                <a:uFillTx/>
                <a:latin typeface="IBM Plex Sans"/>
                <a:ea typeface="Mulish"/>
              </a:rPr>
              <a:t>- це генетичні особливості організму, його будова - фенотип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30000"/>
              </a:lnSpc>
              <a:buClr>
                <a:srgbClr val="3f3f3f"/>
              </a:buClr>
              <a:buFont typeface="Arial"/>
              <a:buChar char="•"/>
            </a:pPr>
            <a:r>
              <a:rPr b="1" lang="uk-UA" sz="1800" strike="noStrike" u="none">
                <a:solidFill>
                  <a:srgbClr val="3f3f3f"/>
                </a:solidFill>
                <a:effectLst/>
                <a:uFillTx/>
                <a:latin typeface="IBM Plex Sans"/>
                <a:ea typeface="Mulish"/>
              </a:rPr>
              <a:t>Зовнішні детермінанти </a:t>
            </a:r>
            <a:r>
              <a:rPr b="0" lang="uk-UA" sz="1800" strike="noStrike" u="none">
                <a:solidFill>
                  <a:srgbClr val="3f3f3f"/>
                </a:solidFill>
                <a:effectLst/>
                <a:uFillTx/>
                <a:latin typeface="IBM Plex Sans"/>
                <a:ea typeface="Mulish"/>
              </a:rPr>
              <a:t>зумовлені етнічними традиціями, звичками в харчуванні, добробутом, довкіллям, впливом шкідливих чинників виробництва тощо.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02" name="Рисунок 2" descr=""/>
          <p:cNvPicPr/>
          <p:nvPr/>
        </p:nvPicPr>
        <p:blipFill>
          <a:blip r:embed="rId1"/>
          <a:stretch/>
        </p:blipFill>
        <p:spPr>
          <a:xfrm>
            <a:off x="480960" y="1122840"/>
            <a:ext cx="5901120" cy="395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3" name="Рисунок 7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4" name="PlaceHolder 2"/>
          <p:cNvSpPr>
            <a:spLocks noGrp="1"/>
          </p:cNvSpPr>
          <p:nvPr>
            <p:ph type="title"/>
          </p:nvPr>
        </p:nvSpPr>
        <p:spPr>
          <a:xfrm>
            <a:off x="6474600" y="664920"/>
            <a:ext cx="5038200" cy="72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Детермінанти здоров</a:t>
            </a:r>
            <a:r>
              <a:rPr b="1" lang="uk-UA" sz="31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’я</a:t>
            </a:r>
            <a:endParaRPr b="0" lang="uk-UA" sz="31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6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7" name="Рисунок 6" descr=""/>
          <p:cNvPicPr/>
          <p:nvPr/>
        </p:nvPicPr>
        <p:blipFill>
          <a:blip r:embed="rId3"/>
          <a:srcRect l="22791" t="0" r="41164" b="0"/>
          <a:stretch/>
        </p:blipFill>
        <p:spPr>
          <a:xfrm>
            <a:off x="698400" y="1554480"/>
            <a:ext cx="6602040" cy="431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8" name="Google Shape;1273;p64"/>
          <p:cNvSpPr/>
          <p:nvPr/>
        </p:nvSpPr>
        <p:spPr>
          <a:xfrm>
            <a:off x="7759800" y="1416240"/>
            <a:ext cx="397332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228600" indent="-228600" defTabSz="914400"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Індивідуальні фактори та фактори способу життя (харчування, фізичні навантаження, вживання алкоголю та тютюну)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Соціальні мережі (сім’я, школа, спільнота)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Умови життя та праці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Загальні соціально – економічні, культурні та екологічні умови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698400" y="5916600"/>
            <a:ext cx="5038200" cy="72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Детермінанти здоров’я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Рисунок 7" descr=""/>
          <p:cNvPicPr/>
          <p:nvPr/>
        </p:nvPicPr>
        <p:blipFill>
          <a:blip r:embed="rId1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1" name="Рисунок 1" descr=""/>
          <p:cNvPicPr/>
          <p:nvPr/>
        </p:nvPicPr>
        <p:blipFill>
          <a:blip r:embed="rId2"/>
          <a:stretch/>
        </p:blipFill>
        <p:spPr>
          <a:xfrm>
            <a:off x="216000" y="2905560"/>
            <a:ext cx="6344640" cy="3333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2" name="Рисунок 6" descr=""/>
          <p:cNvPicPr/>
          <p:nvPr/>
        </p:nvPicPr>
        <p:blipFill>
          <a:blip r:embed="rId3"/>
          <a:srcRect l="10231" t="0" r="5769" b="42307"/>
          <a:stretch/>
        </p:blipFill>
        <p:spPr>
          <a:xfrm>
            <a:off x="7101360" y="945000"/>
            <a:ext cx="5090400" cy="279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3" name="Рисунок 8" descr=""/>
          <p:cNvPicPr/>
          <p:nvPr/>
        </p:nvPicPr>
        <p:blipFill>
          <a:blip r:embed="rId4"/>
          <a:stretch/>
        </p:blipFill>
        <p:spPr>
          <a:xfrm>
            <a:off x="7006680" y="3754800"/>
            <a:ext cx="4944600" cy="28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4" name="Рисунок 10" descr=""/>
          <p:cNvPicPr/>
          <p:nvPr/>
        </p:nvPicPr>
        <p:blipFill>
          <a:blip r:embed="rId5"/>
          <a:srcRect l="0" t="70290" r="23721" b="-2781"/>
          <a:stretch/>
        </p:blipFill>
        <p:spPr>
          <a:xfrm>
            <a:off x="5616000" y="2140920"/>
            <a:ext cx="2303280" cy="83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5" name="Прямоугольник 11"/>
          <p:cNvSpPr/>
          <p:nvPr/>
        </p:nvSpPr>
        <p:spPr>
          <a:xfrm>
            <a:off x="9712440" y="1044360"/>
            <a:ext cx="1823040" cy="9802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16" name="Прямоугольник 12"/>
          <p:cNvSpPr/>
          <p:nvPr/>
        </p:nvSpPr>
        <p:spPr>
          <a:xfrm>
            <a:off x="7508160" y="965520"/>
            <a:ext cx="1188000" cy="23824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17" name="Прямоугольник 13"/>
          <p:cNvSpPr/>
          <p:nvPr/>
        </p:nvSpPr>
        <p:spPr>
          <a:xfrm>
            <a:off x="7919640" y="3913920"/>
            <a:ext cx="776520" cy="20494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18" name="Прямоугольник 14"/>
          <p:cNvSpPr/>
          <p:nvPr/>
        </p:nvSpPr>
        <p:spPr>
          <a:xfrm>
            <a:off x="9436680" y="3782160"/>
            <a:ext cx="1720440" cy="102492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19" name="Прямоугольник 16"/>
          <p:cNvSpPr/>
          <p:nvPr/>
        </p:nvSpPr>
        <p:spPr>
          <a:xfrm>
            <a:off x="2339640" y="3971520"/>
            <a:ext cx="2180880" cy="6004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20" name="Прямоугольник 9"/>
          <p:cNvSpPr/>
          <p:nvPr/>
        </p:nvSpPr>
        <p:spPr>
          <a:xfrm>
            <a:off x="711360" y="1238760"/>
            <a:ext cx="527040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Загальні соціально –економічні, культурні  умови країни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1" name="Двойная стрелка вверх/вниз 19"/>
          <p:cNvSpPr/>
          <p:nvPr/>
        </p:nvSpPr>
        <p:spPr>
          <a:xfrm>
            <a:off x="10474200" y="2611440"/>
            <a:ext cx="304560" cy="73548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22" name="Двойная стрелка вверх/вниз 21"/>
          <p:cNvSpPr/>
          <p:nvPr/>
        </p:nvSpPr>
        <p:spPr>
          <a:xfrm>
            <a:off x="7712640" y="3233880"/>
            <a:ext cx="392760" cy="54828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023" name="Рисунок 22" descr=""/>
          <p:cNvPicPr/>
          <p:nvPr/>
        </p:nvPicPr>
        <p:blipFill>
          <a:blip r:embed="rId6"/>
          <a:srcRect l="0" t="58238" r="19537" b="29321"/>
          <a:stretch/>
        </p:blipFill>
        <p:spPr>
          <a:xfrm>
            <a:off x="7422840" y="382320"/>
            <a:ext cx="4112640" cy="54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4" name="PlaceHolder 1"/>
          <p:cNvSpPr>
            <a:spLocks noGrp="1"/>
          </p:cNvSpPr>
          <p:nvPr>
            <p:ph type="title"/>
          </p:nvPr>
        </p:nvSpPr>
        <p:spPr>
          <a:xfrm>
            <a:off x="711360" y="2026080"/>
            <a:ext cx="5038200" cy="72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Детермінанти здоров’я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6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7" name="Рисунок 4" descr=""/>
          <p:cNvPicPr/>
          <p:nvPr/>
        </p:nvPicPr>
        <p:blipFill>
          <a:blip r:embed="rId3"/>
          <a:srcRect l="2557" t="4339" r="4867" b="6613"/>
          <a:stretch/>
        </p:blipFill>
        <p:spPr>
          <a:xfrm>
            <a:off x="2083320" y="577080"/>
            <a:ext cx="9872280" cy="607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8" name="Google Shape;908;p32"/>
          <p:cNvSpPr/>
          <p:nvPr/>
        </p:nvSpPr>
        <p:spPr>
          <a:xfrm>
            <a:off x="7019640" y="777240"/>
            <a:ext cx="4781520" cy="1292400"/>
          </a:xfrm>
          <a:prstGeom prst="rect">
            <a:avLst/>
          </a:prstGeom>
          <a:solidFill>
            <a:srgbClr val="b4e2f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На виникнення хронічних захворювань впливає комплекс факторів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9" name="Google Shape;911;p32"/>
          <p:cNvSpPr/>
          <p:nvPr/>
        </p:nvSpPr>
        <p:spPr>
          <a:xfrm>
            <a:off x="9973440" y="4695480"/>
            <a:ext cx="1583280" cy="1477080"/>
          </a:xfrm>
          <a:prstGeom prst="rect">
            <a:avLst/>
          </a:prstGeom>
          <a:solidFill>
            <a:srgbClr val="e3e2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52508a"/>
                </a:solidFill>
                <a:effectLst/>
                <a:uFillTx/>
                <a:latin typeface="Mulish"/>
                <a:ea typeface="Mulish"/>
              </a:rPr>
              <a:t>ЗАХВОРЮВАННЯ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52508a"/>
                </a:solidFill>
                <a:effectLst/>
                <a:uFillTx/>
                <a:latin typeface="Mulish"/>
                <a:ea typeface="Mulish"/>
              </a:rPr>
              <a:t>Серцево-судинні Онкологічні Цукровий діабет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52508a"/>
                </a:solidFill>
                <a:effectLst/>
                <a:uFillTx/>
                <a:latin typeface="Mulish"/>
                <a:ea typeface="Mulish"/>
              </a:rPr>
              <a:t>Хронічні захворювання органів дихання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52508a"/>
                </a:solidFill>
                <a:effectLst/>
                <a:uFillTx/>
                <a:latin typeface="Mulish"/>
                <a:ea typeface="Mulish"/>
              </a:rPr>
              <a:t>Психічні розлади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0" name="Google Shape;912;p32"/>
          <p:cNvSpPr/>
          <p:nvPr/>
        </p:nvSpPr>
        <p:spPr>
          <a:xfrm>
            <a:off x="7533000" y="3688200"/>
            <a:ext cx="1585080" cy="2215800"/>
          </a:xfrm>
          <a:prstGeom prst="rect">
            <a:avLst/>
          </a:prstGeom>
          <a:solidFill>
            <a:srgbClr val="d1e3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39885a"/>
                </a:solidFill>
                <a:effectLst/>
                <a:uFillTx/>
                <a:latin typeface="Mulish"/>
                <a:ea typeface="Mulish"/>
              </a:rPr>
              <a:t>ПРОМІЖНІ ФАКТОРИ РИЗИКУ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39885a"/>
                </a:solidFill>
                <a:effectLst/>
                <a:uFillTx/>
                <a:latin typeface="Mulish"/>
                <a:ea typeface="Mulish"/>
              </a:rPr>
              <a:t>Підвищений рівень цукру в крові 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39885a"/>
                </a:solidFill>
                <a:effectLst/>
                <a:uFillTx/>
                <a:latin typeface="Mulish"/>
                <a:ea typeface="Mulish"/>
              </a:rPr>
              <a:t>Підвищений артеріальний тиск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39885a"/>
                </a:solidFill>
                <a:effectLst/>
                <a:uFillTx/>
                <a:latin typeface="Mulish"/>
                <a:ea typeface="Mulish"/>
              </a:rPr>
              <a:t>Аномальний рівень ліпідів у крові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39885a"/>
                </a:solidFill>
                <a:effectLst/>
                <a:uFillTx/>
                <a:latin typeface="Mulish"/>
                <a:ea typeface="Mulish"/>
              </a:rPr>
              <a:t>Надмірна вага/ожиріння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39885a"/>
                </a:solidFill>
                <a:effectLst/>
                <a:uFillTx/>
                <a:latin typeface="Mulish"/>
                <a:ea typeface="Mulish"/>
              </a:rPr>
              <a:t>Аномальна функція легень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1" name="Google Shape;910;p32"/>
          <p:cNvSpPr/>
          <p:nvPr/>
        </p:nvSpPr>
        <p:spPr>
          <a:xfrm>
            <a:off x="5243400" y="2487960"/>
            <a:ext cx="1569600" cy="2400120"/>
          </a:xfrm>
          <a:prstGeom prst="rect">
            <a:avLst/>
          </a:prstGeom>
          <a:solidFill>
            <a:srgbClr val="f6c9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ЗАГАЛЬНІ ФАКТОРИ РИЗИКУ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Нездорове харчування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Брак фізичної активності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Вживання тютюну та алкоголю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Забруднення повітря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Вік 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e64099"/>
                </a:solidFill>
                <a:effectLst/>
                <a:uFillTx/>
                <a:latin typeface="Mulish"/>
                <a:ea typeface="Mulish"/>
              </a:rPr>
              <a:t>Спадкові захворювання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2" name="Google Shape;909;p32"/>
          <p:cNvSpPr/>
          <p:nvPr/>
        </p:nvSpPr>
        <p:spPr>
          <a:xfrm>
            <a:off x="2894040" y="2097000"/>
            <a:ext cx="1629360" cy="1292400"/>
          </a:xfrm>
          <a:prstGeom prst="rect">
            <a:avLst/>
          </a:prstGeom>
          <a:solidFill>
            <a:srgbClr val="f5cfc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d65850"/>
                </a:solidFill>
                <a:effectLst/>
                <a:uFillTx/>
                <a:latin typeface="Mulish"/>
                <a:ea typeface="Mulish"/>
              </a:rPr>
              <a:t>ГЛОБАЛЬНІ ФАКТОРИ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d65850"/>
                </a:solidFill>
                <a:effectLst/>
                <a:uFillTx/>
                <a:latin typeface="Mulish"/>
                <a:ea typeface="Mulish"/>
              </a:rPr>
              <a:t>Глобалізація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d65850"/>
                </a:solidFill>
                <a:effectLst/>
                <a:uFillTx/>
                <a:latin typeface="Mulish"/>
                <a:ea typeface="Mulish"/>
              </a:rPr>
              <a:t>Урбанізація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d65850"/>
                </a:solidFill>
                <a:effectLst/>
                <a:uFillTx/>
                <a:latin typeface="Mulish"/>
                <a:ea typeface="Mulish"/>
              </a:rPr>
              <a:t>Старіння населення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d65850"/>
                </a:solidFill>
                <a:effectLst/>
                <a:uFillTx/>
                <a:latin typeface="Mulish"/>
                <a:ea typeface="Mulish"/>
              </a:rPr>
              <a:t>Соціальні детермінанти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title"/>
          </p:nvPr>
        </p:nvSpPr>
        <p:spPr>
          <a:xfrm>
            <a:off x="3112200" y="676800"/>
            <a:ext cx="867276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uk-UA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 Medium"/>
                <a:ea typeface="Mulish"/>
              </a:rPr>
              <a:t>С</a:t>
            </a:r>
            <a:r>
              <a:rPr b="1" lang="ru-RU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 Medium"/>
                <a:ea typeface="Mulish"/>
              </a:rPr>
              <a:t>тратегія лікування НІЗ (2020 рік)</a:t>
            </a:r>
            <a:r>
              <a:rPr b="1" lang="uk-UA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 Medium"/>
                <a:ea typeface="Mulish"/>
              </a:rPr>
              <a:t> </a:t>
            </a:r>
            <a:br>
              <a:rPr sz="2400"/>
            </a:br>
            <a:r>
              <a:rPr b="1" lang="uk-UA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 Medium"/>
                <a:ea typeface="Mulish"/>
              </a:rPr>
              <a:t>Ключові фактори ризику НІЗ 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4" name="Google Shape;177;p14"/>
          <p:cNvSpPr/>
          <p:nvPr/>
        </p:nvSpPr>
        <p:spPr>
          <a:xfrm>
            <a:off x="1057320" y="6096600"/>
            <a:ext cx="10077120" cy="24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000" strike="noStrike" u="none">
                <a:solidFill>
                  <a:srgbClr val="020202"/>
                </a:solidFill>
                <a:effectLst/>
                <a:uFillTx/>
                <a:latin typeface="Mulish"/>
                <a:ea typeface="Mulish"/>
              </a:rPr>
              <a:t>Management and Prevention Strategies for Non-communicable Diseases (NCDs) and Their Risk Factors. https://www.frontiersin.org/articles/10.3389/fpubh.2020.574111/full</a:t>
            </a:r>
            <a:endParaRPr b="0" lang="uk-UA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5" name="Google Shape;178;p14"/>
          <p:cNvSpPr/>
          <p:nvPr/>
        </p:nvSpPr>
        <p:spPr>
          <a:xfrm>
            <a:off x="1057320" y="1972440"/>
            <a:ext cx="1837800" cy="1076760"/>
          </a:xfrm>
          <a:prstGeom prst="rect">
            <a:avLst/>
          </a:prstGeom>
          <a:solidFill>
            <a:srgbClr val="8da9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trike="noStrike" u="none">
                <a:solidFill>
                  <a:srgbClr val="ffffff"/>
                </a:solidFill>
                <a:effectLst/>
                <a:uFillTx/>
                <a:latin typeface="Mulish"/>
                <a:ea typeface="Mulish"/>
              </a:rPr>
              <a:t>Генетичні фактори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6" name="Google Shape;179;p14"/>
          <p:cNvSpPr/>
          <p:nvPr/>
        </p:nvSpPr>
        <p:spPr>
          <a:xfrm>
            <a:off x="3048480" y="1972440"/>
            <a:ext cx="1837800" cy="1076760"/>
          </a:xfrm>
          <a:prstGeom prst="rect">
            <a:avLst/>
          </a:prstGeom>
          <a:solidFill>
            <a:srgbClr val="a8d0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trike="noStrike" u="none">
                <a:solidFill>
                  <a:srgbClr val="ffffff"/>
                </a:solidFill>
                <a:effectLst/>
                <a:uFillTx/>
                <a:latin typeface="Mulish"/>
                <a:ea typeface="Mulish"/>
              </a:rPr>
              <a:t>Фактори 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trike="noStrike" u="none">
                <a:solidFill>
                  <a:srgbClr val="ffffff"/>
                </a:solidFill>
                <a:effectLst/>
                <a:uFillTx/>
                <a:latin typeface="Mulish"/>
                <a:ea typeface="Mulish"/>
              </a:rPr>
              <a:t>довкілля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7" name="Google Shape;180;p14"/>
          <p:cNvSpPr/>
          <p:nvPr/>
        </p:nvSpPr>
        <p:spPr>
          <a:xfrm>
            <a:off x="5041440" y="1972440"/>
            <a:ext cx="1837800" cy="1076760"/>
          </a:xfrm>
          <a:prstGeom prst="rect">
            <a:avLst/>
          </a:prstGeom>
          <a:solidFill>
            <a:srgbClr val="f4b08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trike="noStrike" u="none">
                <a:solidFill>
                  <a:srgbClr val="ffffff"/>
                </a:solidFill>
                <a:effectLst/>
                <a:uFillTx/>
                <a:latin typeface="Mulish"/>
                <a:ea typeface="Mulish"/>
              </a:rPr>
              <a:t>Соціально-демографічні фактори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8" name="Google Shape;181;p14"/>
          <p:cNvSpPr/>
          <p:nvPr/>
        </p:nvSpPr>
        <p:spPr>
          <a:xfrm>
            <a:off x="7041240" y="1981080"/>
            <a:ext cx="1843200" cy="1076760"/>
          </a:xfrm>
          <a:prstGeom prst="rect">
            <a:avLst/>
          </a:prstGeom>
          <a:solidFill>
            <a:srgbClr val="e94f1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trike="noStrike" u="none">
                <a:solidFill>
                  <a:srgbClr val="ffffff"/>
                </a:solidFill>
                <a:effectLst/>
                <a:uFillTx/>
                <a:latin typeface="Mulish"/>
                <a:ea typeface="Mulish"/>
              </a:rPr>
              <a:t>Поведінкові фактори</a:t>
            </a:r>
            <a:endParaRPr b="0" lang="uk-UA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39" name="Google Shape;182;p14"/>
          <p:cNvSpPr/>
          <p:nvPr/>
        </p:nvSpPr>
        <p:spPr>
          <a:xfrm>
            <a:off x="9057960" y="1988640"/>
            <a:ext cx="1843200" cy="1076760"/>
          </a:xfrm>
          <a:prstGeom prst="rect">
            <a:avLst/>
          </a:prstGeom>
          <a:solidFill>
            <a:srgbClr val="7030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trike="noStrike" u="none">
                <a:solidFill>
                  <a:srgbClr val="ffffff"/>
                </a:solidFill>
                <a:effectLst/>
                <a:uFillTx/>
                <a:latin typeface="Mulish"/>
                <a:ea typeface="Mulish"/>
              </a:rPr>
              <a:t>Метаболічні фактори та фактори медичних станів</a:t>
            </a:r>
            <a:endParaRPr b="0" lang="uk-UA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0" name="Google Shape;183;p14"/>
          <p:cNvSpPr/>
          <p:nvPr/>
        </p:nvSpPr>
        <p:spPr>
          <a:xfrm>
            <a:off x="3042720" y="3159000"/>
            <a:ext cx="183744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забруднення повітря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зміни погоди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сонячне випромінювання (УФ, радіація) 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1" name="Google Shape;184;p14"/>
          <p:cNvSpPr/>
          <p:nvPr/>
        </p:nvSpPr>
        <p:spPr>
          <a:xfrm>
            <a:off x="5093280" y="3169440"/>
            <a:ext cx="185832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вік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стать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раса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етнічність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освіта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дохід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2" name="Google Shape;185;p14"/>
          <p:cNvSpPr/>
          <p:nvPr/>
        </p:nvSpPr>
        <p:spPr>
          <a:xfrm>
            <a:off x="7041240" y="3176640"/>
            <a:ext cx="195120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вживання тютюну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вживання алкоголю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фізична активність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харчування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3" name="Google Shape;186;p14"/>
          <p:cNvSpPr/>
          <p:nvPr/>
        </p:nvSpPr>
        <p:spPr>
          <a:xfrm>
            <a:off x="1036800" y="3169440"/>
            <a:ext cx="185832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історія хвороб родини;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генетична спадковість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епігенетичні зміни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4" name="Google Shape;187;p14"/>
          <p:cNvSpPr/>
          <p:nvPr/>
        </p:nvSpPr>
        <p:spPr>
          <a:xfrm>
            <a:off x="9149400" y="3196800"/>
            <a:ext cx="184320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підвищений кров’яний тиск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підвищений рівень холестерину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підвищений рівень глюкози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3160" indent="-1731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надмірна вага чи ожиріння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45" name="Рисунок 13" descr=""/>
          <p:cNvPicPr/>
          <p:nvPr/>
        </p:nvPicPr>
        <p:blipFill>
          <a:blip r:embed="rId1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Рисунок 1" descr=""/>
          <p:cNvPicPr/>
          <p:nvPr/>
        </p:nvPicPr>
        <p:blipFill>
          <a:blip r:embed="rId1"/>
          <a:stretch/>
        </p:blipFill>
        <p:spPr>
          <a:xfrm>
            <a:off x="5692320" y="0"/>
            <a:ext cx="649944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7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8" name="Google Shape;925;p34"/>
          <p:cNvSpPr/>
          <p:nvPr/>
        </p:nvSpPr>
        <p:spPr>
          <a:xfrm>
            <a:off x="717840" y="2349360"/>
            <a:ext cx="4842000" cy="21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50000"/>
              </a:lnSpc>
              <a:spcBef>
                <a:spcPts val="1001"/>
              </a:spcBef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Mulish"/>
              <a:ea typeface="Mulish"/>
            </a:endParaRPr>
          </a:p>
        </p:txBody>
      </p:sp>
      <p:graphicFrame>
        <p:nvGraphicFramePr>
          <p:cNvPr id="1049" name="Google Shape;926;p34"/>
          <p:cNvGraphicFramePr/>
          <p:nvPr/>
        </p:nvGraphicFramePr>
        <p:xfrm>
          <a:off x="6446880" y="1602000"/>
          <a:ext cx="5018040" cy="2070360"/>
        </p:xfrm>
        <a:graphic>
          <a:graphicData uri="http://schemas.openxmlformats.org/drawingml/2006/table">
            <a:tbl>
              <a:tblPr/>
              <a:tblGrid>
                <a:gridCol w="2654280"/>
                <a:gridCol w="2364120"/>
              </a:tblGrid>
              <a:tr h="396000">
                <a:tc>
                  <a:txBody>
                    <a:bodyPr lIns="20520" rIns="2052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Фактор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20520" marR="2052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0520" rIns="2052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Тип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20520" marR="2052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32080">
                <a:tc>
                  <a:txBody>
                    <a:bodyPr lIns="20520" rIns="20520" anchor="t">
                      <a:noAutofit/>
                    </a:bodyPr>
                    <a:p>
                      <a:pPr marL="176040"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Дохід/ Соціальний статус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0520" marR="2052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0520" rIns="20520" anchor="t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Модифікований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0520" marR="2052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71800">
                <a:tc>
                  <a:txBody>
                    <a:bodyPr lIns="20520" rIns="20520" anchor="t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Освіта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0520" marR="2052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0520" rIns="20520" anchor="t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Модифікований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0520" marR="2052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08840">
                <a:tc>
                  <a:txBody>
                    <a:bodyPr lIns="20520" rIns="20520" anchor="t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Матеріальні умови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0520" marR="2052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0520" rIns="20520" anchor="t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uk-UA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Calibri"/>
                        </a:rPr>
                        <a:t>Модифікований</a:t>
                      </a:r>
                      <a:endParaRPr b="0" lang="uk-UA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0520" marR="2052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50" name="Прямоугольник 2"/>
          <p:cNvSpPr/>
          <p:nvPr/>
        </p:nvSpPr>
        <p:spPr>
          <a:xfrm>
            <a:off x="6784200" y="539280"/>
            <a:ext cx="43156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rgbClr val="404040"/>
                </a:solidFill>
                <a:effectLst/>
                <a:uFillTx/>
                <a:latin typeface="IBM Plex Sans"/>
                <a:ea typeface="Mulish"/>
              </a:rPr>
              <a:t> </a:t>
            </a: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Можна модифіковані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1" name="Прямоугольник 9"/>
          <p:cNvSpPr/>
          <p:nvPr/>
        </p:nvSpPr>
        <p:spPr>
          <a:xfrm>
            <a:off x="823680" y="2641680"/>
            <a:ext cx="4629960" cy="138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Не можна модифікувати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генетичні фактори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стать і вік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052" name="Google Shape;919;p33"/>
          <p:cNvGraphicFramePr/>
          <p:nvPr/>
        </p:nvGraphicFramePr>
        <p:xfrm>
          <a:off x="6519960" y="3560760"/>
          <a:ext cx="5077080" cy="2492280"/>
        </p:xfrm>
        <a:graphic>
          <a:graphicData uri="http://schemas.openxmlformats.org/drawingml/2006/table">
            <a:tbl>
              <a:tblPr/>
              <a:tblGrid>
                <a:gridCol w="2540880"/>
                <a:gridCol w="2536200"/>
              </a:tblGrid>
              <a:tr h="689400">
                <a:tc>
                  <a:txBody>
                    <a:bodyPr lIns="25200" rIns="25200" anchor="t">
                      <a:noAutofit/>
                    </a:bodyPr>
                    <a:p>
                      <a:pPr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Mulish"/>
                        </a:rPr>
                        <a:t>Соціальні умови</a:t>
                      </a:r>
                      <a:endParaRPr b="0" lang="uk-UA" sz="1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5200" marR="25200" marT="45720" marB="45720">
                    <a:lnL w="12240">
                      <a:solidFill>
                        <a:srgbClr val="bfbfbf"/>
                      </a:solidFill>
                      <a:prstDash val="solid"/>
                    </a:lnL>
                    <a:lnR w="12240">
                      <a:solidFill>
                        <a:srgbClr val="bfbfbf"/>
                      </a:solidFill>
                      <a:prstDash val="solid"/>
                    </a:lnR>
                    <a:lnT w="12240">
                      <a:solidFill>
                        <a:srgbClr val="bfbfbf"/>
                      </a:solidFill>
                      <a:prstDash val="solid"/>
                    </a:lnT>
                    <a:lnB w="1224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5200" rIns="25200" anchor="t">
                      <a:noAutofit/>
                    </a:bodyPr>
                    <a:p>
                      <a:pPr marL="176040"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Mulish"/>
                        </a:rPr>
                        <a:t>Підтримка з боку громади, родини, друзів та фахівців у сфері охорони здоров’я</a:t>
                      </a:r>
                      <a:endParaRPr b="0" lang="uk-UA" sz="1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5200" marR="25200" marT="45720" marB="45720">
                    <a:lnL w="12240">
                      <a:solidFill>
                        <a:srgbClr val="bfbfbf"/>
                      </a:solidFill>
                      <a:prstDash val="solid"/>
                    </a:lnL>
                    <a:lnR w="12240">
                      <a:solidFill>
                        <a:srgbClr val="bfbfbf"/>
                      </a:solidFill>
                      <a:prstDash val="solid"/>
                    </a:lnR>
                    <a:lnT w="12240">
                      <a:solidFill>
                        <a:srgbClr val="bfbfbf"/>
                      </a:solidFill>
                      <a:prstDash val="solid"/>
                    </a:lnT>
                    <a:lnB w="1224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</a:tr>
              <a:tr h="1120320">
                <a:tc>
                  <a:txBody>
                    <a:bodyPr lIns="25200" rIns="25200" anchor="t">
                      <a:noAutofit/>
                    </a:bodyPr>
                    <a:p>
                      <a:pPr marL="264960"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Mulish"/>
                        </a:rPr>
                        <a:t>Доступ до медичного обслуговування</a:t>
                      </a:r>
                      <a:endParaRPr b="0" lang="uk-UA" sz="1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5200" marR="25200" marT="45720" marB="45720">
                    <a:lnL w="12240">
                      <a:solidFill>
                        <a:srgbClr val="bfbfbf"/>
                      </a:solidFill>
                      <a:prstDash val="solid"/>
                    </a:lnL>
                    <a:lnR w="12240">
                      <a:solidFill>
                        <a:srgbClr val="bfbfbf"/>
                      </a:solidFill>
                      <a:prstDash val="solid"/>
                    </a:lnR>
                    <a:lnT w="12240">
                      <a:solidFill>
                        <a:srgbClr val="bfbfbf"/>
                      </a:solidFill>
                      <a:prstDash val="solid"/>
                    </a:lnT>
                    <a:lnB w="1224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5200" rIns="25200" anchor="t">
                      <a:noAutofit/>
                    </a:bodyPr>
                    <a:p>
                      <a:pPr marL="176040"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Mulish"/>
                        </a:rPr>
                        <a:t>Програми охорони здоров’я для окремих осіб і громад.</a:t>
                      </a:r>
                      <a:endParaRPr b="0" lang="uk-UA" sz="1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5200" marR="25200" marT="45720" marB="45720">
                    <a:lnL w="12240">
                      <a:solidFill>
                        <a:srgbClr val="bfbfbf"/>
                      </a:solidFill>
                      <a:prstDash val="solid"/>
                    </a:lnL>
                    <a:lnR w="12240">
                      <a:solidFill>
                        <a:srgbClr val="bfbfbf"/>
                      </a:solidFill>
                      <a:prstDash val="solid"/>
                    </a:lnR>
                    <a:lnT w="12240">
                      <a:solidFill>
                        <a:srgbClr val="bfbfbf"/>
                      </a:solidFill>
                      <a:prstDash val="solid"/>
                    </a:lnT>
                    <a:lnB w="1224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Рисунок 3" descr=""/>
          <p:cNvPicPr/>
          <p:nvPr/>
        </p:nvPicPr>
        <p:blipFill>
          <a:blip r:embed="rId1"/>
          <a:stretch/>
        </p:blipFill>
        <p:spPr>
          <a:xfrm>
            <a:off x="-81720" y="1170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4" name="Прямоугольник 5"/>
          <p:cNvSpPr/>
          <p:nvPr/>
        </p:nvSpPr>
        <p:spPr>
          <a:xfrm>
            <a:off x="4639680" y="872640"/>
            <a:ext cx="667296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Чинники які впливають на здоров</a:t>
            </a:r>
            <a:r>
              <a:rPr b="1" lang="en-US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’</a:t>
            </a: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я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55" name="Google Shape;456;p50" descr=""/>
          <p:cNvPicPr/>
          <p:nvPr/>
        </p:nvPicPr>
        <p:blipFill>
          <a:blip r:embed="rId2"/>
          <a:srcRect l="0" t="11068" r="0" b="14368"/>
          <a:stretch/>
        </p:blipFill>
        <p:spPr>
          <a:xfrm>
            <a:off x="1521720" y="1523880"/>
            <a:ext cx="9213480" cy="457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Рисунок 1" descr=""/>
          <p:cNvPicPr/>
          <p:nvPr/>
        </p:nvPicPr>
        <p:blipFill>
          <a:blip r:embed="rId1"/>
          <a:stretch/>
        </p:blipFill>
        <p:spPr>
          <a:xfrm>
            <a:off x="0" y="540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7" name="Рисунок 6" descr=""/>
          <p:cNvPicPr/>
          <p:nvPr/>
        </p:nvPicPr>
        <p:blipFill>
          <a:blip r:embed="rId2"/>
          <a:stretch/>
        </p:blipFill>
        <p:spPr>
          <a:xfrm>
            <a:off x="98280" y="137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8" name="Прямоугольник 2"/>
          <p:cNvSpPr/>
          <p:nvPr/>
        </p:nvSpPr>
        <p:spPr>
          <a:xfrm>
            <a:off x="1090080" y="1036440"/>
            <a:ext cx="1057248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ЗАГАЛЬНІ ФАКТОРИ РИЗИКУ ВИЗНАЧЕНІ ВООЗ, ЩО ВПЛИВАЮТЬ НА РОЗВИТОК БІЛЬШОСТІ ЗАХВОРЮВАНЬ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59" name="Рисунок 3" descr=""/>
          <p:cNvPicPr/>
          <p:nvPr/>
        </p:nvPicPr>
        <p:blipFill>
          <a:blip r:embed="rId3"/>
          <a:srcRect l="0" t="30905" r="0" b="0"/>
          <a:stretch/>
        </p:blipFill>
        <p:spPr>
          <a:xfrm>
            <a:off x="1424880" y="2196000"/>
            <a:ext cx="9902880" cy="3848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/>
          </p:nvPr>
        </p:nvSpPr>
        <p:spPr>
          <a:xfrm>
            <a:off x="697320" y="3779280"/>
            <a:ext cx="4280040" cy="26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Кожні 10 мкг</a:t>
            </a: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забруднень </a:t>
            </a:r>
            <a:r>
              <a:rPr b="1" lang="en-US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/м3 знижують тривалість життя на 0,6 року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061" name="Google Shape;308;p34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5005440" y="1809720"/>
            <a:ext cx="6799320" cy="431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2" name="Рисунок 5" descr=""/>
          <p:cNvPicPr/>
          <p:nvPr/>
        </p:nvPicPr>
        <p:blipFill>
          <a:blip r:embed="rId2"/>
          <a:stretch/>
        </p:blipFill>
        <p:spPr>
          <a:xfrm>
            <a:off x="302760" y="32904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3" name="Рисунок 6" descr=""/>
          <p:cNvPicPr/>
          <p:nvPr/>
        </p:nvPicPr>
        <p:blipFill>
          <a:blip r:embed="rId3"/>
          <a:srcRect l="0" t="43376" r="0" b="0"/>
          <a:stretch/>
        </p:blipFill>
        <p:spPr>
          <a:xfrm>
            <a:off x="424080" y="1994400"/>
            <a:ext cx="5120280" cy="1630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4" name="Прямоугольник 7"/>
          <p:cNvSpPr/>
          <p:nvPr/>
        </p:nvSpPr>
        <p:spPr>
          <a:xfrm>
            <a:off x="1029600" y="833760"/>
            <a:ext cx="105724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Забруднення повітря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Рисунок 1" descr=""/>
          <p:cNvPicPr/>
          <p:nvPr/>
        </p:nvPicPr>
        <p:blipFill>
          <a:blip r:embed="rId1"/>
          <a:stretch/>
        </p:blipFill>
        <p:spPr>
          <a:xfrm>
            <a:off x="6383160" y="27000"/>
            <a:ext cx="5776200" cy="683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2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3" name="Прямоугольник 2"/>
          <p:cNvSpPr/>
          <p:nvPr/>
        </p:nvSpPr>
        <p:spPr>
          <a:xfrm>
            <a:off x="6159960" y="371520"/>
            <a:ext cx="622224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Times New Roman"/>
              </a:rPr>
              <a:t>ЕПІДЕМІОЛОГІЧНИЙ ПЕРЕХІД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4" name="Прямоугольник 8"/>
          <p:cNvSpPr/>
          <p:nvPr/>
        </p:nvSpPr>
        <p:spPr>
          <a:xfrm>
            <a:off x="6625440" y="1006200"/>
            <a:ext cx="5494320" cy="532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Фактори, що впливають на епідеміологічний перехід: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Розвиток медицини та охорона здоров'я (вакцинація, антибіотики, покращення санітарних умов, доступ до медичної допомоги).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Зміни в харчуванні та способі життя  (споживання калорій, фізична активність,  куріння, алкоголь).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Економічний розвиток (зростання рівня життя, покращення умов праці та житла).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Збільшення тривалості життя.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Зростання захворюваності на неінфекційні хвороби, такі як серцево-судинні, онкологічні, діабет, хронічні респіраторні захворювання.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45" name="Рисунок 11" descr=""/>
          <p:cNvPicPr/>
          <p:nvPr/>
        </p:nvPicPr>
        <p:blipFill>
          <a:blip r:embed="rId3"/>
          <a:srcRect l="0" t="25426" r="0" b="0"/>
          <a:stretch/>
        </p:blipFill>
        <p:spPr>
          <a:xfrm>
            <a:off x="413280" y="2373840"/>
            <a:ext cx="5540400" cy="395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6" name="Прямоугольник 13"/>
          <p:cNvSpPr/>
          <p:nvPr/>
        </p:nvSpPr>
        <p:spPr>
          <a:xfrm>
            <a:off x="6258600" y="5019840"/>
            <a:ext cx="5933160" cy="1310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947" name="Рисунок 14" descr=""/>
          <p:cNvPicPr/>
          <p:nvPr/>
        </p:nvPicPr>
        <p:blipFill>
          <a:blip r:embed="rId4"/>
          <a:stretch/>
        </p:blipFill>
        <p:spPr>
          <a:xfrm>
            <a:off x="167040" y="1514160"/>
            <a:ext cx="6352920" cy="859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title"/>
          </p:nvPr>
        </p:nvSpPr>
        <p:spPr>
          <a:xfrm>
            <a:off x="671040" y="2760840"/>
            <a:ext cx="289476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Основне питання дослідження ризиків НІЗ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66" name="PlaceHolder 2"/>
          <p:cNvSpPr>
            <a:spLocks noGrp="1"/>
          </p:cNvSpPr>
          <p:nvPr>
            <p:ph/>
          </p:nvPr>
        </p:nvSpPr>
        <p:spPr>
          <a:xfrm>
            <a:off x="1783080" y="390960"/>
            <a:ext cx="10077120" cy="789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Чи фактор </a:t>
            </a: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СПРИЧИНЯЄ</a:t>
            </a:r>
            <a:r>
              <a:rPr b="0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 результат?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7" name="Google Shape;94;p4"/>
          <p:cNvSpPr/>
          <p:nvPr/>
        </p:nvSpPr>
        <p:spPr>
          <a:xfrm>
            <a:off x="4491000" y="920160"/>
            <a:ext cx="4373640" cy="168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32500" lnSpcReduction="19999"/>
          </a:bodyPr>
          <a:p>
            <a:pPr algn="ctr" defTabSz="914400">
              <a:lnSpc>
                <a:spcPct val="150000"/>
              </a:lnSpc>
              <a:tabLst>
                <a:tab algn="l" pos="0"/>
              </a:tabLst>
            </a:pPr>
            <a:r>
              <a:rPr b="0" lang="uk-UA" sz="23300" strike="noStrike" u="none">
                <a:solidFill>
                  <a:srgbClr val="3f3f3f"/>
                </a:solidFill>
                <a:effectLst/>
                <a:uFillTx/>
                <a:latin typeface="Mulish"/>
                <a:ea typeface="Mulish"/>
              </a:rPr>
              <a:t>Н</a:t>
            </a:r>
            <a:r>
              <a:rPr b="0" lang="uk-UA" sz="3200" strike="noStrike" u="none">
                <a:solidFill>
                  <a:srgbClr val="3f3f3f"/>
                </a:solidFill>
                <a:effectLst/>
                <a:uFillTx/>
                <a:latin typeface="Mulish"/>
                <a:ea typeface="Mulish"/>
              </a:rPr>
              <a:t>                   </a:t>
            </a:r>
            <a:r>
              <a:rPr b="0" lang="uk-UA" sz="24000" strike="noStrike" u="none">
                <a:solidFill>
                  <a:srgbClr val="3f3f3f"/>
                </a:solidFill>
                <a:effectLst/>
                <a:uFillTx/>
                <a:latin typeface="Mulish"/>
                <a:ea typeface="Mulish"/>
              </a:rPr>
              <a:t>Р</a:t>
            </a:r>
            <a:endParaRPr b="0" lang="uk-UA" sz="2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1068" name="Google Shape;95;p4"/>
          <p:cNvCxnSpPr/>
          <p:nvPr/>
        </p:nvCxnSpPr>
        <p:spPr>
          <a:xfrm flipV="1">
            <a:off x="6472800" y="1712520"/>
            <a:ext cx="557280" cy="19440"/>
          </a:xfrm>
          <a:prstGeom prst="straightConnector1">
            <a:avLst/>
          </a:prstGeom>
          <a:ln w="76200">
            <a:solidFill>
              <a:srgbClr val="0db76e"/>
            </a:solidFill>
            <a:miter/>
            <a:tailEnd len="med" type="triangle" w="med"/>
          </a:ln>
        </p:spPr>
      </p:cxnSp>
      <p:pic>
        <p:nvPicPr>
          <p:cNvPr id="1069" name="Рисунок 3" descr=""/>
          <p:cNvPicPr/>
          <p:nvPr/>
        </p:nvPicPr>
        <p:blipFill>
          <a:blip r:embed="rId1"/>
          <a:srcRect l="0" t="48020" r="0" b="0"/>
          <a:stretch/>
        </p:blipFill>
        <p:spPr>
          <a:xfrm>
            <a:off x="3922920" y="2293200"/>
            <a:ext cx="6774120" cy="199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0" name="Рисунок 5" descr=""/>
          <p:cNvPicPr/>
          <p:nvPr/>
        </p:nvPicPr>
        <p:blipFill>
          <a:blip r:embed="rId2"/>
          <a:stretch/>
        </p:blipFill>
        <p:spPr>
          <a:xfrm>
            <a:off x="4491000" y="3291840"/>
            <a:ext cx="6096600" cy="342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1" name="Рисунок 37" descr=""/>
          <p:cNvPicPr/>
          <p:nvPr/>
        </p:nvPicPr>
        <p:blipFill>
          <a:blip r:embed="rId3"/>
          <a:stretch/>
        </p:blipFill>
        <p:spPr>
          <a:xfrm>
            <a:off x="163440" y="20412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2" name="TextBox 6"/>
          <p:cNvSpPr/>
          <p:nvPr/>
        </p:nvSpPr>
        <p:spPr>
          <a:xfrm>
            <a:off x="3872160" y="3533760"/>
            <a:ext cx="12369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8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Приклад</a:t>
            </a: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Рисунок 37" descr=""/>
          <p:cNvPicPr/>
          <p:nvPr/>
        </p:nvPicPr>
        <p:blipFill>
          <a:blip r:embed="rId1"/>
          <a:stretch/>
        </p:blipFill>
        <p:spPr>
          <a:xfrm>
            <a:off x="163440" y="20412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4" name="Прямоугольник 7"/>
          <p:cNvSpPr/>
          <p:nvPr/>
        </p:nvSpPr>
        <p:spPr>
          <a:xfrm>
            <a:off x="872280" y="2125080"/>
            <a:ext cx="10364400" cy="440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Дослідження є проєктом Національного інституту серця, легенів і крові (</a:t>
            </a:r>
            <a:r>
              <a:rPr b="1" lang="en-US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NHLBI)  </a:t>
            </a: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США у співпраці з Бостонським університетом.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про епідеміологію гіпертонічної або атеросклерозної серцево-судинної хвороби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фактів впливу (дієти, фізичні вправи) і поширених ліків, таких як аспірин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визначалися клінічні і лабораторні показники упродовж тривалого періоду спостереження.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1948 році за участю 5209 дорослих медичних працівників з лікарень та університетів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1971 році когорта нащадків (на вплив спадковості та раси, як факторів ризику серцево-судинних захворювань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у 2002 році  когорта третього покоління (нащадки та онуки учасників)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75" name="Рисунок 8" descr=""/>
          <p:cNvPicPr/>
          <p:nvPr/>
        </p:nvPicPr>
        <p:blipFill>
          <a:blip r:embed="rId2"/>
          <a:stretch/>
        </p:blipFill>
        <p:spPr>
          <a:xfrm>
            <a:off x="9367560" y="264600"/>
            <a:ext cx="2365200" cy="171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6" name="Google Shape;263;p21"/>
          <p:cNvSpPr/>
          <p:nvPr/>
        </p:nvSpPr>
        <p:spPr>
          <a:xfrm>
            <a:off x="2804760" y="791280"/>
            <a:ext cx="5810040" cy="66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rgbClr val="2f5597"/>
                </a:solidFill>
                <a:effectLst/>
                <a:uFillTx/>
                <a:latin typeface="IBM Plex Sans"/>
                <a:ea typeface="Arial"/>
              </a:rPr>
              <a:t>Фремінгемське   дослідження  серця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4408200" y="500040"/>
            <a:ext cx="667116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Приклад дослідження (Когортні) 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078" name="Google Shape;242;p19" descr=""/>
          <p:cNvPicPr/>
          <p:nvPr/>
        </p:nvPicPr>
        <p:blipFill>
          <a:blip r:embed="rId1"/>
          <a:stretch/>
        </p:blipFill>
        <p:spPr>
          <a:xfrm>
            <a:off x="6454800" y="1923840"/>
            <a:ext cx="5288040" cy="284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9" name="Google Shape;243;p19"/>
          <p:cNvSpPr/>
          <p:nvPr/>
        </p:nvSpPr>
        <p:spPr>
          <a:xfrm>
            <a:off x="6143040" y="1880280"/>
            <a:ext cx="2409480" cy="461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Група інтересу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(наприклад, курці)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0" name="Google Shape;244;p19"/>
          <p:cNvSpPr/>
          <p:nvPr/>
        </p:nvSpPr>
        <p:spPr>
          <a:xfrm>
            <a:off x="6093720" y="3350520"/>
            <a:ext cx="2446560" cy="3380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Група порівняння (некурці) 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1" name="Google Shape;245;p19"/>
          <p:cNvSpPr/>
          <p:nvPr/>
        </p:nvSpPr>
        <p:spPr>
          <a:xfrm>
            <a:off x="7820280" y="2382480"/>
            <a:ext cx="1439640" cy="7074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Спостерігаємо в часі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2" name="Google Shape;246;p19"/>
          <p:cNvSpPr/>
          <p:nvPr/>
        </p:nvSpPr>
        <p:spPr>
          <a:xfrm>
            <a:off x="10625760" y="3006360"/>
            <a:ext cx="1565640" cy="8305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6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Порівнюємо ризики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3" name="Google Shape;247;p19"/>
          <p:cNvSpPr/>
          <p:nvPr/>
        </p:nvSpPr>
        <p:spPr>
          <a:xfrm>
            <a:off x="7829280" y="3844440"/>
            <a:ext cx="1303560" cy="7074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2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Спостерігаємо в часі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4" name="Google Shape;248;p19"/>
          <p:cNvSpPr/>
          <p:nvPr/>
        </p:nvSpPr>
        <p:spPr>
          <a:xfrm>
            <a:off x="8540280" y="5854320"/>
            <a:ext cx="2912760" cy="24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000" strike="noStrike" u="sng">
                <a:solidFill>
                  <a:srgbClr val="000000"/>
                </a:solidFill>
                <a:effectLst/>
                <a:uFillTx/>
                <a:latin typeface="Mulish"/>
                <a:ea typeface="Mulish"/>
                <a:hlinkClick r:id="rId2"/>
              </a:rPr>
              <a:t>https://library.downstate.edu/EBM2/2400.htm</a:t>
            </a:r>
            <a:r>
              <a:rPr b="0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 </a:t>
            </a:r>
            <a:endParaRPr b="0" lang="uk-UA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85" name="Рисунок 10" descr=""/>
          <p:cNvPicPr/>
          <p:nvPr/>
        </p:nvPicPr>
        <p:blipFill>
          <a:blip r:embed="rId3"/>
          <a:stretch/>
        </p:blipFill>
        <p:spPr>
          <a:xfrm>
            <a:off x="160200" y="1929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6" name="Рисунок 2" descr=""/>
          <p:cNvPicPr/>
          <p:nvPr/>
        </p:nvPicPr>
        <p:blipFill>
          <a:blip r:embed="rId4"/>
          <a:srcRect l="7547" t="10508" r="8037" b="0"/>
          <a:stretch/>
        </p:blipFill>
        <p:spPr>
          <a:xfrm>
            <a:off x="652320" y="1923840"/>
            <a:ext cx="5226120" cy="3116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Рисунок 10" descr=""/>
          <p:cNvPicPr/>
          <p:nvPr/>
        </p:nvPicPr>
        <p:blipFill>
          <a:blip r:embed="rId1"/>
          <a:stretch/>
        </p:blipFill>
        <p:spPr>
          <a:xfrm>
            <a:off x="160200" y="1929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8" name="Рисунок 5" descr=""/>
          <p:cNvPicPr/>
          <p:nvPr/>
        </p:nvPicPr>
        <p:blipFill>
          <a:blip r:embed="rId2"/>
          <a:srcRect l="0" t="0" r="0" b="35198"/>
          <a:stretch/>
        </p:blipFill>
        <p:spPr>
          <a:xfrm>
            <a:off x="2912760" y="192960"/>
            <a:ext cx="8830440" cy="2915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9" name="Рисунок 6" descr=""/>
          <p:cNvPicPr/>
          <p:nvPr/>
        </p:nvPicPr>
        <p:blipFill>
          <a:blip r:embed="rId3"/>
          <a:srcRect l="0" t="11067" r="0" b="0"/>
          <a:stretch/>
        </p:blipFill>
        <p:spPr>
          <a:xfrm>
            <a:off x="2912760" y="3108960"/>
            <a:ext cx="9002880" cy="347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0" name="Прямоугольник 4"/>
          <p:cNvSpPr/>
          <p:nvPr/>
        </p:nvSpPr>
        <p:spPr>
          <a:xfrm>
            <a:off x="7185240" y="158760"/>
            <a:ext cx="4730760" cy="156924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91" name="Прямоугольник 1"/>
          <p:cNvSpPr/>
          <p:nvPr/>
        </p:nvSpPr>
        <p:spPr>
          <a:xfrm>
            <a:off x="423000" y="2967480"/>
            <a:ext cx="231696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Визначення ризиків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Рисунок 1" descr=""/>
          <p:cNvPicPr/>
          <p:nvPr/>
        </p:nvPicPr>
        <p:blipFill>
          <a:blip r:embed="rId1"/>
          <a:stretch/>
        </p:blipFill>
        <p:spPr>
          <a:xfrm>
            <a:off x="5185440" y="0"/>
            <a:ext cx="700632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3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4" name="Прямоугольник 7"/>
          <p:cNvSpPr/>
          <p:nvPr/>
        </p:nvSpPr>
        <p:spPr>
          <a:xfrm>
            <a:off x="6125760" y="1824480"/>
            <a:ext cx="4656960" cy="267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b="1" lang="uk-UA" sz="2400" strike="noStrike" u="sng">
                <a:solidFill>
                  <a:srgbClr val="1f4e79"/>
                </a:solidFill>
                <a:effectLst/>
                <a:uFillTx/>
                <a:latin typeface="IBM Plex Sans"/>
              </a:rPr>
              <a:t>Способи профілактики ССЗ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17 %  - потрібно не курити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29 % - потрібно уникати стресу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5" name="Прямоугольник 8"/>
          <p:cNvSpPr/>
          <p:nvPr/>
        </p:nvSpPr>
        <p:spPr>
          <a:xfrm>
            <a:off x="786600" y="1824480"/>
            <a:ext cx="3929760" cy="387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Поінформованість населення щодо ризиків куріння 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Дослідження провела компанія 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CBR (Consumer and Business Research) 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у межах україно-швейцарського проєкту «Діємо для здоров’я» 2021 -2024 році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Рисунок 1" descr=""/>
          <p:cNvPicPr/>
          <p:nvPr/>
        </p:nvPicPr>
        <p:blipFill>
          <a:blip r:embed="rId1"/>
          <a:stretch/>
        </p:blipFill>
        <p:spPr>
          <a:xfrm>
            <a:off x="828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7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98" name="Google Shape;1304;p65"/>
          <p:cNvGrpSpPr/>
          <p:nvPr/>
        </p:nvGrpSpPr>
        <p:grpSpPr>
          <a:xfrm>
            <a:off x="502920" y="1669320"/>
            <a:ext cx="11202120" cy="4788720"/>
            <a:chOff x="502920" y="1669320"/>
            <a:chExt cx="11202120" cy="4788720"/>
          </a:xfrm>
        </p:grpSpPr>
        <p:pic>
          <p:nvPicPr>
            <p:cNvPr id="1099" name="Google Shape;1305;p65" descr="Chart, bar chart&#10;&#10;Description automatically generated"/>
            <p:cNvPicPr/>
            <p:nvPr/>
          </p:nvPicPr>
          <p:blipFill>
            <a:blip r:embed="rId3"/>
            <a:srcRect l="-282" t="7843" r="282" b="2488"/>
            <a:stretch/>
          </p:blipFill>
          <p:spPr>
            <a:xfrm>
              <a:off x="502920" y="1669320"/>
              <a:ext cx="11202120" cy="478872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</p:pic>
        <p:sp>
          <p:nvSpPr>
            <p:cNvPr id="1100" name="Google Shape;1306;p65"/>
            <p:cNvSpPr/>
            <p:nvPr/>
          </p:nvSpPr>
          <p:spPr>
            <a:xfrm>
              <a:off x="9520920" y="1946160"/>
              <a:ext cx="1848600" cy="4968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Інші неінфекційні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1" name="Google Shape;1307;p65"/>
            <p:cNvSpPr/>
            <p:nvPr/>
          </p:nvSpPr>
          <p:spPr>
            <a:xfrm>
              <a:off x="9504360" y="2277720"/>
              <a:ext cx="2098800" cy="3312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Хронічні захворювання органів дихання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2" name="Google Shape;1308;p65"/>
            <p:cNvSpPr/>
            <p:nvPr/>
          </p:nvSpPr>
          <p:spPr>
            <a:xfrm>
              <a:off x="9504000" y="2632320"/>
              <a:ext cx="2099520" cy="1832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Онкологічні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3" name="Google Shape;1309;p65"/>
            <p:cNvSpPr/>
            <p:nvPr/>
          </p:nvSpPr>
          <p:spPr>
            <a:xfrm>
              <a:off x="9614520" y="2891880"/>
              <a:ext cx="1482120" cy="36648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Серцево-судинні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4" name="Google Shape;1310;p65"/>
            <p:cNvSpPr/>
            <p:nvPr/>
          </p:nvSpPr>
          <p:spPr>
            <a:xfrm>
              <a:off x="1563120" y="5992200"/>
              <a:ext cx="9147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Забруднення повітря в приміщенні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5" name="Google Shape;1311;p65"/>
            <p:cNvSpPr/>
            <p:nvPr/>
          </p:nvSpPr>
          <p:spPr>
            <a:xfrm>
              <a:off x="2503800" y="5980320"/>
              <a:ext cx="105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Забруднення атмосферного повітря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6" name="Google Shape;1312;p65"/>
            <p:cNvSpPr/>
            <p:nvPr/>
          </p:nvSpPr>
          <p:spPr>
            <a:xfrm>
              <a:off x="3654720" y="5989680"/>
              <a:ext cx="79272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Професійні ризики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7" name="Google Shape;1313;p65"/>
            <p:cNvSpPr/>
            <p:nvPr/>
          </p:nvSpPr>
          <p:spPr>
            <a:xfrm>
              <a:off x="4612680" y="5977800"/>
              <a:ext cx="81504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Навколишній дим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8" name="Google Shape;1314;p65"/>
            <p:cNvSpPr/>
            <p:nvPr/>
          </p:nvSpPr>
          <p:spPr>
            <a:xfrm>
              <a:off x="5603040" y="5996160"/>
              <a:ext cx="784440" cy="1530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Свинець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9" name="Google Shape;1315;p65"/>
            <p:cNvSpPr/>
            <p:nvPr/>
          </p:nvSpPr>
          <p:spPr>
            <a:xfrm>
              <a:off x="6564600" y="5996160"/>
              <a:ext cx="786240" cy="1530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Куріння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10" name="Google Shape;1316;p65"/>
            <p:cNvSpPr/>
            <p:nvPr/>
          </p:nvSpPr>
          <p:spPr>
            <a:xfrm>
              <a:off x="7516080" y="5996160"/>
              <a:ext cx="87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Високе споживання натрію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11" name="Google Shape;1317;p65"/>
            <p:cNvSpPr/>
            <p:nvPr/>
          </p:nvSpPr>
          <p:spPr>
            <a:xfrm>
              <a:off x="8524800" y="5980320"/>
              <a:ext cx="87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Недостатнє споживання фруктів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12" name="Google Shape;1318;p65"/>
            <p:cNvSpPr/>
            <p:nvPr/>
          </p:nvSpPr>
          <p:spPr>
            <a:xfrm>
              <a:off x="9516240" y="5977800"/>
              <a:ext cx="91476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Знижена фізична активність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13" name="Google Shape;1319;p65"/>
            <p:cNvSpPr/>
            <p:nvPr/>
          </p:nvSpPr>
          <p:spPr>
            <a:xfrm>
              <a:off x="10585440" y="5989680"/>
              <a:ext cx="784440" cy="16632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Алкоголь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114" name="PlaceHolder 1"/>
          <p:cNvSpPr>
            <a:spLocks noGrp="1"/>
          </p:cNvSpPr>
          <p:nvPr>
            <p:ph type="title"/>
          </p:nvPr>
        </p:nvSpPr>
        <p:spPr>
          <a:xfrm>
            <a:off x="3667680" y="487080"/>
            <a:ext cx="8037000" cy="7200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Частка смертей від неінфекційних захворювань</a:t>
            </a:r>
            <a:br>
              <a:rPr sz="2400"/>
            </a:b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пов’язана з поведінковими факторами ризику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5" name="TextBox 23"/>
          <p:cNvSpPr/>
          <p:nvPr/>
        </p:nvSpPr>
        <p:spPr>
          <a:xfrm>
            <a:off x="6841800" y="1609560"/>
            <a:ext cx="207900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Поведінкові</a:t>
            </a: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16" name="Рисунок 26" descr=""/>
          <p:cNvPicPr/>
          <p:nvPr/>
        </p:nvPicPr>
        <p:blipFill>
          <a:blip r:embed="rId4"/>
          <a:stretch/>
        </p:blipFill>
        <p:spPr>
          <a:xfrm>
            <a:off x="-25560" y="1194840"/>
            <a:ext cx="6507360" cy="553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7" name="Google Shape;193;p15"/>
          <p:cNvSpPr/>
          <p:nvPr/>
        </p:nvSpPr>
        <p:spPr>
          <a:xfrm>
            <a:off x="219600" y="2011680"/>
            <a:ext cx="4953960" cy="468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62500" lnSpcReduction="19999"/>
          </a:bodyPr>
          <a:p>
            <a:pPr marL="228600" indent="-228600" defTabSz="914400">
              <a:lnSpc>
                <a:spcPct val="120000"/>
              </a:lnSpc>
              <a:buClr>
                <a:srgbClr val="3f3f3f"/>
              </a:buClr>
              <a:buFont typeface="Arial"/>
              <a:buChar char="•"/>
            </a:pPr>
            <a:r>
              <a:rPr b="1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Тютюн </a:t>
            </a:r>
            <a:r>
              <a:rPr b="0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спричиняє понад 8 мільйонів смертей у світі  щороку (включаючи наслідки впливу пасивного куріння), і за прогнозами у найближчі роки значно зросте.</a:t>
            </a:r>
            <a:endParaRPr b="0" lang="uk-UA" sz="2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2401"/>
              </a:spcBef>
              <a:buClr>
                <a:srgbClr val="3f3f3f"/>
              </a:buClr>
              <a:buFont typeface="Arial"/>
              <a:buChar char="•"/>
            </a:pPr>
            <a:r>
              <a:rPr b="0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4,1 мільйона смертей на рік пов’язані з </a:t>
            </a:r>
            <a:r>
              <a:rPr b="1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надмірним споживанням солі/натрію.</a:t>
            </a:r>
            <a:endParaRPr b="0" lang="uk-UA" sz="2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2401"/>
              </a:spcBef>
              <a:buClr>
                <a:srgbClr val="3f3f3f"/>
              </a:buClr>
              <a:buFont typeface="Arial"/>
              <a:buChar char="•"/>
            </a:pPr>
            <a:r>
              <a:rPr b="0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Більше половини з 3,3 мільйонів щорічних смертей, спричинених </a:t>
            </a:r>
            <a:r>
              <a:rPr b="1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вживанням алкоголю, </a:t>
            </a:r>
            <a:r>
              <a:rPr b="0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пов’язані з НІЗ (зокрема рак).</a:t>
            </a:r>
            <a:endParaRPr b="0" lang="uk-UA" sz="2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2401"/>
              </a:spcBef>
              <a:buClr>
                <a:srgbClr val="3f3f3f"/>
              </a:buClr>
              <a:buFont typeface="Arial"/>
              <a:buChar char="•"/>
            </a:pPr>
            <a:r>
              <a:rPr b="0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1,6 мільйона смертей щорічно трапляються як наслідок </a:t>
            </a:r>
            <a:r>
              <a:rPr b="1" lang="uk-UA" sz="2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недостатньої фізичної активності</a:t>
            </a:r>
            <a:r>
              <a:rPr b="1" lang="uk-UA" sz="2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.</a:t>
            </a:r>
            <a:endParaRPr b="0" lang="uk-UA" sz="2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77400" defTabSz="914400">
              <a:lnSpc>
                <a:spcPct val="120000"/>
              </a:lnSpc>
              <a:spcBef>
                <a:spcPts val="2401"/>
              </a:spcBef>
              <a:tabLst>
                <a:tab algn="l" pos="0"/>
              </a:tabLst>
            </a:pPr>
            <a:endParaRPr b="0" lang="uk-UA" sz="2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77400" defTabSz="914400">
              <a:lnSpc>
                <a:spcPct val="120000"/>
              </a:lnSpc>
              <a:spcBef>
                <a:spcPts val="2401"/>
              </a:spcBef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18" name="Рисунок 28" descr=""/>
          <p:cNvPicPr/>
          <p:nvPr/>
        </p:nvPicPr>
        <p:blipFill>
          <a:blip r:embed="rId5"/>
          <a:srcRect l="0" t="0" r="89317" b="0"/>
          <a:stretch/>
        </p:blipFill>
        <p:spPr>
          <a:xfrm>
            <a:off x="5328720" y="1607040"/>
            <a:ext cx="1207800" cy="491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9" name="Прямоугольник 25"/>
          <p:cNvSpPr/>
          <p:nvPr/>
        </p:nvSpPr>
        <p:spPr>
          <a:xfrm>
            <a:off x="6499080" y="2071080"/>
            <a:ext cx="1062000" cy="4370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Рисунок 1" descr=""/>
          <p:cNvPicPr/>
          <p:nvPr/>
        </p:nvPicPr>
        <p:blipFill>
          <a:blip r:embed="rId1"/>
          <a:stretch/>
        </p:blipFill>
        <p:spPr>
          <a:xfrm>
            <a:off x="828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1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22" name="Google Shape;1304;p65"/>
          <p:cNvGrpSpPr/>
          <p:nvPr/>
        </p:nvGrpSpPr>
        <p:grpSpPr>
          <a:xfrm>
            <a:off x="570240" y="1584360"/>
            <a:ext cx="11202120" cy="4791960"/>
            <a:chOff x="570240" y="1584360"/>
            <a:chExt cx="11202120" cy="4791960"/>
          </a:xfrm>
        </p:grpSpPr>
        <p:pic>
          <p:nvPicPr>
            <p:cNvPr id="1123" name="Google Shape;1305;p65" descr="Chart, bar chart&#10;&#10;Description automatically generated"/>
            <p:cNvPicPr/>
            <p:nvPr/>
          </p:nvPicPr>
          <p:blipFill>
            <a:blip r:embed="rId3"/>
            <a:srcRect l="-282" t="7843" r="282" b="2488"/>
            <a:stretch/>
          </p:blipFill>
          <p:spPr>
            <a:xfrm>
              <a:off x="570240" y="1584360"/>
              <a:ext cx="11202120" cy="478872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</p:pic>
        <p:sp>
          <p:nvSpPr>
            <p:cNvPr id="1124" name="Google Shape;1306;p65"/>
            <p:cNvSpPr/>
            <p:nvPr/>
          </p:nvSpPr>
          <p:spPr>
            <a:xfrm>
              <a:off x="9534240" y="1865520"/>
              <a:ext cx="1848600" cy="4968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Інші неінфекційні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25" name="Google Shape;1307;p65"/>
            <p:cNvSpPr/>
            <p:nvPr/>
          </p:nvSpPr>
          <p:spPr>
            <a:xfrm>
              <a:off x="9517320" y="2197080"/>
              <a:ext cx="2098800" cy="3312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Хронічні захворювання органів дихання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26" name="Google Shape;1308;p65"/>
            <p:cNvSpPr/>
            <p:nvPr/>
          </p:nvSpPr>
          <p:spPr>
            <a:xfrm>
              <a:off x="9516960" y="2551680"/>
              <a:ext cx="2099520" cy="1832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Онкологічні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27" name="Google Shape;1309;p65"/>
            <p:cNvSpPr/>
            <p:nvPr/>
          </p:nvSpPr>
          <p:spPr>
            <a:xfrm>
              <a:off x="9627480" y="2810880"/>
              <a:ext cx="1482120" cy="36648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Серцево-судинні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28" name="Google Shape;1310;p65"/>
            <p:cNvSpPr/>
            <p:nvPr/>
          </p:nvSpPr>
          <p:spPr>
            <a:xfrm>
              <a:off x="1576440" y="5911560"/>
              <a:ext cx="9147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Забруднення повітря в приміщенні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29" name="Google Shape;1311;p65"/>
            <p:cNvSpPr/>
            <p:nvPr/>
          </p:nvSpPr>
          <p:spPr>
            <a:xfrm>
              <a:off x="2517120" y="5899680"/>
              <a:ext cx="105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Забруднення атмосферного повітря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0" name="Google Shape;1312;p65"/>
            <p:cNvSpPr/>
            <p:nvPr/>
          </p:nvSpPr>
          <p:spPr>
            <a:xfrm>
              <a:off x="3667680" y="5909040"/>
              <a:ext cx="79272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Професійні ризики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1" name="Google Shape;1313;p65"/>
            <p:cNvSpPr/>
            <p:nvPr/>
          </p:nvSpPr>
          <p:spPr>
            <a:xfrm>
              <a:off x="4625640" y="5897160"/>
              <a:ext cx="81504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Навколишній дим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2" name="Google Shape;1314;p65"/>
            <p:cNvSpPr/>
            <p:nvPr/>
          </p:nvSpPr>
          <p:spPr>
            <a:xfrm>
              <a:off x="5616000" y="5915160"/>
              <a:ext cx="784440" cy="1530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Свинець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3" name="Google Shape;1315;p65"/>
            <p:cNvSpPr/>
            <p:nvPr/>
          </p:nvSpPr>
          <p:spPr>
            <a:xfrm>
              <a:off x="6577560" y="5915160"/>
              <a:ext cx="786240" cy="1530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Куріння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4" name="Google Shape;1316;p65"/>
            <p:cNvSpPr/>
            <p:nvPr/>
          </p:nvSpPr>
          <p:spPr>
            <a:xfrm>
              <a:off x="7529040" y="5915160"/>
              <a:ext cx="87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Високе споживання натрію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5" name="Google Shape;1317;p65"/>
            <p:cNvSpPr/>
            <p:nvPr/>
          </p:nvSpPr>
          <p:spPr>
            <a:xfrm>
              <a:off x="8538120" y="5899680"/>
              <a:ext cx="87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Недостатнє споживання фруктів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6" name="Google Shape;1318;p65"/>
            <p:cNvSpPr/>
            <p:nvPr/>
          </p:nvSpPr>
          <p:spPr>
            <a:xfrm>
              <a:off x="9529200" y="5897160"/>
              <a:ext cx="91476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Знижена фізична активність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7" name="Google Shape;1319;p65"/>
            <p:cNvSpPr/>
            <p:nvPr/>
          </p:nvSpPr>
          <p:spPr>
            <a:xfrm>
              <a:off x="10598400" y="5909040"/>
              <a:ext cx="784440" cy="16632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Алкоголь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138" name="PlaceHolder 1"/>
          <p:cNvSpPr>
            <a:spLocks noGrp="1"/>
          </p:cNvSpPr>
          <p:nvPr>
            <p:ph type="title"/>
          </p:nvPr>
        </p:nvSpPr>
        <p:spPr>
          <a:xfrm>
            <a:off x="2379960" y="392040"/>
            <a:ext cx="9311760" cy="899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Частка смертей від неінфекційних захворювань пов’язана з екологічними та поведінковими факторами ризику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9" name="Прямоугольник 24"/>
          <p:cNvSpPr/>
          <p:nvPr/>
        </p:nvSpPr>
        <p:spPr>
          <a:xfrm>
            <a:off x="6522480" y="1644840"/>
            <a:ext cx="5208120" cy="48722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0" name="Прямоугольник 22"/>
          <p:cNvSpPr/>
          <p:nvPr/>
        </p:nvSpPr>
        <p:spPr>
          <a:xfrm>
            <a:off x="1589040" y="1638360"/>
            <a:ext cx="4947120" cy="48722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1" name="TextBox 2"/>
          <p:cNvSpPr/>
          <p:nvPr/>
        </p:nvSpPr>
        <p:spPr>
          <a:xfrm>
            <a:off x="1842480" y="1810800"/>
            <a:ext cx="13222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800" strike="noStrike" u="none">
                <a:solidFill>
                  <a:srgbClr val="ff0000"/>
                </a:solidFill>
                <a:effectLst/>
                <a:uFillTx/>
                <a:latin typeface="IBM Plex Sans"/>
              </a:rPr>
              <a:t>1-10%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2" name="TextBox 4"/>
          <p:cNvSpPr/>
          <p:nvPr/>
        </p:nvSpPr>
        <p:spPr>
          <a:xfrm>
            <a:off x="7605000" y="1810800"/>
            <a:ext cx="13222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800" strike="noStrike" u="none">
                <a:solidFill>
                  <a:srgbClr val="ff0000"/>
                </a:solidFill>
                <a:effectLst/>
                <a:uFillTx/>
                <a:latin typeface="IBM Plex Sans"/>
              </a:rPr>
              <a:t>4-15%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3" name="Прямоугольник 26"/>
          <p:cNvSpPr/>
          <p:nvPr/>
        </p:nvSpPr>
        <p:spPr>
          <a:xfrm>
            <a:off x="1653480" y="3234240"/>
            <a:ext cx="875880" cy="755280"/>
          </a:xfrm>
          <a:prstGeom prst="rect">
            <a:avLst/>
          </a:prstGeom>
          <a:noFill/>
          <a:ln w="25400">
            <a:solidFill>
              <a:srgbClr val="5b9bd5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4" name="Прямоугольник 27"/>
          <p:cNvSpPr/>
          <p:nvPr/>
        </p:nvSpPr>
        <p:spPr>
          <a:xfrm>
            <a:off x="6611760" y="2167560"/>
            <a:ext cx="1031400" cy="950760"/>
          </a:xfrm>
          <a:prstGeom prst="rect">
            <a:avLst/>
          </a:prstGeom>
          <a:noFill/>
          <a:ln w="25400">
            <a:solidFill>
              <a:srgbClr val="5b9bd5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5" name="Прямоугольник 28"/>
          <p:cNvSpPr/>
          <p:nvPr/>
        </p:nvSpPr>
        <p:spPr>
          <a:xfrm>
            <a:off x="9300600" y="2168640"/>
            <a:ext cx="2050200" cy="356400"/>
          </a:xfrm>
          <a:prstGeom prst="rect">
            <a:avLst/>
          </a:prstGeom>
          <a:noFill/>
          <a:ln w="25400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/>
          <p:nvPr/>
        </p:nvSpPr>
        <p:spPr>
          <a:xfrm>
            <a:off x="3030120" y="810360"/>
            <a:ext cx="8381880" cy="87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ru-RU" sz="2800" spc="519" strike="noStrike" u="none">
                <a:solidFill>
                  <a:srgbClr val="2e75b6"/>
                </a:solidFill>
                <a:effectLst/>
                <a:uFillTx/>
                <a:latin typeface="IBM Plex Sans Medium"/>
              </a:rPr>
              <a:t>Куріння є одним з провідних факторів ризику смертності у світі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47" name="Рисунок 4" descr=""/>
          <p:cNvPicPr/>
          <p:nvPr/>
        </p:nvPicPr>
        <p:blipFill>
          <a:blip r:embed="rId1"/>
          <a:srcRect l="3771" t="23732" r="6058" b="6760"/>
          <a:stretch/>
        </p:blipFill>
        <p:spPr>
          <a:xfrm>
            <a:off x="1273680" y="2307600"/>
            <a:ext cx="8485200" cy="367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8" name="Прямоугольник 6"/>
          <p:cNvSpPr/>
          <p:nvPr/>
        </p:nvSpPr>
        <p:spPr>
          <a:xfrm>
            <a:off x="304920" y="147600"/>
            <a:ext cx="258156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49" name="Рисунок 7" descr=""/>
          <p:cNvPicPr/>
          <p:nvPr/>
        </p:nvPicPr>
        <p:blipFill>
          <a:blip r:embed="rId2"/>
          <a:stretch/>
        </p:blipFill>
        <p:spPr>
          <a:xfrm>
            <a:off x="304920" y="32184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Прямоугольник 2"/>
          <p:cNvSpPr/>
          <p:nvPr/>
        </p:nvSpPr>
        <p:spPr>
          <a:xfrm>
            <a:off x="1999080" y="2972880"/>
            <a:ext cx="803340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Від тютюнової епідемії щорічно помирає понад 8 млн людей: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понад 7 млн із них — споживачі і колишні споживачі тютюну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приблизно 1,2 млн — некурящі люди, які зазнають впливу вторинного тютюнового диму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51" name="Рисунок 1" descr=""/>
          <p:cNvPicPr/>
          <p:nvPr/>
        </p:nvPicPr>
        <p:blipFill>
          <a:blip r:embed="rId1"/>
          <a:srcRect l="6070" t="16481" r="6401" b="38936"/>
          <a:stretch/>
        </p:blipFill>
        <p:spPr>
          <a:xfrm>
            <a:off x="3859200" y="429840"/>
            <a:ext cx="7321680" cy="1986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2" name="Прямоугольник 4"/>
          <p:cNvSpPr/>
          <p:nvPr/>
        </p:nvSpPr>
        <p:spPr>
          <a:xfrm>
            <a:off x="10596240" y="2779200"/>
            <a:ext cx="91404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53" name="Прямоугольник 6"/>
          <p:cNvSpPr/>
          <p:nvPr/>
        </p:nvSpPr>
        <p:spPr>
          <a:xfrm>
            <a:off x="250920" y="188280"/>
            <a:ext cx="2653200" cy="1030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54" name="Рисунок 7" descr=""/>
          <p:cNvPicPr/>
          <p:nvPr/>
        </p:nvPicPr>
        <p:blipFill>
          <a:blip r:embed="rId2"/>
          <a:stretch/>
        </p:blipFill>
        <p:spPr>
          <a:xfrm>
            <a:off x="620640" y="34632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5" name="Прямоугольник 24"/>
          <p:cNvSpPr/>
          <p:nvPr/>
        </p:nvSpPr>
        <p:spPr>
          <a:xfrm>
            <a:off x="1621800" y="4474080"/>
            <a:ext cx="8621280" cy="979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316;p42" descr=""/>
          <p:cNvPicPr/>
          <p:nvPr/>
        </p:nvPicPr>
        <p:blipFill>
          <a:blip r:embed="rId1"/>
          <a:stretch/>
        </p:blipFill>
        <p:spPr>
          <a:xfrm rot="16200000">
            <a:off x="9984240" y="4649400"/>
            <a:ext cx="1621440" cy="154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7" name="Рисунок 1" descr=""/>
          <p:cNvPicPr/>
          <p:nvPr/>
        </p:nvPicPr>
        <p:blipFill>
          <a:blip r:embed="rId2"/>
          <a:stretch/>
        </p:blipFill>
        <p:spPr>
          <a:xfrm>
            <a:off x="5615640" y="706320"/>
            <a:ext cx="6387480" cy="35222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58" name="Google Shape;1051;p47"/>
          <p:cNvGrpSpPr/>
          <p:nvPr/>
        </p:nvGrpSpPr>
        <p:grpSpPr>
          <a:xfrm>
            <a:off x="290520" y="1364040"/>
            <a:ext cx="5525280" cy="4866120"/>
            <a:chOff x="290520" y="1364040"/>
            <a:chExt cx="5525280" cy="4866120"/>
          </a:xfrm>
        </p:grpSpPr>
        <p:pic>
          <p:nvPicPr>
            <p:cNvPr id="1159" name="Google Shape;1052;p47" descr="Diagram&#10;&#10;Description automatically generated"/>
            <p:cNvPicPr/>
            <p:nvPr/>
          </p:nvPicPr>
          <p:blipFill>
            <a:blip r:embed="rId3"/>
            <a:stretch/>
          </p:blipFill>
          <p:spPr>
            <a:xfrm>
              <a:off x="290520" y="1364040"/>
              <a:ext cx="5525280" cy="48661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160" name="Google Shape;1053;p47"/>
            <p:cNvSpPr/>
            <p:nvPr/>
          </p:nvSpPr>
          <p:spPr>
            <a:xfrm>
              <a:off x="290520" y="1465920"/>
              <a:ext cx="5199840" cy="5648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600" strike="noStrike" u="none">
                  <a:solidFill>
                    <a:srgbClr val="237b90"/>
                  </a:solidFill>
                  <a:effectLst/>
                  <a:uFillTx/>
                  <a:latin typeface="IBM Plex Sans Medium"/>
                  <a:ea typeface="Mulish"/>
                </a:rPr>
                <a:t>ТЮТЮН Є ПРИЧИНОЮ ПРИНАЙМНІ 12 ТИПІВ РАКУ</a:t>
              </a:r>
              <a:endPara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uk-UA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1" name="Google Shape;1054;p47"/>
            <p:cNvSpPr/>
            <p:nvPr/>
          </p:nvSpPr>
          <p:spPr>
            <a:xfrm>
              <a:off x="512280" y="2260080"/>
              <a:ext cx="1163880" cy="39128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162" name="Google Shape;1055;p47"/>
            <p:cNvSpPr/>
            <p:nvPr/>
          </p:nvSpPr>
          <p:spPr>
            <a:xfrm>
              <a:off x="4435920" y="2316960"/>
              <a:ext cx="1366560" cy="39128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uk-UA" sz="14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163" name="Google Shape;1056;p47"/>
            <p:cNvSpPr/>
            <p:nvPr/>
          </p:nvSpPr>
          <p:spPr>
            <a:xfrm>
              <a:off x="290520" y="2445120"/>
              <a:ext cx="134964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ГОРТАНЬ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4" name="Google Shape;1057;p47"/>
            <p:cNvSpPr/>
            <p:nvPr/>
          </p:nvSpPr>
          <p:spPr>
            <a:xfrm>
              <a:off x="669960" y="3026520"/>
              <a:ext cx="97776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СТРАВОХІД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5" name="Google Shape;1058;p47"/>
            <p:cNvSpPr/>
            <p:nvPr/>
          </p:nvSpPr>
          <p:spPr>
            <a:xfrm>
              <a:off x="426960" y="3498480"/>
              <a:ext cx="1249200" cy="42840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ПІДШЛУНКОВА ЗАЛОЗА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6" name="Google Shape;1059;p47"/>
            <p:cNvSpPr/>
            <p:nvPr/>
          </p:nvSpPr>
          <p:spPr>
            <a:xfrm>
              <a:off x="290520" y="4105800"/>
              <a:ext cx="1377000" cy="25488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НИРКИ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7" name="Google Shape;1060;p47"/>
            <p:cNvSpPr/>
            <p:nvPr/>
          </p:nvSpPr>
          <p:spPr>
            <a:xfrm>
              <a:off x="290520" y="4595400"/>
              <a:ext cx="135864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СЕЧОВИЙ МІХУР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8" name="Google Shape;1061;p47"/>
            <p:cNvSpPr/>
            <p:nvPr/>
          </p:nvSpPr>
          <p:spPr>
            <a:xfrm>
              <a:off x="290520" y="5177520"/>
              <a:ext cx="137700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algn="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ШИЙКА МАТКИ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9" name="Google Shape;1062;p47"/>
            <p:cNvSpPr/>
            <p:nvPr/>
          </p:nvSpPr>
          <p:spPr>
            <a:xfrm>
              <a:off x="4471920" y="2428920"/>
              <a:ext cx="134388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РОТ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0" name="Google Shape;1063;p47"/>
            <p:cNvSpPr/>
            <p:nvPr/>
          </p:nvSpPr>
          <p:spPr>
            <a:xfrm>
              <a:off x="4455360" y="3496320"/>
              <a:ext cx="136008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ЛЕГЕНІ/БРОНХИ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1" name="Google Shape;1064;p47"/>
            <p:cNvSpPr/>
            <p:nvPr/>
          </p:nvSpPr>
          <p:spPr>
            <a:xfrm>
              <a:off x="4455360" y="2962440"/>
              <a:ext cx="134388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ГЛОТКА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2" name="Google Shape;1065;p47"/>
            <p:cNvSpPr/>
            <p:nvPr/>
          </p:nvSpPr>
          <p:spPr>
            <a:xfrm>
              <a:off x="4455360" y="4041360"/>
              <a:ext cx="134388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ШЛУНОК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3" name="Google Shape;1066;p47"/>
            <p:cNvSpPr/>
            <p:nvPr/>
          </p:nvSpPr>
          <p:spPr>
            <a:xfrm>
              <a:off x="4425840" y="4595400"/>
              <a:ext cx="1377000" cy="42840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ОБОДОВА/ПРЯМА КИШКА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4" name="Google Shape;1067;p47"/>
            <p:cNvSpPr/>
            <p:nvPr/>
          </p:nvSpPr>
          <p:spPr>
            <a:xfrm>
              <a:off x="4471920" y="5195520"/>
              <a:ext cx="132732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МАТКА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5" name="Google Shape;1068;p47"/>
            <p:cNvSpPr/>
            <p:nvPr/>
          </p:nvSpPr>
          <p:spPr>
            <a:xfrm>
              <a:off x="4455360" y="5713200"/>
              <a:ext cx="1343880" cy="2516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6000" bIns="36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1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МІЄЛОЇДНИЙ ЛЕЙКОЗ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176" name="Прямоугольник 22"/>
          <p:cNvSpPr/>
          <p:nvPr/>
        </p:nvSpPr>
        <p:spPr>
          <a:xfrm>
            <a:off x="426960" y="249840"/>
            <a:ext cx="294336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77" name="Рисунок 23" descr=""/>
          <p:cNvPicPr/>
          <p:nvPr/>
        </p:nvPicPr>
        <p:blipFill>
          <a:blip r:embed="rId4"/>
          <a:stretch/>
        </p:blipFill>
        <p:spPr>
          <a:xfrm>
            <a:off x="426960" y="15768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2958480" y="491040"/>
            <a:ext cx="6436080" cy="89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Глобальне старіння населення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949" name="Google Shape;218;p23" descr=""/>
          <p:cNvPicPr/>
          <p:nvPr/>
        </p:nvPicPr>
        <p:blipFill>
          <a:blip r:embed="rId1"/>
          <a:srcRect l="10974" t="7244" r="10819" b="5365"/>
          <a:stretch/>
        </p:blipFill>
        <p:spPr>
          <a:xfrm>
            <a:off x="7312320" y="1286640"/>
            <a:ext cx="4164840" cy="243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0" name="Google Shape;219;p23"/>
          <p:cNvSpPr/>
          <p:nvPr/>
        </p:nvSpPr>
        <p:spPr>
          <a:xfrm>
            <a:off x="7220880" y="6159600"/>
            <a:ext cx="2444400" cy="35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203040" defTabSz="914400">
              <a:lnSpc>
                <a:spcPct val="9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Рис. з www.study-aids.co.uk, 2015</a:t>
            </a:r>
            <a:endParaRPr b="0" lang="uk-UA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51" name="Google Shape;220;p23" descr=""/>
          <p:cNvPicPr/>
          <p:nvPr/>
        </p:nvPicPr>
        <p:blipFill>
          <a:blip r:embed="rId2"/>
          <a:srcRect l="10242" t="19181" r="10274" b="13981"/>
          <a:stretch/>
        </p:blipFill>
        <p:spPr>
          <a:xfrm>
            <a:off x="7058160" y="3984120"/>
            <a:ext cx="4672800" cy="2265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2" name="Google Shape;221;p23"/>
          <p:cNvSpPr/>
          <p:nvPr/>
        </p:nvSpPr>
        <p:spPr>
          <a:xfrm>
            <a:off x="589680" y="5982120"/>
            <a:ext cx="1568520" cy="35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203040" defTabSz="914400">
              <a:lnSpc>
                <a:spcPct val="9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Рис. за ВООЗ, 2015</a:t>
            </a:r>
            <a:endParaRPr b="0" lang="uk-UA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53" name="Рисунок 6" descr=""/>
          <p:cNvPicPr/>
          <p:nvPr/>
        </p:nvPicPr>
        <p:blipFill>
          <a:blip r:embed="rId3"/>
          <a:stretch/>
        </p:blipFill>
        <p:spPr>
          <a:xfrm>
            <a:off x="589680" y="4233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4" name="Рисунок 1" descr=""/>
          <p:cNvPicPr/>
          <p:nvPr/>
        </p:nvPicPr>
        <p:blipFill>
          <a:blip r:embed="rId4"/>
          <a:stretch/>
        </p:blipFill>
        <p:spPr>
          <a:xfrm>
            <a:off x="456120" y="2110320"/>
            <a:ext cx="6347880" cy="291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5" name="TextBox 2"/>
          <p:cNvSpPr/>
          <p:nvPr/>
        </p:nvSpPr>
        <p:spPr>
          <a:xfrm>
            <a:off x="-2368800" y="1164600"/>
            <a:ext cx="19713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Народжуваність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Рисунок 1" descr=""/>
          <p:cNvPicPr/>
          <p:nvPr/>
        </p:nvPicPr>
        <p:blipFill>
          <a:blip r:embed="rId1"/>
          <a:stretch/>
        </p:blipFill>
        <p:spPr>
          <a:xfrm>
            <a:off x="5110200" y="5760"/>
            <a:ext cx="705204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9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0" name="Прямоугольник 22"/>
          <p:cNvSpPr/>
          <p:nvPr/>
        </p:nvSpPr>
        <p:spPr>
          <a:xfrm>
            <a:off x="3003120" y="459720"/>
            <a:ext cx="93304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В УКРАЇНІ щороку 85 000 смертей, пов’язаних із вживанням тютюну;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$12,5 млрд (3,2% ВВП) - щорічні економічні втрати.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81" name="Рисунок 23" descr=""/>
          <p:cNvPicPr/>
          <p:nvPr/>
        </p:nvPicPr>
        <p:blipFill>
          <a:blip r:embed="rId3"/>
          <a:srcRect l="5958" t="16733" r="54680" b="4682"/>
          <a:stretch/>
        </p:blipFill>
        <p:spPr>
          <a:xfrm>
            <a:off x="476280" y="1479960"/>
            <a:ext cx="4462560" cy="472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2" name="Рисунок 24" descr=""/>
          <p:cNvPicPr/>
          <p:nvPr/>
        </p:nvPicPr>
        <p:blipFill>
          <a:blip r:embed="rId4"/>
          <a:srcRect l="-718" t="0" r="5010" b="0"/>
          <a:stretch/>
        </p:blipFill>
        <p:spPr>
          <a:xfrm>
            <a:off x="5441400" y="1479960"/>
            <a:ext cx="6070680" cy="512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Рисунок 1" descr=""/>
          <p:cNvPicPr/>
          <p:nvPr/>
        </p:nvPicPr>
        <p:blipFill>
          <a:blip r:embed="rId1"/>
          <a:stretch/>
        </p:blipFill>
        <p:spPr>
          <a:xfrm>
            <a:off x="5986080" y="0"/>
            <a:ext cx="624780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4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5" name="Google Shape;158;p10"/>
          <p:cNvSpPr/>
          <p:nvPr/>
        </p:nvSpPr>
        <p:spPr>
          <a:xfrm>
            <a:off x="6620400" y="1937880"/>
            <a:ext cx="5188680" cy="347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поширено серед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33,9% – населення віком 18-69 років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50,3% –серед чоловіків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16,7% –серед жінок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18,7% – серед населення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у віці 18-29 років (системи нагрівання тютюну та електронні сигарети, кальян)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21% – безуспішно намагалися відмовитися від куріння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6" name="Google Shape;158;p10"/>
          <p:cNvSpPr/>
          <p:nvPr/>
        </p:nvSpPr>
        <p:spPr>
          <a:xfrm>
            <a:off x="1087200" y="4592520"/>
            <a:ext cx="435600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Arial"/>
              </a:rPr>
              <a:t>Куріння в Україні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87" name="Рисунок 2" descr=""/>
          <p:cNvPicPr/>
          <p:nvPr/>
        </p:nvPicPr>
        <p:blipFill>
          <a:blip r:embed="rId3"/>
          <a:srcRect l="17660" t="24027" r="57569" b="0"/>
          <a:stretch/>
        </p:blipFill>
        <p:spPr>
          <a:xfrm>
            <a:off x="2817000" y="979200"/>
            <a:ext cx="2323800" cy="3320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Рисунок 1" descr=""/>
          <p:cNvPicPr/>
          <p:nvPr/>
        </p:nvPicPr>
        <p:blipFill>
          <a:blip r:embed="rId1"/>
          <a:stretch/>
        </p:blipFill>
        <p:spPr>
          <a:xfrm>
            <a:off x="1785240" y="1171440"/>
            <a:ext cx="8805600" cy="495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9" name="Прямоугольник 2"/>
          <p:cNvSpPr/>
          <p:nvPr/>
        </p:nvSpPr>
        <p:spPr>
          <a:xfrm>
            <a:off x="412200" y="257040"/>
            <a:ext cx="249192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90" name="Рисунок 3" descr=""/>
          <p:cNvPicPr/>
          <p:nvPr/>
        </p:nvPicPr>
        <p:blipFill>
          <a:blip r:embed="rId2"/>
          <a:stretch/>
        </p:blipFill>
        <p:spPr>
          <a:xfrm>
            <a:off x="412200" y="25704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Рисунок 1" descr=""/>
          <p:cNvPicPr/>
          <p:nvPr/>
        </p:nvPicPr>
        <p:blipFill>
          <a:blip r:embed="rId1"/>
          <a:srcRect l="7149" t="12947" r="5007" b="26321"/>
          <a:stretch/>
        </p:blipFill>
        <p:spPr>
          <a:xfrm>
            <a:off x="707400" y="1513080"/>
            <a:ext cx="10390320" cy="4040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2" name="Прямоугольник 2"/>
          <p:cNvSpPr/>
          <p:nvPr/>
        </p:nvSpPr>
        <p:spPr>
          <a:xfrm>
            <a:off x="412200" y="412200"/>
            <a:ext cx="254556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93" name="Рисунок 3" descr=""/>
          <p:cNvPicPr/>
          <p:nvPr/>
        </p:nvPicPr>
        <p:blipFill>
          <a:blip r:embed="rId2"/>
          <a:stretch/>
        </p:blipFill>
        <p:spPr>
          <a:xfrm>
            <a:off x="412200" y="2988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4" name="Прямоугольник 4"/>
          <p:cNvSpPr/>
          <p:nvPr/>
        </p:nvSpPr>
        <p:spPr>
          <a:xfrm>
            <a:off x="3309120" y="638640"/>
            <a:ext cx="801144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Medium"/>
              </a:rPr>
              <a:t>Відмова від куріння може знизити  ризики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Рисунок 2" descr=""/>
          <p:cNvPicPr/>
          <p:nvPr/>
        </p:nvPicPr>
        <p:blipFill>
          <a:blip r:embed="rId1"/>
          <a:srcRect l="2779" t="21940" r="2885" b="7040"/>
          <a:stretch/>
        </p:blipFill>
        <p:spPr>
          <a:xfrm>
            <a:off x="516600" y="1648440"/>
            <a:ext cx="10136520" cy="4292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6" name="Рисунок 3" descr=""/>
          <p:cNvPicPr/>
          <p:nvPr/>
        </p:nvPicPr>
        <p:blipFill>
          <a:blip r:embed="rId2"/>
          <a:srcRect l="6256" t="5464" r="9947" b="76678"/>
          <a:stretch/>
        </p:blipFill>
        <p:spPr>
          <a:xfrm>
            <a:off x="3352680" y="522360"/>
            <a:ext cx="7902720" cy="94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7" name="object 65"/>
          <p:cNvSpPr/>
          <p:nvPr/>
        </p:nvSpPr>
        <p:spPr>
          <a:xfrm rot="5400000">
            <a:off x="5325840" y="4099680"/>
            <a:ext cx="431280" cy="2251440"/>
          </a:xfrm>
          <a:custGeom>
            <a:avLst/>
            <a:gdLst>
              <a:gd name="textAreaLeft" fmla="*/ 0 w 431280"/>
              <a:gd name="textAreaRight" fmla="*/ 431640 w 431280"/>
              <a:gd name="textAreaTop" fmla="*/ 0 h 2251440"/>
              <a:gd name="textAreaBottom" fmla="*/ 2251800 h 2251440"/>
            </a:gdLst>
            <a:ahLst/>
            <a:cxnLst/>
            <a:rect l="textAreaLeft" t="textAreaTop" r="textAreaRight" b="textAreaBottom"/>
            <a:pathLst>
              <a:path w="2207259" h="3848100">
                <a:moveTo>
                  <a:pt x="0" y="1924050"/>
                </a:moveTo>
                <a:lnTo>
                  <a:pt x="545" y="1862973"/>
                </a:lnTo>
                <a:lnTo>
                  <a:pt x="2170" y="1802371"/>
                </a:lnTo>
                <a:lnTo>
                  <a:pt x="4860" y="1742272"/>
                </a:lnTo>
                <a:lnTo>
                  <a:pt x="8597" y="1682704"/>
                </a:lnTo>
                <a:lnTo>
                  <a:pt x="13366" y="1623694"/>
                </a:lnTo>
                <a:lnTo>
                  <a:pt x="19150" y="1565272"/>
                </a:lnTo>
                <a:lnTo>
                  <a:pt x="25933" y="1507466"/>
                </a:lnTo>
                <a:lnTo>
                  <a:pt x="33700" y="1450303"/>
                </a:lnTo>
                <a:lnTo>
                  <a:pt x="42433" y="1393812"/>
                </a:lnTo>
                <a:lnTo>
                  <a:pt x="52117" y="1338021"/>
                </a:lnTo>
                <a:lnTo>
                  <a:pt x="62736" y="1282958"/>
                </a:lnTo>
                <a:lnTo>
                  <a:pt x="74273" y="1228651"/>
                </a:lnTo>
                <a:lnTo>
                  <a:pt x="86713" y="1175129"/>
                </a:lnTo>
                <a:lnTo>
                  <a:pt x="100038" y="1122419"/>
                </a:lnTo>
                <a:lnTo>
                  <a:pt x="114234" y="1070550"/>
                </a:lnTo>
                <a:lnTo>
                  <a:pt x="129284" y="1019550"/>
                </a:lnTo>
                <a:lnTo>
                  <a:pt x="145171" y="969448"/>
                </a:lnTo>
                <a:lnTo>
                  <a:pt x="161879" y="920270"/>
                </a:lnTo>
                <a:lnTo>
                  <a:pt x="179393" y="872047"/>
                </a:lnTo>
                <a:lnTo>
                  <a:pt x="197696" y="824805"/>
                </a:lnTo>
                <a:lnTo>
                  <a:pt x="216772" y="778573"/>
                </a:lnTo>
                <a:lnTo>
                  <a:pt x="236605" y="733378"/>
                </a:lnTo>
                <a:lnTo>
                  <a:pt x="257179" y="689251"/>
                </a:lnTo>
                <a:lnTo>
                  <a:pt x="278477" y="646217"/>
                </a:lnTo>
                <a:lnTo>
                  <a:pt x="300484" y="604306"/>
                </a:lnTo>
                <a:lnTo>
                  <a:pt x="323183" y="563546"/>
                </a:lnTo>
                <a:lnTo>
                  <a:pt x="346558" y="523965"/>
                </a:lnTo>
                <a:lnTo>
                  <a:pt x="370592" y="485591"/>
                </a:lnTo>
                <a:lnTo>
                  <a:pt x="395271" y="448452"/>
                </a:lnTo>
                <a:lnTo>
                  <a:pt x="420577" y="412577"/>
                </a:lnTo>
                <a:lnTo>
                  <a:pt x="446494" y="377993"/>
                </a:lnTo>
                <a:lnTo>
                  <a:pt x="473007" y="344729"/>
                </a:lnTo>
                <a:lnTo>
                  <a:pt x="500099" y="312813"/>
                </a:lnTo>
                <a:lnTo>
                  <a:pt x="527753" y="282273"/>
                </a:lnTo>
                <a:lnTo>
                  <a:pt x="555955" y="253138"/>
                </a:lnTo>
                <a:lnTo>
                  <a:pt x="584687" y="225435"/>
                </a:lnTo>
                <a:lnTo>
                  <a:pt x="613933" y="199193"/>
                </a:lnTo>
                <a:lnTo>
                  <a:pt x="643678" y="174439"/>
                </a:lnTo>
                <a:lnTo>
                  <a:pt x="673905" y="151203"/>
                </a:lnTo>
                <a:lnTo>
                  <a:pt x="735741" y="109394"/>
                </a:lnTo>
                <a:lnTo>
                  <a:pt x="799311" y="73991"/>
                </a:lnTo>
                <a:lnTo>
                  <a:pt x="864486" y="45220"/>
                </a:lnTo>
                <a:lnTo>
                  <a:pt x="931138" y="23306"/>
                </a:lnTo>
                <a:lnTo>
                  <a:pt x="999136" y="8474"/>
                </a:lnTo>
                <a:lnTo>
                  <a:pt x="1068352" y="951"/>
                </a:lnTo>
                <a:lnTo>
                  <a:pt x="1103376" y="0"/>
                </a:lnTo>
                <a:lnTo>
                  <a:pt x="1138399" y="951"/>
                </a:lnTo>
                <a:lnTo>
                  <a:pt x="1207615" y="8474"/>
                </a:lnTo>
                <a:lnTo>
                  <a:pt x="1275613" y="23306"/>
                </a:lnTo>
                <a:lnTo>
                  <a:pt x="1342265" y="45220"/>
                </a:lnTo>
                <a:lnTo>
                  <a:pt x="1407440" y="73991"/>
                </a:lnTo>
                <a:lnTo>
                  <a:pt x="1471010" y="109394"/>
                </a:lnTo>
                <a:lnTo>
                  <a:pt x="1532846" y="151203"/>
                </a:lnTo>
                <a:lnTo>
                  <a:pt x="1563073" y="174439"/>
                </a:lnTo>
                <a:lnTo>
                  <a:pt x="1592818" y="199193"/>
                </a:lnTo>
                <a:lnTo>
                  <a:pt x="1622064" y="225435"/>
                </a:lnTo>
                <a:lnTo>
                  <a:pt x="1650796" y="253138"/>
                </a:lnTo>
                <a:lnTo>
                  <a:pt x="1678998" y="282273"/>
                </a:lnTo>
                <a:lnTo>
                  <a:pt x="1706652" y="312813"/>
                </a:lnTo>
                <a:lnTo>
                  <a:pt x="1733744" y="344729"/>
                </a:lnTo>
                <a:lnTo>
                  <a:pt x="1760257" y="377993"/>
                </a:lnTo>
                <a:lnTo>
                  <a:pt x="1786174" y="412577"/>
                </a:lnTo>
                <a:lnTo>
                  <a:pt x="1811480" y="448452"/>
                </a:lnTo>
                <a:lnTo>
                  <a:pt x="1836159" y="485591"/>
                </a:lnTo>
                <a:lnTo>
                  <a:pt x="1860193" y="523965"/>
                </a:lnTo>
                <a:lnTo>
                  <a:pt x="1883568" y="563546"/>
                </a:lnTo>
                <a:lnTo>
                  <a:pt x="1906267" y="604306"/>
                </a:lnTo>
                <a:lnTo>
                  <a:pt x="1928274" y="646217"/>
                </a:lnTo>
                <a:lnTo>
                  <a:pt x="1949572" y="689251"/>
                </a:lnTo>
                <a:lnTo>
                  <a:pt x="1970146" y="733378"/>
                </a:lnTo>
                <a:lnTo>
                  <a:pt x="1989979" y="778573"/>
                </a:lnTo>
                <a:lnTo>
                  <a:pt x="2009055" y="824805"/>
                </a:lnTo>
                <a:lnTo>
                  <a:pt x="2027358" y="872047"/>
                </a:lnTo>
                <a:lnTo>
                  <a:pt x="2044872" y="920270"/>
                </a:lnTo>
                <a:lnTo>
                  <a:pt x="2061580" y="969448"/>
                </a:lnTo>
                <a:lnTo>
                  <a:pt x="2077467" y="1019550"/>
                </a:lnTo>
                <a:lnTo>
                  <a:pt x="2092517" y="1070550"/>
                </a:lnTo>
                <a:lnTo>
                  <a:pt x="2106713" y="1122419"/>
                </a:lnTo>
                <a:lnTo>
                  <a:pt x="2120038" y="1175129"/>
                </a:lnTo>
                <a:lnTo>
                  <a:pt x="2132478" y="1228651"/>
                </a:lnTo>
                <a:lnTo>
                  <a:pt x="2144015" y="1282958"/>
                </a:lnTo>
                <a:lnTo>
                  <a:pt x="2154634" y="1338021"/>
                </a:lnTo>
                <a:lnTo>
                  <a:pt x="2164318" y="1393812"/>
                </a:lnTo>
                <a:lnTo>
                  <a:pt x="2173051" y="1450303"/>
                </a:lnTo>
                <a:lnTo>
                  <a:pt x="2180818" y="1507466"/>
                </a:lnTo>
                <a:lnTo>
                  <a:pt x="2187601" y="1565272"/>
                </a:lnTo>
                <a:lnTo>
                  <a:pt x="2193385" y="1623694"/>
                </a:lnTo>
                <a:lnTo>
                  <a:pt x="2198154" y="1682704"/>
                </a:lnTo>
                <a:lnTo>
                  <a:pt x="2201891" y="1742272"/>
                </a:lnTo>
                <a:lnTo>
                  <a:pt x="2204581" y="1802371"/>
                </a:lnTo>
                <a:lnTo>
                  <a:pt x="2206206" y="1862973"/>
                </a:lnTo>
                <a:lnTo>
                  <a:pt x="2206752" y="1924050"/>
                </a:lnTo>
                <a:lnTo>
                  <a:pt x="2206206" y="1985126"/>
                </a:lnTo>
                <a:lnTo>
                  <a:pt x="2204581" y="2045728"/>
                </a:lnTo>
                <a:lnTo>
                  <a:pt x="2201891" y="2105827"/>
                </a:lnTo>
                <a:lnTo>
                  <a:pt x="2198154" y="2165395"/>
                </a:lnTo>
                <a:lnTo>
                  <a:pt x="2193385" y="2224405"/>
                </a:lnTo>
                <a:lnTo>
                  <a:pt x="2187601" y="2282827"/>
                </a:lnTo>
                <a:lnTo>
                  <a:pt x="2180818" y="2340633"/>
                </a:lnTo>
                <a:lnTo>
                  <a:pt x="2173051" y="2397796"/>
                </a:lnTo>
                <a:lnTo>
                  <a:pt x="2164318" y="2454287"/>
                </a:lnTo>
                <a:lnTo>
                  <a:pt x="2154634" y="2510078"/>
                </a:lnTo>
                <a:lnTo>
                  <a:pt x="2144015" y="2565141"/>
                </a:lnTo>
                <a:lnTo>
                  <a:pt x="2132478" y="2619448"/>
                </a:lnTo>
                <a:lnTo>
                  <a:pt x="2120038" y="2672970"/>
                </a:lnTo>
                <a:lnTo>
                  <a:pt x="2106713" y="2725680"/>
                </a:lnTo>
                <a:lnTo>
                  <a:pt x="2092517" y="2777549"/>
                </a:lnTo>
                <a:lnTo>
                  <a:pt x="2077467" y="2828549"/>
                </a:lnTo>
                <a:lnTo>
                  <a:pt x="2061580" y="2878651"/>
                </a:lnTo>
                <a:lnTo>
                  <a:pt x="2044872" y="2927829"/>
                </a:lnTo>
                <a:lnTo>
                  <a:pt x="2027358" y="2976052"/>
                </a:lnTo>
                <a:lnTo>
                  <a:pt x="2009055" y="3023294"/>
                </a:lnTo>
                <a:lnTo>
                  <a:pt x="1989979" y="3069526"/>
                </a:lnTo>
                <a:lnTo>
                  <a:pt x="1970146" y="3114721"/>
                </a:lnTo>
                <a:lnTo>
                  <a:pt x="1949572" y="3158848"/>
                </a:lnTo>
                <a:lnTo>
                  <a:pt x="1928274" y="3201882"/>
                </a:lnTo>
                <a:lnTo>
                  <a:pt x="1906267" y="3243793"/>
                </a:lnTo>
                <a:lnTo>
                  <a:pt x="1883568" y="3284553"/>
                </a:lnTo>
                <a:lnTo>
                  <a:pt x="1860193" y="3324134"/>
                </a:lnTo>
                <a:lnTo>
                  <a:pt x="1836159" y="3362508"/>
                </a:lnTo>
                <a:lnTo>
                  <a:pt x="1811480" y="3399647"/>
                </a:lnTo>
                <a:lnTo>
                  <a:pt x="1786174" y="3435522"/>
                </a:lnTo>
                <a:lnTo>
                  <a:pt x="1760257" y="3470106"/>
                </a:lnTo>
                <a:lnTo>
                  <a:pt x="1733744" y="3503370"/>
                </a:lnTo>
                <a:lnTo>
                  <a:pt x="1706652" y="3535286"/>
                </a:lnTo>
                <a:lnTo>
                  <a:pt x="1678998" y="3565826"/>
                </a:lnTo>
                <a:lnTo>
                  <a:pt x="1650796" y="3594961"/>
                </a:lnTo>
                <a:lnTo>
                  <a:pt x="1622064" y="3622664"/>
                </a:lnTo>
                <a:lnTo>
                  <a:pt x="1592818" y="3648906"/>
                </a:lnTo>
                <a:lnTo>
                  <a:pt x="1563073" y="3673660"/>
                </a:lnTo>
                <a:lnTo>
                  <a:pt x="1532846" y="3696896"/>
                </a:lnTo>
                <a:lnTo>
                  <a:pt x="1471010" y="3738705"/>
                </a:lnTo>
                <a:lnTo>
                  <a:pt x="1407440" y="3774108"/>
                </a:lnTo>
                <a:lnTo>
                  <a:pt x="1342265" y="3802879"/>
                </a:lnTo>
                <a:lnTo>
                  <a:pt x="1275613" y="3824793"/>
                </a:lnTo>
                <a:lnTo>
                  <a:pt x="1207615" y="3839625"/>
                </a:lnTo>
                <a:lnTo>
                  <a:pt x="1138399" y="3847148"/>
                </a:lnTo>
                <a:lnTo>
                  <a:pt x="1103376" y="3848100"/>
                </a:lnTo>
                <a:lnTo>
                  <a:pt x="1068352" y="3847148"/>
                </a:lnTo>
                <a:lnTo>
                  <a:pt x="999136" y="3839625"/>
                </a:lnTo>
                <a:lnTo>
                  <a:pt x="931138" y="3824793"/>
                </a:lnTo>
                <a:lnTo>
                  <a:pt x="864486" y="3802879"/>
                </a:lnTo>
                <a:lnTo>
                  <a:pt x="799311" y="3774108"/>
                </a:lnTo>
                <a:lnTo>
                  <a:pt x="735741" y="3738705"/>
                </a:lnTo>
                <a:lnTo>
                  <a:pt x="673905" y="3696896"/>
                </a:lnTo>
                <a:lnTo>
                  <a:pt x="643678" y="3673660"/>
                </a:lnTo>
                <a:lnTo>
                  <a:pt x="613933" y="3648906"/>
                </a:lnTo>
                <a:lnTo>
                  <a:pt x="584687" y="3622664"/>
                </a:lnTo>
                <a:lnTo>
                  <a:pt x="555955" y="3594961"/>
                </a:lnTo>
                <a:lnTo>
                  <a:pt x="527753" y="3565826"/>
                </a:lnTo>
                <a:lnTo>
                  <a:pt x="500099" y="3535286"/>
                </a:lnTo>
                <a:lnTo>
                  <a:pt x="473007" y="3503370"/>
                </a:lnTo>
                <a:lnTo>
                  <a:pt x="446494" y="3470106"/>
                </a:lnTo>
                <a:lnTo>
                  <a:pt x="420577" y="3435522"/>
                </a:lnTo>
                <a:lnTo>
                  <a:pt x="395271" y="3399647"/>
                </a:lnTo>
                <a:lnTo>
                  <a:pt x="370592" y="3362508"/>
                </a:lnTo>
                <a:lnTo>
                  <a:pt x="346558" y="3324134"/>
                </a:lnTo>
                <a:lnTo>
                  <a:pt x="323183" y="3284553"/>
                </a:lnTo>
                <a:lnTo>
                  <a:pt x="300484" y="3243793"/>
                </a:lnTo>
                <a:lnTo>
                  <a:pt x="278477" y="3201882"/>
                </a:lnTo>
                <a:lnTo>
                  <a:pt x="257179" y="3158848"/>
                </a:lnTo>
                <a:lnTo>
                  <a:pt x="236605" y="3114721"/>
                </a:lnTo>
                <a:lnTo>
                  <a:pt x="216772" y="3069526"/>
                </a:lnTo>
                <a:lnTo>
                  <a:pt x="197696" y="3023294"/>
                </a:lnTo>
                <a:lnTo>
                  <a:pt x="179393" y="2976052"/>
                </a:lnTo>
                <a:lnTo>
                  <a:pt x="161879" y="2927829"/>
                </a:lnTo>
                <a:lnTo>
                  <a:pt x="145171" y="2878651"/>
                </a:lnTo>
                <a:lnTo>
                  <a:pt x="129284" y="2828549"/>
                </a:lnTo>
                <a:lnTo>
                  <a:pt x="114234" y="2777549"/>
                </a:lnTo>
                <a:lnTo>
                  <a:pt x="100038" y="2725680"/>
                </a:lnTo>
                <a:lnTo>
                  <a:pt x="86713" y="2672970"/>
                </a:lnTo>
                <a:lnTo>
                  <a:pt x="74273" y="2619448"/>
                </a:lnTo>
                <a:lnTo>
                  <a:pt x="62736" y="2565141"/>
                </a:lnTo>
                <a:lnTo>
                  <a:pt x="52117" y="2510078"/>
                </a:lnTo>
                <a:lnTo>
                  <a:pt x="42433" y="2454287"/>
                </a:lnTo>
                <a:lnTo>
                  <a:pt x="33700" y="2397796"/>
                </a:lnTo>
                <a:lnTo>
                  <a:pt x="25933" y="2340633"/>
                </a:lnTo>
                <a:lnTo>
                  <a:pt x="19150" y="2282827"/>
                </a:lnTo>
                <a:lnTo>
                  <a:pt x="13366" y="2224405"/>
                </a:lnTo>
                <a:lnTo>
                  <a:pt x="8597" y="2165395"/>
                </a:lnTo>
                <a:lnTo>
                  <a:pt x="4860" y="2105827"/>
                </a:lnTo>
                <a:lnTo>
                  <a:pt x="2170" y="2045728"/>
                </a:lnTo>
                <a:lnTo>
                  <a:pt x="545" y="1985126"/>
                </a:lnTo>
                <a:lnTo>
                  <a:pt x="0" y="1924050"/>
                </a:lnTo>
                <a:close/>
              </a:path>
            </a:pathLst>
          </a:custGeom>
          <a:noFill/>
          <a:ln w="25908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98" name="object 65"/>
          <p:cNvSpPr/>
          <p:nvPr/>
        </p:nvSpPr>
        <p:spPr>
          <a:xfrm rot="5400000">
            <a:off x="5537880" y="3290760"/>
            <a:ext cx="417600" cy="2661480"/>
          </a:xfrm>
          <a:custGeom>
            <a:avLst/>
            <a:gdLst>
              <a:gd name="textAreaLeft" fmla="*/ 0 w 417600"/>
              <a:gd name="textAreaRight" fmla="*/ 417960 w 417600"/>
              <a:gd name="textAreaTop" fmla="*/ 0 h 2661480"/>
              <a:gd name="textAreaBottom" fmla="*/ 2661840 h 2661480"/>
            </a:gdLst>
            <a:ahLst/>
            <a:cxnLst/>
            <a:rect l="textAreaLeft" t="textAreaTop" r="textAreaRight" b="textAreaBottom"/>
            <a:pathLst>
              <a:path w="2207259" h="3848100">
                <a:moveTo>
                  <a:pt x="0" y="1924050"/>
                </a:moveTo>
                <a:lnTo>
                  <a:pt x="545" y="1862973"/>
                </a:lnTo>
                <a:lnTo>
                  <a:pt x="2170" y="1802371"/>
                </a:lnTo>
                <a:lnTo>
                  <a:pt x="4860" y="1742272"/>
                </a:lnTo>
                <a:lnTo>
                  <a:pt x="8597" y="1682704"/>
                </a:lnTo>
                <a:lnTo>
                  <a:pt x="13366" y="1623694"/>
                </a:lnTo>
                <a:lnTo>
                  <a:pt x="19150" y="1565272"/>
                </a:lnTo>
                <a:lnTo>
                  <a:pt x="25933" y="1507466"/>
                </a:lnTo>
                <a:lnTo>
                  <a:pt x="33700" y="1450303"/>
                </a:lnTo>
                <a:lnTo>
                  <a:pt x="42433" y="1393812"/>
                </a:lnTo>
                <a:lnTo>
                  <a:pt x="52117" y="1338021"/>
                </a:lnTo>
                <a:lnTo>
                  <a:pt x="62736" y="1282958"/>
                </a:lnTo>
                <a:lnTo>
                  <a:pt x="74273" y="1228651"/>
                </a:lnTo>
                <a:lnTo>
                  <a:pt x="86713" y="1175129"/>
                </a:lnTo>
                <a:lnTo>
                  <a:pt x="100038" y="1122419"/>
                </a:lnTo>
                <a:lnTo>
                  <a:pt x="114234" y="1070550"/>
                </a:lnTo>
                <a:lnTo>
                  <a:pt x="129284" y="1019550"/>
                </a:lnTo>
                <a:lnTo>
                  <a:pt x="145171" y="969448"/>
                </a:lnTo>
                <a:lnTo>
                  <a:pt x="161879" y="920270"/>
                </a:lnTo>
                <a:lnTo>
                  <a:pt x="179393" y="872047"/>
                </a:lnTo>
                <a:lnTo>
                  <a:pt x="197696" y="824805"/>
                </a:lnTo>
                <a:lnTo>
                  <a:pt x="216772" y="778573"/>
                </a:lnTo>
                <a:lnTo>
                  <a:pt x="236605" y="733378"/>
                </a:lnTo>
                <a:lnTo>
                  <a:pt x="257179" y="689251"/>
                </a:lnTo>
                <a:lnTo>
                  <a:pt x="278477" y="646217"/>
                </a:lnTo>
                <a:lnTo>
                  <a:pt x="300484" y="604306"/>
                </a:lnTo>
                <a:lnTo>
                  <a:pt x="323183" y="563546"/>
                </a:lnTo>
                <a:lnTo>
                  <a:pt x="346558" y="523965"/>
                </a:lnTo>
                <a:lnTo>
                  <a:pt x="370592" y="485591"/>
                </a:lnTo>
                <a:lnTo>
                  <a:pt x="395271" y="448452"/>
                </a:lnTo>
                <a:lnTo>
                  <a:pt x="420577" y="412577"/>
                </a:lnTo>
                <a:lnTo>
                  <a:pt x="446494" y="377993"/>
                </a:lnTo>
                <a:lnTo>
                  <a:pt x="473007" y="344729"/>
                </a:lnTo>
                <a:lnTo>
                  <a:pt x="500099" y="312813"/>
                </a:lnTo>
                <a:lnTo>
                  <a:pt x="527753" y="282273"/>
                </a:lnTo>
                <a:lnTo>
                  <a:pt x="555955" y="253138"/>
                </a:lnTo>
                <a:lnTo>
                  <a:pt x="584687" y="225435"/>
                </a:lnTo>
                <a:lnTo>
                  <a:pt x="613933" y="199193"/>
                </a:lnTo>
                <a:lnTo>
                  <a:pt x="643678" y="174439"/>
                </a:lnTo>
                <a:lnTo>
                  <a:pt x="673905" y="151203"/>
                </a:lnTo>
                <a:lnTo>
                  <a:pt x="735741" y="109394"/>
                </a:lnTo>
                <a:lnTo>
                  <a:pt x="799311" y="73991"/>
                </a:lnTo>
                <a:lnTo>
                  <a:pt x="864486" y="45220"/>
                </a:lnTo>
                <a:lnTo>
                  <a:pt x="931138" y="23306"/>
                </a:lnTo>
                <a:lnTo>
                  <a:pt x="999136" y="8474"/>
                </a:lnTo>
                <a:lnTo>
                  <a:pt x="1068352" y="951"/>
                </a:lnTo>
                <a:lnTo>
                  <a:pt x="1103376" y="0"/>
                </a:lnTo>
                <a:lnTo>
                  <a:pt x="1138399" y="951"/>
                </a:lnTo>
                <a:lnTo>
                  <a:pt x="1207615" y="8474"/>
                </a:lnTo>
                <a:lnTo>
                  <a:pt x="1275613" y="23306"/>
                </a:lnTo>
                <a:lnTo>
                  <a:pt x="1342265" y="45220"/>
                </a:lnTo>
                <a:lnTo>
                  <a:pt x="1407440" y="73991"/>
                </a:lnTo>
                <a:lnTo>
                  <a:pt x="1471010" y="109394"/>
                </a:lnTo>
                <a:lnTo>
                  <a:pt x="1532846" y="151203"/>
                </a:lnTo>
                <a:lnTo>
                  <a:pt x="1563073" y="174439"/>
                </a:lnTo>
                <a:lnTo>
                  <a:pt x="1592818" y="199193"/>
                </a:lnTo>
                <a:lnTo>
                  <a:pt x="1622064" y="225435"/>
                </a:lnTo>
                <a:lnTo>
                  <a:pt x="1650796" y="253138"/>
                </a:lnTo>
                <a:lnTo>
                  <a:pt x="1678998" y="282273"/>
                </a:lnTo>
                <a:lnTo>
                  <a:pt x="1706652" y="312813"/>
                </a:lnTo>
                <a:lnTo>
                  <a:pt x="1733744" y="344729"/>
                </a:lnTo>
                <a:lnTo>
                  <a:pt x="1760257" y="377993"/>
                </a:lnTo>
                <a:lnTo>
                  <a:pt x="1786174" y="412577"/>
                </a:lnTo>
                <a:lnTo>
                  <a:pt x="1811480" y="448452"/>
                </a:lnTo>
                <a:lnTo>
                  <a:pt x="1836159" y="485591"/>
                </a:lnTo>
                <a:lnTo>
                  <a:pt x="1860193" y="523965"/>
                </a:lnTo>
                <a:lnTo>
                  <a:pt x="1883568" y="563546"/>
                </a:lnTo>
                <a:lnTo>
                  <a:pt x="1906267" y="604306"/>
                </a:lnTo>
                <a:lnTo>
                  <a:pt x="1928274" y="646217"/>
                </a:lnTo>
                <a:lnTo>
                  <a:pt x="1949572" y="689251"/>
                </a:lnTo>
                <a:lnTo>
                  <a:pt x="1970146" y="733378"/>
                </a:lnTo>
                <a:lnTo>
                  <a:pt x="1989979" y="778573"/>
                </a:lnTo>
                <a:lnTo>
                  <a:pt x="2009055" y="824805"/>
                </a:lnTo>
                <a:lnTo>
                  <a:pt x="2027358" y="872047"/>
                </a:lnTo>
                <a:lnTo>
                  <a:pt x="2044872" y="920270"/>
                </a:lnTo>
                <a:lnTo>
                  <a:pt x="2061580" y="969448"/>
                </a:lnTo>
                <a:lnTo>
                  <a:pt x="2077467" y="1019550"/>
                </a:lnTo>
                <a:lnTo>
                  <a:pt x="2092517" y="1070550"/>
                </a:lnTo>
                <a:lnTo>
                  <a:pt x="2106713" y="1122419"/>
                </a:lnTo>
                <a:lnTo>
                  <a:pt x="2120038" y="1175129"/>
                </a:lnTo>
                <a:lnTo>
                  <a:pt x="2132478" y="1228651"/>
                </a:lnTo>
                <a:lnTo>
                  <a:pt x="2144015" y="1282958"/>
                </a:lnTo>
                <a:lnTo>
                  <a:pt x="2154634" y="1338021"/>
                </a:lnTo>
                <a:lnTo>
                  <a:pt x="2164318" y="1393812"/>
                </a:lnTo>
                <a:lnTo>
                  <a:pt x="2173051" y="1450303"/>
                </a:lnTo>
                <a:lnTo>
                  <a:pt x="2180818" y="1507466"/>
                </a:lnTo>
                <a:lnTo>
                  <a:pt x="2187601" y="1565272"/>
                </a:lnTo>
                <a:lnTo>
                  <a:pt x="2193385" y="1623694"/>
                </a:lnTo>
                <a:lnTo>
                  <a:pt x="2198154" y="1682704"/>
                </a:lnTo>
                <a:lnTo>
                  <a:pt x="2201891" y="1742272"/>
                </a:lnTo>
                <a:lnTo>
                  <a:pt x="2204581" y="1802371"/>
                </a:lnTo>
                <a:lnTo>
                  <a:pt x="2206206" y="1862973"/>
                </a:lnTo>
                <a:lnTo>
                  <a:pt x="2206752" y="1924050"/>
                </a:lnTo>
                <a:lnTo>
                  <a:pt x="2206206" y="1985126"/>
                </a:lnTo>
                <a:lnTo>
                  <a:pt x="2204581" y="2045728"/>
                </a:lnTo>
                <a:lnTo>
                  <a:pt x="2201891" y="2105827"/>
                </a:lnTo>
                <a:lnTo>
                  <a:pt x="2198154" y="2165395"/>
                </a:lnTo>
                <a:lnTo>
                  <a:pt x="2193385" y="2224405"/>
                </a:lnTo>
                <a:lnTo>
                  <a:pt x="2187601" y="2282827"/>
                </a:lnTo>
                <a:lnTo>
                  <a:pt x="2180818" y="2340633"/>
                </a:lnTo>
                <a:lnTo>
                  <a:pt x="2173051" y="2397796"/>
                </a:lnTo>
                <a:lnTo>
                  <a:pt x="2164318" y="2454287"/>
                </a:lnTo>
                <a:lnTo>
                  <a:pt x="2154634" y="2510078"/>
                </a:lnTo>
                <a:lnTo>
                  <a:pt x="2144015" y="2565141"/>
                </a:lnTo>
                <a:lnTo>
                  <a:pt x="2132478" y="2619448"/>
                </a:lnTo>
                <a:lnTo>
                  <a:pt x="2120038" y="2672970"/>
                </a:lnTo>
                <a:lnTo>
                  <a:pt x="2106713" y="2725680"/>
                </a:lnTo>
                <a:lnTo>
                  <a:pt x="2092517" y="2777549"/>
                </a:lnTo>
                <a:lnTo>
                  <a:pt x="2077467" y="2828549"/>
                </a:lnTo>
                <a:lnTo>
                  <a:pt x="2061580" y="2878651"/>
                </a:lnTo>
                <a:lnTo>
                  <a:pt x="2044872" y="2927829"/>
                </a:lnTo>
                <a:lnTo>
                  <a:pt x="2027358" y="2976052"/>
                </a:lnTo>
                <a:lnTo>
                  <a:pt x="2009055" y="3023294"/>
                </a:lnTo>
                <a:lnTo>
                  <a:pt x="1989979" y="3069526"/>
                </a:lnTo>
                <a:lnTo>
                  <a:pt x="1970146" y="3114721"/>
                </a:lnTo>
                <a:lnTo>
                  <a:pt x="1949572" y="3158848"/>
                </a:lnTo>
                <a:lnTo>
                  <a:pt x="1928274" y="3201882"/>
                </a:lnTo>
                <a:lnTo>
                  <a:pt x="1906267" y="3243793"/>
                </a:lnTo>
                <a:lnTo>
                  <a:pt x="1883568" y="3284553"/>
                </a:lnTo>
                <a:lnTo>
                  <a:pt x="1860193" y="3324134"/>
                </a:lnTo>
                <a:lnTo>
                  <a:pt x="1836159" y="3362508"/>
                </a:lnTo>
                <a:lnTo>
                  <a:pt x="1811480" y="3399647"/>
                </a:lnTo>
                <a:lnTo>
                  <a:pt x="1786174" y="3435522"/>
                </a:lnTo>
                <a:lnTo>
                  <a:pt x="1760257" y="3470106"/>
                </a:lnTo>
                <a:lnTo>
                  <a:pt x="1733744" y="3503370"/>
                </a:lnTo>
                <a:lnTo>
                  <a:pt x="1706652" y="3535286"/>
                </a:lnTo>
                <a:lnTo>
                  <a:pt x="1678998" y="3565826"/>
                </a:lnTo>
                <a:lnTo>
                  <a:pt x="1650796" y="3594961"/>
                </a:lnTo>
                <a:lnTo>
                  <a:pt x="1622064" y="3622664"/>
                </a:lnTo>
                <a:lnTo>
                  <a:pt x="1592818" y="3648906"/>
                </a:lnTo>
                <a:lnTo>
                  <a:pt x="1563073" y="3673660"/>
                </a:lnTo>
                <a:lnTo>
                  <a:pt x="1532846" y="3696896"/>
                </a:lnTo>
                <a:lnTo>
                  <a:pt x="1471010" y="3738705"/>
                </a:lnTo>
                <a:lnTo>
                  <a:pt x="1407440" y="3774108"/>
                </a:lnTo>
                <a:lnTo>
                  <a:pt x="1342265" y="3802879"/>
                </a:lnTo>
                <a:lnTo>
                  <a:pt x="1275613" y="3824793"/>
                </a:lnTo>
                <a:lnTo>
                  <a:pt x="1207615" y="3839625"/>
                </a:lnTo>
                <a:lnTo>
                  <a:pt x="1138399" y="3847148"/>
                </a:lnTo>
                <a:lnTo>
                  <a:pt x="1103376" y="3848100"/>
                </a:lnTo>
                <a:lnTo>
                  <a:pt x="1068352" y="3847148"/>
                </a:lnTo>
                <a:lnTo>
                  <a:pt x="999136" y="3839625"/>
                </a:lnTo>
                <a:lnTo>
                  <a:pt x="931138" y="3824793"/>
                </a:lnTo>
                <a:lnTo>
                  <a:pt x="864486" y="3802879"/>
                </a:lnTo>
                <a:lnTo>
                  <a:pt x="799311" y="3774108"/>
                </a:lnTo>
                <a:lnTo>
                  <a:pt x="735741" y="3738705"/>
                </a:lnTo>
                <a:lnTo>
                  <a:pt x="673905" y="3696896"/>
                </a:lnTo>
                <a:lnTo>
                  <a:pt x="643678" y="3673660"/>
                </a:lnTo>
                <a:lnTo>
                  <a:pt x="613933" y="3648906"/>
                </a:lnTo>
                <a:lnTo>
                  <a:pt x="584687" y="3622664"/>
                </a:lnTo>
                <a:lnTo>
                  <a:pt x="555955" y="3594961"/>
                </a:lnTo>
                <a:lnTo>
                  <a:pt x="527753" y="3565826"/>
                </a:lnTo>
                <a:lnTo>
                  <a:pt x="500099" y="3535286"/>
                </a:lnTo>
                <a:lnTo>
                  <a:pt x="473007" y="3503370"/>
                </a:lnTo>
                <a:lnTo>
                  <a:pt x="446494" y="3470106"/>
                </a:lnTo>
                <a:lnTo>
                  <a:pt x="420577" y="3435522"/>
                </a:lnTo>
                <a:lnTo>
                  <a:pt x="395271" y="3399647"/>
                </a:lnTo>
                <a:lnTo>
                  <a:pt x="370592" y="3362508"/>
                </a:lnTo>
                <a:lnTo>
                  <a:pt x="346558" y="3324134"/>
                </a:lnTo>
                <a:lnTo>
                  <a:pt x="323183" y="3284553"/>
                </a:lnTo>
                <a:lnTo>
                  <a:pt x="300484" y="3243793"/>
                </a:lnTo>
                <a:lnTo>
                  <a:pt x="278477" y="3201882"/>
                </a:lnTo>
                <a:lnTo>
                  <a:pt x="257179" y="3158848"/>
                </a:lnTo>
                <a:lnTo>
                  <a:pt x="236605" y="3114721"/>
                </a:lnTo>
                <a:lnTo>
                  <a:pt x="216772" y="3069526"/>
                </a:lnTo>
                <a:lnTo>
                  <a:pt x="197696" y="3023294"/>
                </a:lnTo>
                <a:lnTo>
                  <a:pt x="179393" y="2976052"/>
                </a:lnTo>
                <a:lnTo>
                  <a:pt x="161879" y="2927829"/>
                </a:lnTo>
                <a:lnTo>
                  <a:pt x="145171" y="2878651"/>
                </a:lnTo>
                <a:lnTo>
                  <a:pt x="129284" y="2828549"/>
                </a:lnTo>
                <a:lnTo>
                  <a:pt x="114234" y="2777549"/>
                </a:lnTo>
                <a:lnTo>
                  <a:pt x="100038" y="2725680"/>
                </a:lnTo>
                <a:lnTo>
                  <a:pt x="86713" y="2672970"/>
                </a:lnTo>
                <a:lnTo>
                  <a:pt x="74273" y="2619448"/>
                </a:lnTo>
                <a:lnTo>
                  <a:pt x="62736" y="2565141"/>
                </a:lnTo>
                <a:lnTo>
                  <a:pt x="52117" y="2510078"/>
                </a:lnTo>
                <a:lnTo>
                  <a:pt x="42433" y="2454287"/>
                </a:lnTo>
                <a:lnTo>
                  <a:pt x="33700" y="2397796"/>
                </a:lnTo>
                <a:lnTo>
                  <a:pt x="25933" y="2340633"/>
                </a:lnTo>
                <a:lnTo>
                  <a:pt x="19150" y="2282827"/>
                </a:lnTo>
                <a:lnTo>
                  <a:pt x="13366" y="2224405"/>
                </a:lnTo>
                <a:lnTo>
                  <a:pt x="8597" y="2165395"/>
                </a:lnTo>
                <a:lnTo>
                  <a:pt x="4860" y="2105827"/>
                </a:lnTo>
                <a:lnTo>
                  <a:pt x="2170" y="2045728"/>
                </a:lnTo>
                <a:lnTo>
                  <a:pt x="545" y="1985126"/>
                </a:lnTo>
                <a:lnTo>
                  <a:pt x="0" y="1924050"/>
                </a:lnTo>
                <a:close/>
              </a:path>
            </a:pathLst>
          </a:custGeom>
          <a:noFill/>
          <a:ln w="25908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99" name="object 65"/>
          <p:cNvSpPr/>
          <p:nvPr/>
        </p:nvSpPr>
        <p:spPr>
          <a:xfrm rot="5400000">
            <a:off x="3838320" y="3008520"/>
            <a:ext cx="547560" cy="2251440"/>
          </a:xfrm>
          <a:custGeom>
            <a:avLst/>
            <a:gdLst>
              <a:gd name="textAreaLeft" fmla="*/ 0 w 547560"/>
              <a:gd name="textAreaRight" fmla="*/ 547920 w 547560"/>
              <a:gd name="textAreaTop" fmla="*/ 0 h 2251440"/>
              <a:gd name="textAreaBottom" fmla="*/ 2251800 h 2251440"/>
            </a:gdLst>
            <a:ahLst/>
            <a:cxnLst/>
            <a:rect l="textAreaLeft" t="textAreaTop" r="textAreaRight" b="textAreaBottom"/>
            <a:pathLst>
              <a:path w="2207259" h="3848100">
                <a:moveTo>
                  <a:pt x="0" y="1924050"/>
                </a:moveTo>
                <a:lnTo>
                  <a:pt x="545" y="1862973"/>
                </a:lnTo>
                <a:lnTo>
                  <a:pt x="2170" y="1802371"/>
                </a:lnTo>
                <a:lnTo>
                  <a:pt x="4860" y="1742272"/>
                </a:lnTo>
                <a:lnTo>
                  <a:pt x="8597" y="1682704"/>
                </a:lnTo>
                <a:lnTo>
                  <a:pt x="13366" y="1623694"/>
                </a:lnTo>
                <a:lnTo>
                  <a:pt x="19150" y="1565272"/>
                </a:lnTo>
                <a:lnTo>
                  <a:pt x="25933" y="1507466"/>
                </a:lnTo>
                <a:lnTo>
                  <a:pt x="33700" y="1450303"/>
                </a:lnTo>
                <a:lnTo>
                  <a:pt x="42433" y="1393812"/>
                </a:lnTo>
                <a:lnTo>
                  <a:pt x="52117" y="1338021"/>
                </a:lnTo>
                <a:lnTo>
                  <a:pt x="62736" y="1282958"/>
                </a:lnTo>
                <a:lnTo>
                  <a:pt x="74273" y="1228651"/>
                </a:lnTo>
                <a:lnTo>
                  <a:pt x="86713" y="1175129"/>
                </a:lnTo>
                <a:lnTo>
                  <a:pt x="100038" y="1122419"/>
                </a:lnTo>
                <a:lnTo>
                  <a:pt x="114234" y="1070550"/>
                </a:lnTo>
                <a:lnTo>
                  <a:pt x="129284" y="1019550"/>
                </a:lnTo>
                <a:lnTo>
                  <a:pt x="145171" y="969448"/>
                </a:lnTo>
                <a:lnTo>
                  <a:pt x="161879" y="920270"/>
                </a:lnTo>
                <a:lnTo>
                  <a:pt x="179393" y="872047"/>
                </a:lnTo>
                <a:lnTo>
                  <a:pt x="197696" y="824805"/>
                </a:lnTo>
                <a:lnTo>
                  <a:pt x="216772" y="778573"/>
                </a:lnTo>
                <a:lnTo>
                  <a:pt x="236605" y="733378"/>
                </a:lnTo>
                <a:lnTo>
                  <a:pt x="257179" y="689251"/>
                </a:lnTo>
                <a:lnTo>
                  <a:pt x="278477" y="646217"/>
                </a:lnTo>
                <a:lnTo>
                  <a:pt x="300484" y="604306"/>
                </a:lnTo>
                <a:lnTo>
                  <a:pt x="323183" y="563546"/>
                </a:lnTo>
                <a:lnTo>
                  <a:pt x="346558" y="523965"/>
                </a:lnTo>
                <a:lnTo>
                  <a:pt x="370592" y="485591"/>
                </a:lnTo>
                <a:lnTo>
                  <a:pt x="395271" y="448452"/>
                </a:lnTo>
                <a:lnTo>
                  <a:pt x="420577" y="412577"/>
                </a:lnTo>
                <a:lnTo>
                  <a:pt x="446494" y="377993"/>
                </a:lnTo>
                <a:lnTo>
                  <a:pt x="473007" y="344729"/>
                </a:lnTo>
                <a:lnTo>
                  <a:pt x="500099" y="312813"/>
                </a:lnTo>
                <a:lnTo>
                  <a:pt x="527753" y="282273"/>
                </a:lnTo>
                <a:lnTo>
                  <a:pt x="555955" y="253138"/>
                </a:lnTo>
                <a:lnTo>
                  <a:pt x="584687" y="225435"/>
                </a:lnTo>
                <a:lnTo>
                  <a:pt x="613933" y="199193"/>
                </a:lnTo>
                <a:lnTo>
                  <a:pt x="643678" y="174439"/>
                </a:lnTo>
                <a:lnTo>
                  <a:pt x="673905" y="151203"/>
                </a:lnTo>
                <a:lnTo>
                  <a:pt x="735741" y="109394"/>
                </a:lnTo>
                <a:lnTo>
                  <a:pt x="799311" y="73991"/>
                </a:lnTo>
                <a:lnTo>
                  <a:pt x="864486" y="45220"/>
                </a:lnTo>
                <a:lnTo>
                  <a:pt x="931138" y="23306"/>
                </a:lnTo>
                <a:lnTo>
                  <a:pt x="999136" y="8474"/>
                </a:lnTo>
                <a:lnTo>
                  <a:pt x="1068352" y="951"/>
                </a:lnTo>
                <a:lnTo>
                  <a:pt x="1103376" y="0"/>
                </a:lnTo>
                <a:lnTo>
                  <a:pt x="1138399" y="951"/>
                </a:lnTo>
                <a:lnTo>
                  <a:pt x="1207615" y="8474"/>
                </a:lnTo>
                <a:lnTo>
                  <a:pt x="1275613" y="23306"/>
                </a:lnTo>
                <a:lnTo>
                  <a:pt x="1342265" y="45220"/>
                </a:lnTo>
                <a:lnTo>
                  <a:pt x="1407440" y="73991"/>
                </a:lnTo>
                <a:lnTo>
                  <a:pt x="1471010" y="109394"/>
                </a:lnTo>
                <a:lnTo>
                  <a:pt x="1532846" y="151203"/>
                </a:lnTo>
                <a:lnTo>
                  <a:pt x="1563073" y="174439"/>
                </a:lnTo>
                <a:lnTo>
                  <a:pt x="1592818" y="199193"/>
                </a:lnTo>
                <a:lnTo>
                  <a:pt x="1622064" y="225435"/>
                </a:lnTo>
                <a:lnTo>
                  <a:pt x="1650796" y="253138"/>
                </a:lnTo>
                <a:lnTo>
                  <a:pt x="1678998" y="282273"/>
                </a:lnTo>
                <a:lnTo>
                  <a:pt x="1706652" y="312813"/>
                </a:lnTo>
                <a:lnTo>
                  <a:pt x="1733744" y="344729"/>
                </a:lnTo>
                <a:lnTo>
                  <a:pt x="1760257" y="377993"/>
                </a:lnTo>
                <a:lnTo>
                  <a:pt x="1786174" y="412577"/>
                </a:lnTo>
                <a:lnTo>
                  <a:pt x="1811480" y="448452"/>
                </a:lnTo>
                <a:lnTo>
                  <a:pt x="1836159" y="485591"/>
                </a:lnTo>
                <a:lnTo>
                  <a:pt x="1860193" y="523965"/>
                </a:lnTo>
                <a:lnTo>
                  <a:pt x="1883568" y="563546"/>
                </a:lnTo>
                <a:lnTo>
                  <a:pt x="1906267" y="604306"/>
                </a:lnTo>
                <a:lnTo>
                  <a:pt x="1928274" y="646217"/>
                </a:lnTo>
                <a:lnTo>
                  <a:pt x="1949572" y="689251"/>
                </a:lnTo>
                <a:lnTo>
                  <a:pt x="1970146" y="733378"/>
                </a:lnTo>
                <a:lnTo>
                  <a:pt x="1989979" y="778573"/>
                </a:lnTo>
                <a:lnTo>
                  <a:pt x="2009055" y="824805"/>
                </a:lnTo>
                <a:lnTo>
                  <a:pt x="2027358" y="872047"/>
                </a:lnTo>
                <a:lnTo>
                  <a:pt x="2044872" y="920270"/>
                </a:lnTo>
                <a:lnTo>
                  <a:pt x="2061580" y="969448"/>
                </a:lnTo>
                <a:lnTo>
                  <a:pt x="2077467" y="1019550"/>
                </a:lnTo>
                <a:lnTo>
                  <a:pt x="2092517" y="1070550"/>
                </a:lnTo>
                <a:lnTo>
                  <a:pt x="2106713" y="1122419"/>
                </a:lnTo>
                <a:lnTo>
                  <a:pt x="2120038" y="1175129"/>
                </a:lnTo>
                <a:lnTo>
                  <a:pt x="2132478" y="1228651"/>
                </a:lnTo>
                <a:lnTo>
                  <a:pt x="2144015" y="1282958"/>
                </a:lnTo>
                <a:lnTo>
                  <a:pt x="2154634" y="1338021"/>
                </a:lnTo>
                <a:lnTo>
                  <a:pt x="2164318" y="1393812"/>
                </a:lnTo>
                <a:lnTo>
                  <a:pt x="2173051" y="1450303"/>
                </a:lnTo>
                <a:lnTo>
                  <a:pt x="2180818" y="1507466"/>
                </a:lnTo>
                <a:lnTo>
                  <a:pt x="2187601" y="1565272"/>
                </a:lnTo>
                <a:lnTo>
                  <a:pt x="2193385" y="1623694"/>
                </a:lnTo>
                <a:lnTo>
                  <a:pt x="2198154" y="1682704"/>
                </a:lnTo>
                <a:lnTo>
                  <a:pt x="2201891" y="1742272"/>
                </a:lnTo>
                <a:lnTo>
                  <a:pt x="2204581" y="1802371"/>
                </a:lnTo>
                <a:lnTo>
                  <a:pt x="2206206" y="1862973"/>
                </a:lnTo>
                <a:lnTo>
                  <a:pt x="2206752" y="1924050"/>
                </a:lnTo>
                <a:lnTo>
                  <a:pt x="2206206" y="1985126"/>
                </a:lnTo>
                <a:lnTo>
                  <a:pt x="2204581" y="2045728"/>
                </a:lnTo>
                <a:lnTo>
                  <a:pt x="2201891" y="2105827"/>
                </a:lnTo>
                <a:lnTo>
                  <a:pt x="2198154" y="2165395"/>
                </a:lnTo>
                <a:lnTo>
                  <a:pt x="2193385" y="2224405"/>
                </a:lnTo>
                <a:lnTo>
                  <a:pt x="2187601" y="2282827"/>
                </a:lnTo>
                <a:lnTo>
                  <a:pt x="2180818" y="2340633"/>
                </a:lnTo>
                <a:lnTo>
                  <a:pt x="2173051" y="2397796"/>
                </a:lnTo>
                <a:lnTo>
                  <a:pt x="2164318" y="2454287"/>
                </a:lnTo>
                <a:lnTo>
                  <a:pt x="2154634" y="2510078"/>
                </a:lnTo>
                <a:lnTo>
                  <a:pt x="2144015" y="2565141"/>
                </a:lnTo>
                <a:lnTo>
                  <a:pt x="2132478" y="2619448"/>
                </a:lnTo>
                <a:lnTo>
                  <a:pt x="2120038" y="2672970"/>
                </a:lnTo>
                <a:lnTo>
                  <a:pt x="2106713" y="2725680"/>
                </a:lnTo>
                <a:lnTo>
                  <a:pt x="2092517" y="2777549"/>
                </a:lnTo>
                <a:lnTo>
                  <a:pt x="2077467" y="2828549"/>
                </a:lnTo>
                <a:lnTo>
                  <a:pt x="2061580" y="2878651"/>
                </a:lnTo>
                <a:lnTo>
                  <a:pt x="2044872" y="2927829"/>
                </a:lnTo>
                <a:lnTo>
                  <a:pt x="2027358" y="2976052"/>
                </a:lnTo>
                <a:lnTo>
                  <a:pt x="2009055" y="3023294"/>
                </a:lnTo>
                <a:lnTo>
                  <a:pt x="1989979" y="3069526"/>
                </a:lnTo>
                <a:lnTo>
                  <a:pt x="1970146" y="3114721"/>
                </a:lnTo>
                <a:lnTo>
                  <a:pt x="1949572" y="3158848"/>
                </a:lnTo>
                <a:lnTo>
                  <a:pt x="1928274" y="3201882"/>
                </a:lnTo>
                <a:lnTo>
                  <a:pt x="1906267" y="3243793"/>
                </a:lnTo>
                <a:lnTo>
                  <a:pt x="1883568" y="3284553"/>
                </a:lnTo>
                <a:lnTo>
                  <a:pt x="1860193" y="3324134"/>
                </a:lnTo>
                <a:lnTo>
                  <a:pt x="1836159" y="3362508"/>
                </a:lnTo>
                <a:lnTo>
                  <a:pt x="1811480" y="3399647"/>
                </a:lnTo>
                <a:lnTo>
                  <a:pt x="1786174" y="3435522"/>
                </a:lnTo>
                <a:lnTo>
                  <a:pt x="1760257" y="3470106"/>
                </a:lnTo>
                <a:lnTo>
                  <a:pt x="1733744" y="3503370"/>
                </a:lnTo>
                <a:lnTo>
                  <a:pt x="1706652" y="3535286"/>
                </a:lnTo>
                <a:lnTo>
                  <a:pt x="1678998" y="3565826"/>
                </a:lnTo>
                <a:lnTo>
                  <a:pt x="1650796" y="3594961"/>
                </a:lnTo>
                <a:lnTo>
                  <a:pt x="1622064" y="3622664"/>
                </a:lnTo>
                <a:lnTo>
                  <a:pt x="1592818" y="3648906"/>
                </a:lnTo>
                <a:lnTo>
                  <a:pt x="1563073" y="3673660"/>
                </a:lnTo>
                <a:lnTo>
                  <a:pt x="1532846" y="3696896"/>
                </a:lnTo>
                <a:lnTo>
                  <a:pt x="1471010" y="3738705"/>
                </a:lnTo>
                <a:lnTo>
                  <a:pt x="1407440" y="3774108"/>
                </a:lnTo>
                <a:lnTo>
                  <a:pt x="1342265" y="3802879"/>
                </a:lnTo>
                <a:lnTo>
                  <a:pt x="1275613" y="3824793"/>
                </a:lnTo>
                <a:lnTo>
                  <a:pt x="1207615" y="3839625"/>
                </a:lnTo>
                <a:lnTo>
                  <a:pt x="1138399" y="3847148"/>
                </a:lnTo>
                <a:lnTo>
                  <a:pt x="1103376" y="3848100"/>
                </a:lnTo>
                <a:lnTo>
                  <a:pt x="1068352" y="3847148"/>
                </a:lnTo>
                <a:lnTo>
                  <a:pt x="999136" y="3839625"/>
                </a:lnTo>
                <a:lnTo>
                  <a:pt x="931138" y="3824793"/>
                </a:lnTo>
                <a:lnTo>
                  <a:pt x="864486" y="3802879"/>
                </a:lnTo>
                <a:lnTo>
                  <a:pt x="799311" y="3774108"/>
                </a:lnTo>
                <a:lnTo>
                  <a:pt x="735741" y="3738705"/>
                </a:lnTo>
                <a:lnTo>
                  <a:pt x="673905" y="3696896"/>
                </a:lnTo>
                <a:lnTo>
                  <a:pt x="643678" y="3673660"/>
                </a:lnTo>
                <a:lnTo>
                  <a:pt x="613933" y="3648906"/>
                </a:lnTo>
                <a:lnTo>
                  <a:pt x="584687" y="3622664"/>
                </a:lnTo>
                <a:lnTo>
                  <a:pt x="555955" y="3594961"/>
                </a:lnTo>
                <a:lnTo>
                  <a:pt x="527753" y="3565826"/>
                </a:lnTo>
                <a:lnTo>
                  <a:pt x="500099" y="3535286"/>
                </a:lnTo>
                <a:lnTo>
                  <a:pt x="473007" y="3503370"/>
                </a:lnTo>
                <a:lnTo>
                  <a:pt x="446494" y="3470106"/>
                </a:lnTo>
                <a:lnTo>
                  <a:pt x="420577" y="3435522"/>
                </a:lnTo>
                <a:lnTo>
                  <a:pt x="395271" y="3399647"/>
                </a:lnTo>
                <a:lnTo>
                  <a:pt x="370592" y="3362508"/>
                </a:lnTo>
                <a:lnTo>
                  <a:pt x="346558" y="3324134"/>
                </a:lnTo>
                <a:lnTo>
                  <a:pt x="323183" y="3284553"/>
                </a:lnTo>
                <a:lnTo>
                  <a:pt x="300484" y="3243793"/>
                </a:lnTo>
                <a:lnTo>
                  <a:pt x="278477" y="3201882"/>
                </a:lnTo>
                <a:lnTo>
                  <a:pt x="257179" y="3158848"/>
                </a:lnTo>
                <a:lnTo>
                  <a:pt x="236605" y="3114721"/>
                </a:lnTo>
                <a:lnTo>
                  <a:pt x="216772" y="3069526"/>
                </a:lnTo>
                <a:lnTo>
                  <a:pt x="197696" y="3023294"/>
                </a:lnTo>
                <a:lnTo>
                  <a:pt x="179393" y="2976052"/>
                </a:lnTo>
                <a:lnTo>
                  <a:pt x="161879" y="2927829"/>
                </a:lnTo>
                <a:lnTo>
                  <a:pt x="145171" y="2878651"/>
                </a:lnTo>
                <a:lnTo>
                  <a:pt x="129284" y="2828549"/>
                </a:lnTo>
                <a:lnTo>
                  <a:pt x="114234" y="2777549"/>
                </a:lnTo>
                <a:lnTo>
                  <a:pt x="100038" y="2725680"/>
                </a:lnTo>
                <a:lnTo>
                  <a:pt x="86713" y="2672970"/>
                </a:lnTo>
                <a:lnTo>
                  <a:pt x="74273" y="2619448"/>
                </a:lnTo>
                <a:lnTo>
                  <a:pt x="62736" y="2565141"/>
                </a:lnTo>
                <a:lnTo>
                  <a:pt x="52117" y="2510078"/>
                </a:lnTo>
                <a:lnTo>
                  <a:pt x="42433" y="2454287"/>
                </a:lnTo>
                <a:lnTo>
                  <a:pt x="33700" y="2397796"/>
                </a:lnTo>
                <a:lnTo>
                  <a:pt x="25933" y="2340633"/>
                </a:lnTo>
                <a:lnTo>
                  <a:pt x="19150" y="2282827"/>
                </a:lnTo>
                <a:lnTo>
                  <a:pt x="13366" y="2224405"/>
                </a:lnTo>
                <a:lnTo>
                  <a:pt x="8597" y="2165395"/>
                </a:lnTo>
                <a:lnTo>
                  <a:pt x="4860" y="2105827"/>
                </a:lnTo>
                <a:lnTo>
                  <a:pt x="2170" y="2045728"/>
                </a:lnTo>
                <a:lnTo>
                  <a:pt x="545" y="1985126"/>
                </a:lnTo>
                <a:lnTo>
                  <a:pt x="0" y="1924050"/>
                </a:lnTo>
                <a:close/>
              </a:path>
            </a:pathLst>
          </a:custGeom>
          <a:noFill/>
          <a:ln w="25908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00" name="Прямоугольник 9"/>
          <p:cNvSpPr/>
          <p:nvPr/>
        </p:nvSpPr>
        <p:spPr>
          <a:xfrm>
            <a:off x="234720" y="187560"/>
            <a:ext cx="258228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201" name="Рисунок 10" descr=""/>
          <p:cNvPicPr/>
          <p:nvPr/>
        </p:nvPicPr>
        <p:blipFill>
          <a:blip r:embed="rId3"/>
          <a:stretch/>
        </p:blipFill>
        <p:spPr>
          <a:xfrm>
            <a:off x="429840" y="34740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Рисунок 1" descr=""/>
          <p:cNvPicPr/>
          <p:nvPr/>
        </p:nvPicPr>
        <p:blipFill>
          <a:blip r:embed="rId1"/>
          <a:stretch/>
        </p:blipFill>
        <p:spPr>
          <a:xfrm>
            <a:off x="4530600" y="0"/>
            <a:ext cx="766080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3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204" name="Google Shape;1304;p65"/>
          <p:cNvGrpSpPr/>
          <p:nvPr/>
        </p:nvGrpSpPr>
        <p:grpSpPr>
          <a:xfrm>
            <a:off x="6499440" y="1699920"/>
            <a:ext cx="5254920" cy="4803840"/>
            <a:chOff x="6499440" y="1699920"/>
            <a:chExt cx="5254920" cy="4803840"/>
          </a:xfrm>
        </p:grpSpPr>
        <p:pic>
          <p:nvPicPr>
            <p:cNvPr id="1205" name="Google Shape;1305;p65" descr="Chart, bar chart&#10;&#10;Description automatically generated"/>
            <p:cNvPicPr/>
            <p:nvPr/>
          </p:nvPicPr>
          <p:blipFill>
            <a:blip r:embed="rId3"/>
            <a:srcRect l="52800" t="7843" r="282" b="2488"/>
            <a:stretch/>
          </p:blipFill>
          <p:spPr>
            <a:xfrm>
              <a:off x="6499440" y="1699920"/>
              <a:ext cx="5254920" cy="478872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</p:pic>
        <p:sp>
          <p:nvSpPr>
            <p:cNvPr id="1206" name="Google Shape;1306;p65"/>
            <p:cNvSpPr/>
            <p:nvPr/>
          </p:nvSpPr>
          <p:spPr>
            <a:xfrm>
              <a:off x="9558000" y="1992960"/>
              <a:ext cx="1848600" cy="4968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Інші неінфекційні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7" name="Google Shape;1307;p65"/>
            <p:cNvSpPr/>
            <p:nvPr/>
          </p:nvSpPr>
          <p:spPr>
            <a:xfrm>
              <a:off x="9541080" y="2324160"/>
              <a:ext cx="2098800" cy="3312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Хронічні захворювання органів дихання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8" name="Google Shape;1308;p65"/>
            <p:cNvSpPr/>
            <p:nvPr/>
          </p:nvSpPr>
          <p:spPr>
            <a:xfrm>
              <a:off x="9540720" y="2678760"/>
              <a:ext cx="2099520" cy="1832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Онкологічні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9" name="Google Shape;1309;p65"/>
            <p:cNvSpPr/>
            <p:nvPr/>
          </p:nvSpPr>
          <p:spPr>
            <a:xfrm>
              <a:off x="9651240" y="2938320"/>
              <a:ext cx="1482120" cy="36648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1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Серцево-судинні захворювання</a:t>
              </a:r>
              <a:endParaRPr b="0" lang="uk-UA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0" name="Google Shape;1315;p65"/>
            <p:cNvSpPr/>
            <p:nvPr/>
          </p:nvSpPr>
          <p:spPr>
            <a:xfrm>
              <a:off x="6601320" y="6042600"/>
              <a:ext cx="786240" cy="15300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Куріння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1" name="Google Shape;1316;p65"/>
            <p:cNvSpPr/>
            <p:nvPr/>
          </p:nvSpPr>
          <p:spPr>
            <a:xfrm>
              <a:off x="7552800" y="6042600"/>
              <a:ext cx="87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Високе споживання натрію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2" name="Google Shape;1317;p65"/>
            <p:cNvSpPr/>
            <p:nvPr/>
          </p:nvSpPr>
          <p:spPr>
            <a:xfrm>
              <a:off x="8561880" y="6027120"/>
              <a:ext cx="871560" cy="46116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Недостатнє споживання фруктів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3" name="Google Shape;1318;p65"/>
            <p:cNvSpPr/>
            <p:nvPr/>
          </p:nvSpPr>
          <p:spPr>
            <a:xfrm>
              <a:off x="9552960" y="6024240"/>
              <a:ext cx="914760" cy="30744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Знижена фізична активність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4" name="Google Shape;1319;p65"/>
            <p:cNvSpPr/>
            <p:nvPr/>
          </p:nvSpPr>
          <p:spPr>
            <a:xfrm>
              <a:off x="10622160" y="6036480"/>
              <a:ext cx="784440" cy="166320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000" strike="noStrike" u="none"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</a:rPr>
                <a:t>Алкоголь</a:t>
              </a:r>
              <a:endParaRPr b="0" lang="uk-UA" sz="10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215" name="PlaceHolder 1"/>
          <p:cNvSpPr>
            <a:spLocks noGrp="1"/>
          </p:cNvSpPr>
          <p:nvPr>
            <p:ph type="title"/>
          </p:nvPr>
        </p:nvSpPr>
        <p:spPr>
          <a:xfrm>
            <a:off x="6064200" y="584280"/>
            <a:ext cx="4720320" cy="742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Частка смертей від неінфекційних захворювань пов’язана з поведінковими факторами ризику</a:t>
            </a:r>
            <a:endParaRPr b="0" lang="uk-UA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16" name="Прямоугольник 24"/>
          <p:cNvSpPr/>
          <p:nvPr/>
        </p:nvSpPr>
        <p:spPr>
          <a:xfrm>
            <a:off x="7540920" y="3227040"/>
            <a:ext cx="2913120" cy="32842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217" name="Рисунок 23" descr=""/>
          <p:cNvPicPr/>
          <p:nvPr/>
        </p:nvPicPr>
        <p:blipFill>
          <a:blip r:embed="rId4"/>
          <a:srcRect l="0" t="0" r="90372" b="0"/>
          <a:stretch/>
        </p:blipFill>
        <p:spPr>
          <a:xfrm>
            <a:off x="5340960" y="1639080"/>
            <a:ext cx="1074960" cy="492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8" name="Рисунок 22" descr=""/>
          <p:cNvPicPr/>
          <p:nvPr/>
        </p:nvPicPr>
        <p:blipFill>
          <a:blip r:embed="rId5"/>
          <a:srcRect l="0" t="43261" r="79356" b="8514"/>
          <a:stretch/>
        </p:blipFill>
        <p:spPr>
          <a:xfrm>
            <a:off x="846720" y="1996920"/>
            <a:ext cx="2735280" cy="3121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344;p31" descr=""/>
          <p:cNvPicPr/>
          <p:nvPr/>
        </p:nvPicPr>
        <p:blipFill>
          <a:blip r:embed="rId1"/>
          <a:stretch/>
        </p:blipFill>
        <p:spPr>
          <a:xfrm>
            <a:off x="5712480" y="53280"/>
            <a:ext cx="6047640" cy="6730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0" name="Google Shape;345;p31"/>
          <p:cNvSpPr/>
          <p:nvPr/>
        </p:nvSpPr>
        <p:spPr>
          <a:xfrm>
            <a:off x="6035400" y="1553400"/>
            <a:ext cx="169596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548235"/>
                </a:solidFill>
                <a:effectLst/>
                <a:uFillTx/>
                <a:latin typeface="Mulish"/>
                <a:ea typeface="Mulish"/>
              </a:rPr>
              <a:t>цільнозернові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1" name="Google Shape;346;p31"/>
          <p:cNvSpPr/>
          <p:nvPr/>
        </p:nvSpPr>
        <p:spPr>
          <a:xfrm>
            <a:off x="8054280" y="1531080"/>
            <a:ext cx="182016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2f5597"/>
                </a:solidFill>
                <a:effectLst/>
                <a:uFillTx/>
                <a:latin typeface="Mulish"/>
                <a:ea typeface="Mulish"/>
              </a:rPr>
              <a:t>очищені зернові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2" name="Google Shape;347;p31"/>
          <p:cNvSpPr/>
          <p:nvPr/>
        </p:nvSpPr>
        <p:spPr>
          <a:xfrm>
            <a:off x="10336680" y="1546920"/>
            <a:ext cx="95112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548235"/>
                </a:solidFill>
                <a:effectLst/>
                <a:uFillTx/>
                <a:latin typeface="Mulish"/>
                <a:ea typeface="Mulish"/>
              </a:rPr>
              <a:t>овочі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3" name="Google Shape;348;p31"/>
          <p:cNvSpPr/>
          <p:nvPr/>
        </p:nvSpPr>
        <p:spPr>
          <a:xfrm>
            <a:off x="6341040" y="3058200"/>
            <a:ext cx="114444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002060"/>
                </a:solidFill>
                <a:effectLst/>
                <a:uFillTx/>
                <a:latin typeface="Mulish"/>
                <a:ea typeface="Mulish"/>
              </a:rPr>
              <a:t>фрукти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4" name="Google Shape;349;p31"/>
          <p:cNvSpPr/>
          <p:nvPr/>
        </p:nvSpPr>
        <p:spPr>
          <a:xfrm>
            <a:off x="8408160" y="3079440"/>
            <a:ext cx="93960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548235"/>
                </a:solidFill>
                <a:effectLst/>
                <a:uFillTx/>
                <a:latin typeface="Mulish"/>
                <a:ea typeface="Mulish"/>
              </a:rPr>
              <a:t>горіхи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5" name="Google Shape;350;p31"/>
          <p:cNvSpPr/>
          <p:nvPr/>
        </p:nvSpPr>
        <p:spPr>
          <a:xfrm>
            <a:off x="10194480" y="3150360"/>
            <a:ext cx="86148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548235"/>
                </a:solidFill>
                <a:effectLst/>
                <a:uFillTx/>
                <a:latin typeface="Mulish"/>
                <a:ea typeface="Mulish"/>
              </a:rPr>
              <a:t>бобові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6" name="Google Shape;351;p31"/>
          <p:cNvSpPr/>
          <p:nvPr/>
        </p:nvSpPr>
        <p:spPr>
          <a:xfrm>
            <a:off x="6307200" y="4618440"/>
            <a:ext cx="74412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002060"/>
                </a:solidFill>
                <a:effectLst/>
                <a:uFillTx/>
                <a:latin typeface="Mulish"/>
                <a:ea typeface="Mulish"/>
              </a:rPr>
              <a:t>яйця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7" name="Google Shape;352;p31"/>
          <p:cNvSpPr/>
          <p:nvPr/>
        </p:nvSpPr>
        <p:spPr>
          <a:xfrm>
            <a:off x="7941600" y="4623480"/>
            <a:ext cx="180432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002060"/>
                </a:solidFill>
                <a:effectLst/>
                <a:uFillTx/>
                <a:latin typeface="Mulish"/>
                <a:ea typeface="Mulish"/>
              </a:rPr>
              <a:t>молочні продукти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8" name="Google Shape;353;p31"/>
          <p:cNvSpPr/>
          <p:nvPr/>
        </p:nvSpPr>
        <p:spPr>
          <a:xfrm>
            <a:off x="10342800" y="4643640"/>
            <a:ext cx="74844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548235"/>
                </a:solidFill>
                <a:effectLst/>
                <a:uFillTx/>
                <a:latin typeface="Mulish"/>
                <a:ea typeface="Mulish"/>
              </a:rPr>
              <a:t>риба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9" name="Google Shape;354;p31"/>
          <p:cNvSpPr/>
          <p:nvPr/>
        </p:nvSpPr>
        <p:spPr>
          <a:xfrm>
            <a:off x="5924160" y="6178320"/>
            <a:ext cx="166716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ff0000"/>
                </a:solidFill>
                <a:effectLst/>
                <a:uFillTx/>
                <a:latin typeface="Mulish"/>
                <a:ea typeface="Mulish"/>
              </a:rPr>
              <a:t>червоне</a:t>
            </a:r>
            <a:r>
              <a:rPr b="0" lang="uk-UA" sz="1000" strike="noStrike" u="none">
                <a:solidFill>
                  <a:srgbClr val="ff0000"/>
                </a:solidFill>
                <a:effectLst/>
                <a:uFillTx/>
                <a:latin typeface="Mulish"/>
                <a:ea typeface="Mulish"/>
              </a:rPr>
              <a:t> </a:t>
            </a:r>
            <a:r>
              <a:rPr b="1" lang="uk-UA" sz="1400" strike="noStrike" u="none">
                <a:solidFill>
                  <a:srgbClr val="ff0000"/>
                </a:solidFill>
                <a:effectLst/>
                <a:uFillTx/>
                <a:latin typeface="Mulish"/>
                <a:ea typeface="Mulish"/>
              </a:rPr>
              <a:t>м’ясо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0" name="Google Shape;355;p31"/>
          <p:cNvSpPr/>
          <p:nvPr/>
        </p:nvSpPr>
        <p:spPr>
          <a:xfrm>
            <a:off x="7873560" y="6201000"/>
            <a:ext cx="182124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ff0000"/>
                </a:solidFill>
                <a:effectLst/>
                <a:uFillTx/>
                <a:latin typeface="Mulish"/>
                <a:ea typeface="Mulish"/>
              </a:rPr>
              <a:t>оброблене м’ясо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1" name="Google Shape;356;p31"/>
          <p:cNvSpPr/>
          <p:nvPr/>
        </p:nvSpPr>
        <p:spPr>
          <a:xfrm>
            <a:off x="10026720" y="6178320"/>
            <a:ext cx="1555920" cy="307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400" strike="noStrike" u="none">
                <a:solidFill>
                  <a:srgbClr val="ff0000"/>
                </a:solidFill>
                <a:effectLst/>
                <a:uFillTx/>
                <a:latin typeface="Mulish"/>
                <a:ea typeface="Mulish"/>
              </a:rPr>
              <a:t>солодкі напої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2" name="PlaceHolder 1"/>
          <p:cNvSpPr>
            <a:spLocks noGrp="1"/>
          </p:cNvSpPr>
          <p:nvPr>
            <p:ph type="title"/>
          </p:nvPr>
        </p:nvSpPr>
        <p:spPr>
          <a:xfrm>
            <a:off x="488520" y="1172880"/>
            <a:ext cx="5085000" cy="9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lnSpc>
                <a:spcPct val="90000"/>
              </a:lnSpc>
              <a:buNone/>
            </a:pPr>
            <a:br>
              <a:rPr sz="2200"/>
            </a:br>
            <a:r>
              <a:rPr b="1" lang="uk-UA" sz="22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Мета-аналіз</a:t>
            </a:r>
            <a:br>
              <a:rPr sz="2200"/>
            </a:br>
            <a:r>
              <a:rPr b="1" lang="uk-UA" sz="22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«Групи продуктів харчування та ризик смертності від усіх причин»</a:t>
            </a:r>
            <a:endParaRPr b="0" lang="uk-UA" sz="2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33" name="Google Shape;358;p31"/>
          <p:cNvSpPr/>
          <p:nvPr/>
        </p:nvSpPr>
        <p:spPr>
          <a:xfrm>
            <a:off x="772560" y="5824440"/>
            <a:ext cx="411984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Schwingshackl, L., Schwedhelm, C., Hoffmann, G., Lampousi, A. M., Knüppel, S., Iqbal, K., ... &amp; Boeing, H. (2017). Food groups and risk of all-cause mortality: a systematic review and meta-analysis of prospective studies. </a:t>
            </a:r>
            <a:r>
              <a:rPr b="0" i="1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The American Journal of Clinical Nutrition</a:t>
            </a:r>
            <a:r>
              <a:rPr b="0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, </a:t>
            </a:r>
            <a:r>
              <a:rPr b="0" i="1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105</a:t>
            </a:r>
            <a:r>
              <a:rPr b="0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(6), 1462-1473. </a:t>
            </a:r>
            <a:r>
              <a:rPr b="0" lang="uk-UA" sz="1000" strike="noStrike" u="sng">
                <a:solidFill>
                  <a:srgbClr val="000000"/>
                </a:solidFill>
                <a:effectLst/>
                <a:uFillTx/>
                <a:latin typeface="Mulish"/>
                <a:ea typeface="Mulish"/>
                <a:hlinkClick r:id="rId2"/>
              </a:rPr>
              <a:t>https://doi.org/10.3945/ajcn.117.153148</a:t>
            </a:r>
            <a:r>
              <a:rPr b="0" lang="uk-UA" sz="1000" strike="noStrike" u="none">
                <a:solidFill>
                  <a:srgbClr val="000000"/>
                </a:solidFill>
                <a:effectLst/>
                <a:uFillTx/>
                <a:latin typeface="Mulish"/>
                <a:ea typeface="Mulish"/>
              </a:rPr>
              <a:t> </a:t>
            </a:r>
            <a:endParaRPr b="0" lang="uk-UA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34" name="Рисунок 16" descr=""/>
          <p:cNvPicPr/>
          <p:nvPr/>
        </p:nvPicPr>
        <p:blipFill>
          <a:blip r:embed="rId3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5" name="Прямоугольник 2"/>
          <p:cNvSpPr/>
          <p:nvPr/>
        </p:nvSpPr>
        <p:spPr>
          <a:xfrm>
            <a:off x="709560" y="4335480"/>
            <a:ext cx="3652560" cy="13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ff0000"/>
                </a:solidFill>
                <a:effectLst/>
                <a:uFillTx/>
                <a:latin typeface="Arial"/>
              </a:rPr>
              <a:t>підвищують ризик  смерті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000" strike="noStrike" u="none">
                <a:solidFill>
                  <a:srgbClr val="ff0000"/>
                </a:solidFill>
                <a:effectLst/>
                <a:uFillTx/>
                <a:latin typeface="Arial"/>
              </a:rPr>
              <a:t>червоне м’ясо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000" strike="noStrike" u="none">
                <a:solidFill>
                  <a:srgbClr val="ff0000"/>
                </a:solidFill>
                <a:effectLst/>
                <a:uFillTx/>
                <a:latin typeface="Arial"/>
              </a:rPr>
              <a:t>оброблене м’ясо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000" strike="noStrike" u="none">
                <a:solidFill>
                  <a:srgbClr val="ff0000"/>
                </a:solidFill>
                <a:effectLst/>
                <a:uFillTx/>
                <a:latin typeface="Arial"/>
              </a:rPr>
              <a:t>солодкі напої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6" name="Прямоугольник 3"/>
          <p:cNvSpPr/>
          <p:nvPr/>
        </p:nvSpPr>
        <p:spPr>
          <a:xfrm>
            <a:off x="842400" y="2308320"/>
            <a:ext cx="3592440" cy="193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 знижують ризик смерті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548235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цільнозернові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548235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овочі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548235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горіхи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548235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бобові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548235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rgbClr val="548235"/>
                </a:solidFill>
                <a:effectLst/>
                <a:uFillTx/>
                <a:latin typeface="Arial"/>
              </a:rPr>
              <a:t>риба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7" name="Стрелка вправо 4"/>
          <p:cNvSpPr/>
          <p:nvPr/>
        </p:nvSpPr>
        <p:spPr>
          <a:xfrm rot="16200000">
            <a:off x="3945960" y="474912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8" name="Стрелка вправо 22"/>
          <p:cNvSpPr/>
          <p:nvPr/>
        </p:nvSpPr>
        <p:spPr>
          <a:xfrm rot="5400000">
            <a:off x="2948040" y="313668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Рисунок 1" descr=""/>
          <p:cNvPicPr/>
          <p:nvPr/>
        </p:nvPicPr>
        <p:blipFill>
          <a:blip r:embed="rId1"/>
        </p:blipFill>
        <p:spPr>
          <a:xfrm>
            <a:off x="5938920" y="0"/>
            <a:ext cx="6252840" cy="6865200"/>
          </a:xfrm>
          <a:prstGeom prst="rect">
            <a:avLst/>
          </a:prstGeom>
          <a:blipFill rotWithShape="0">
            <a:blip r:embed="rId2"/>
            <a:tile tx="0" ty="0" sx="100000" sy="100000" algn="tl"/>
          </a:blipFill>
          <a:ln w="0">
            <a:noFill/>
          </a:ln>
        </p:spPr>
      </p:pic>
      <p:pic>
        <p:nvPicPr>
          <p:cNvPr id="1240" name="Рисунок 6" descr=""/>
          <p:cNvPicPr/>
          <p:nvPr/>
        </p:nvPicPr>
        <p:blipFill>
          <a:blip r:embed="rId3"/>
          <a:stretch/>
        </p:blipFill>
        <p:spPr>
          <a:xfrm>
            <a:off x="-65160" y="5904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1" name="Google Shape;173;p12"/>
          <p:cNvSpPr/>
          <p:nvPr/>
        </p:nvSpPr>
        <p:spPr>
          <a:xfrm>
            <a:off x="6669720" y="446400"/>
            <a:ext cx="4056120" cy="96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Arial"/>
              </a:rPr>
              <a:t>Низьке споживання овочів та фруктів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2" name="Google Shape;171;p12"/>
          <p:cNvSpPr/>
          <p:nvPr/>
        </p:nvSpPr>
        <p:spPr>
          <a:xfrm>
            <a:off x="6611400" y="4296600"/>
            <a:ext cx="504828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2/3 або їдять овочів та фруктів менше 500 грамів на добу, або не споживають взагалі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3" name="Прямоугольник 4"/>
          <p:cNvSpPr/>
          <p:nvPr/>
        </p:nvSpPr>
        <p:spPr>
          <a:xfrm>
            <a:off x="3654000" y="4788000"/>
            <a:ext cx="914040" cy="144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244" name="Рисунок 11" descr=""/>
          <p:cNvPicPr/>
          <p:nvPr/>
        </p:nvPicPr>
        <p:blipFill>
          <a:blip r:embed="rId4"/>
          <a:stretch/>
        </p:blipFill>
        <p:spPr>
          <a:xfrm>
            <a:off x="6578640" y="2336760"/>
            <a:ext cx="2353320" cy="1642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5" name="Рисунок 12" descr=""/>
          <p:cNvPicPr/>
          <p:nvPr/>
        </p:nvPicPr>
        <p:blipFill>
          <a:blip r:embed="rId5"/>
          <a:srcRect l="17660" t="24027" r="57569" b="0"/>
          <a:stretch/>
        </p:blipFill>
        <p:spPr>
          <a:xfrm>
            <a:off x="9253440" y="1507680"/>
            <a:ext cx="1729800" cy="247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6" name="Прямоугольник 2"/>
          <p:cNvSpPr/>
          <p:nvPr/>
        </p:nvSpPr>
        <p:spPr>
          <a:xfrm>
            <a:off x="1058040" y="1992600"/>
            <a:ext cx="3719880" cy="267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ВООЗ рекомендований рівень  вживання овочів та фруктів  -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принаймі 400 грамів на добу, при цьому овочів має бути половина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Рисунок 1" descr=""/>
          <p:cNvPicPr/>
          <p:nvPr/>
        </p:nvPicPr>
        <p:blipFill>
          <a:blip r:embed="rId1"/>
        </p:blipFill>
        <p:spPr>
          <a:xfrm>
            <a:off x="5938920" y="0"/>
            <a:ext cx="6252840" cy="6865200"/>
          </a:xfrm>
          <a:prstGeom prst="rect">
            <a:avLst/>
          </a:prstGeom>
          <a:blipFill rotWithShape="0">
            <a:blip r:embed="rId2"/>
            <a:tile tx="0" ty="0" sx="100000" sy="100000" algn="tl"/>
          </a:blipFill>
          <a:ln w="0">
            <a:noFill/>
          </a:ln>
        </p:spPr>
      </p:pic>
      <p:pic>
        <p:nvPicPr>
          <p:cNvPr id="1248" name="Рисунок 6" descr=""/>
          <p:cNvPicPr/>
          <p:nvPr/>
        </p:nvPicPr>
        <p:blipFill>
          <a:blip r:embed="rId3"/>
          <a:stretch/>
        </p:blipFill>
        <p:spPr>
          <a:xfrm>
            <a:off x="-65160" y="5904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9" name="Прямоугольник 4"/>
          <p:cNvSpPr/>
          <p:nvPr/>
        </p:nvSpPr>
        <p:spPr>
          <a:xfrm>
            <a:off x="3654000" y="4788000"/>
            <a:ext cx="914040" cy="144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250" name="Рисунок 12" descr=""/>
          <p:cNvPicPr/>
          <p:nvPr/>
        </p:nvPicPr>
        <p:blipFill>
          <a:blip r:embed="rId4"/>
          <a:srcRect l="17660" t="24027" r="57569" b="0"/>
          <a:stretch/>
        </p:blipFill>
        <p:spPr>
          <a:xfrm>
            <a:off x="3525840" y="3037320"/>
            <a:ext cx="1820880" cy="2602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1" name="Google Shape;187;p14"/>
          <p:cNvSpPr/>
          <p:nvPr/>
        </p:nvSpPr>
        <p:spPr>
          <a:xfrm>
            <a:off x="526680" y="5682960"/>
            <a:ext cx="5598360" cy="89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10% – не дотримуються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52" name="Google Shape;186;p14" descr=""/>
          <p:cNvPicPr/>
          <p:nvPr/>
        </p:nvPicPr>
        <p:blipFill>
          <a:blip r:embed="rId5"/>
          <a:stretch/>
        </p:blipFill>
        <p:spPr>
          <a:xfrm>
            <a:off x="856800" y="3223440"/>
            <a:ext cx="2087640" cy="2372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3" name="Прямоугольник 10"/>
          <p:cNvSpPr/>
          <p:nvPr/>
        </p:nvSpPr>
        <p:spPr>
          <a:xfrm>
            <a:off x="6576480" y="1273680"/>
            <a:ext cx="5230440" cy="347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65 % виконують нетренувальну фізичну активність (рух, пов’язаний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із повсякденною діяльністю),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58 % - щодня ходять пішки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у тренувальній активності надають перевагу самостійним тренуванням (24 %)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спортивні зали відвідують 10 %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цінність заняття спортом є відносно вищою для молодих чоловіків  і жінок 18–40 років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4" name="Прямоугольник 15"/>
          <p:cNvSpPr/>
          <p:nvPr/>
        </p:nvSpPr>
        <p:spPr>
          <a:xfrm>
            <a:off x="6969600" y="572760"/>
            <a:ext cx="4837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5" name="Прямоугольник 16"/>
          <p:cNvSpPr/>
          <p:nvPr/>
        </p:nvSpPr>
        <p:spPr>
          <a:xfrm>
            <a:off x="6429960" y="5082840"/>
            <a:ext cx="537696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Дослідження компанії 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CBR (Consumer and Business Research) 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у межах україно-швейцарського проєкту «Діємо для здоров’я» 2021 -2024 році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6" name="Прямоугольник 2"/>
          <p:cNvSpPr/>
          <p:nvPr/>
        </p:nvSpPr>
        <p:spPr>
          <a:xfrm>
            <a:off x="34920" y="1160280"/>
            <a:ext cx="609552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Рекомендований ВООЗ рівень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фізичної активності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- 150 хвилин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середньої інтенсивності щотижня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Рисунок 1" descr=""/>
          <p:cNvPicPr/>
          <p:nvPr/>
        </p:nvPicPr>
        <p:blipFill>
          <a:blip r:embed="rId1"/>
          <a:stretch/>
        </p:blipFill>
        <p:spPr>
          <a:xfrm>
            <a:off x="4896000" y="0"/>
            <a:ext cx="7295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8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9" name="PlaceHolder 1"/>
          <p:cNvSpPr>
            <a:spLocks noGrp="1"/>
          </p:cNvSpPr>
          <p:nvPr>
            <p:ph type="title"/>
          </p:nvPr>
        </p:nvSpPr>
        <p:spPr>
          <a:xfrm>
            <a:off x="6386400" y="713160"/>
            <a:ext cx="4482720" cy="81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Надмірне споживання солі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260" name="Google Shape;178;p13" descr=""/>
          <p:cNvPicPr/>
          <p:nvPr/>
        </p:nvPicPr>
        <p:blipFill>
          <a:blip r:embed="rId3"/>
          <a:stretch/>
        </p:blipFill>
        <p:spPr>
          <a:xfrm>
            <a:off x="6688080" y="2134800"/>
            <a:ext cx="1067760" cy="164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1" name="Google Shape;180;p13"/>
          <p:cNvSpPr/>
          <p:nvPr/>
        </p:nvSpPr>
        <p:spPr>
          <a:xfrm>
            <a:off x="6251400" y="4181040"/>
            <a:ext cx="4753080" cy="224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Середнє споживання солі 12,6 г на добу.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 Це більш ніж у два рази перевищує норму.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Лише у 13% людей рівень споживання солі у межах норми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(5 грамів на добу)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62" name="Рисунок 7" descr=""/>
          <p:cNvPicPr/>
          <p:nvPr/>
        </p:nvPicPr>
        <p:blipFill>
          <a:blip r:embed="rId4"/>
          <a:srcRect l="17660" t="24027" r="57569" b="0"/>
          <a:stretch/>
        </p:blipFill>
        <p:spPr>
          <a:xfrm>
            <a:off x="9385200" y="1851120"/>
            <a:ext cx="1373040" cy="1962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3" name="Прямоугольник 12"/>
          <p:cNvSpPr/>
          <p:nvPr/>
        </p:nvSpPr>
        <p:spPr>
          <a:xfrm>
            <a:off x="731880" y="2959560"/>
            <a:ext cx="304524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41 % вживають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середньосолоні або дуже солоні продукти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4" name="Прямоугольник 13"/>
          <p:cNvSpPr/>
          <p:nvPr/>
        </p:nvSpPr>
        <p:spPr>
          <a:xfrm>
            <a:off x="713880" y="5076360"/>
            <a:ext cx="350496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Дослідження провела компанія 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CBR (Consumer and Business Research)  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у межах україно-швейцарського проєкту «Діємо для здоров’я» 2021 -2024 році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Рисунок 1" descr=""/>
          <p:cNvPicPr/>
          <p:nvPr/>
        </p:nvPicPr>
        <p:blipFill>
          <a:blip r:embed="rId1"/>
          <a:stretch/>
        </p:blipFill>
        <p:spPr>
          <a:xfrm>
            <a:off x="6489720" y="14760"/>
            <a:ext cx="5702040" cy="683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7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8" name="Прямоугольник 2"/>
          <p:cNvSpPr/>
          <p:nvPr/>
        </p:nvSpPr>
        <p:spPr>
          <a:xfrm>
            <a:off x="1883520" y="856080"/>
            <a:ext cx="430308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НЕІНФЕКЦІЙНІ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ЗАХВОРЮВАННЯ (НІЗ)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9" name="Google Shape;73;p2"/>
          <p:cNvSpPr/>
          <p:nvPr/>
        </p:nvSpPr>
        <p:spPr>
          <a:xfrm>
            <a:off x="7088040" y="1424160"/>
            <a:ext cx="4491360" cy="304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Це велика група хвороб, які мають тривалий перебіг,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повільно прогресують, не передаються від людини до людини,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а також погіршують психоемоційне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і фізичне здоров’я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0" name="TextBox 6"/>
          <p:cNvSpPr/>
          <p:nvPr/>
        </p:nvSpPr>
        <p:spPr>
          <a:xfrm>
            <a:off x="7290360" y="4808160"/>
            <a:ext cx="4648320" cy="17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Щорічно у світі  від НІЗ помирає  36 млн людей, 14 млн у віці до 70 років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61" name="Рисунок 10" descr=""/>
          <p:cNvPicPr/>
          <p:nvPr/>
        </p:nvPicPr>
        <p:blipFill>
          <a:blip r:embed="rId3"/>
          <a:stretch/>
        </p:blipFill>
        <p:spPr>
          <a:xfrm>
            <a:off x="1486800" y="1986120"/>
            <a:ext cx="4031640" cy="361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2" name="Прямоугольник 11"/>
          <p:cNvSpPr/>
          <p:nvPr/>
        </p:nvSpPr>
        <p:spPr>
          <a:xfrm>
            <a:off x="515880" y="5824080"/>
            <a:ext cx="6116400" cy="73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НІЗ  - є причиною 63% смертей у світі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Рисунок 1" descr=""/>
          <p:cNvPicPr/>
          <p:nvPr/>
        </p:nvPicPr>
        <p:blipFill>
          <a:blip r:embed="rId1"/>
          <a:stretch/>
        </p:blipFill>
        <p:spPr>
          <a:xfrm>
            <a:off x="5471280" y="0"/>
            <a:ext cx="672048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6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7" name="Рисунок 2" descr=""/>
          <p:cNvPicPr/>
          <p:nvPr/>
        </p:nvPicPr>
        <p:blipFill>
          <a:blip r:embed="rId3"/>
          <a:srcRect l="0" t="0" r="89317" b="0"/>
          <a:stretch/>
        </p:blipFill>
        <p:spPr>
          <a:xfrm>
            <a:off x="6072120" y="1474920"/>
            <a:ext cx="1207800" cy="491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8" name="Рисунок 8" descr=""/>
          <p:cNvPicPr/>
          <p:nvPr/>
        </p:nvPicPr>
        <p:blipFill>
          <a:blip r:embed="rId4"/>
          <a:srcRect l="62835" t="0" r="28465" b="0"/>
          <a:stretch/>
        </p:blipFill>
        <p:spPr>
          <a:xfrm>
            <a:off x="7316280" y="1474920"/>
            <a:ext cx="983520" cy="491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9" name="Google Shape;1302;p65"/>
          <p:cNvSpPr/>
          <p:nvPr/>
        </p:nvSpPr>
        <p:spPr>
          <a:xfrm>
            <a:off x="8645040" y="5034960"/>
            <a:ext cx="3201840" cy="720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16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Mulish"/>
              </a:rPr>
              <a:t>Частка смертей від неінфекційних захворювань,</a:t>
            </a:r>
            <a:br>
              <a:rPr sz="1600"/>
            </a:br>
            <a:r>
              <a:rPr b="1" lang="ru-RU" sz="16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Mulish"/>
              </a:rPr>
              <a:t>що пов’язана з факторами ризику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70" name="Рисунок 11" descr=""/>
          <p:cNvPicPr/>
          <p:nvPr/>
        </p:nvPicPr>
        <p:blipFill>
          <a:blip r:embed="rId5"/>
          <a:srcRect l="77520" t="24742" r="7828" b="62451"/>
          <a:stretch/>
        </p:blipFill>
        <p:spPr>
          <a:xfrm>
            <a:off x="8685000" y="1712160"/>
            <a:ext cx="2307240" cy="87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1" name="Прямоугольник 12"/>
          <p:cNvSpPr/>
          <p:nvPr/>
        </p:nvSpPr>
        <p:spPr>
          <a:xfrm>
            <a:off x="576720" y="1540080"/>
            <a:ext cx="3913560" cy="378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Що думають українці про способи профілактики ССЗ.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потрібно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46 %  - бути фізично активним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43 % - правильно харчуватись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29 % - уникати стресу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17 % - не курити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13 % – не вживати алкоголь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2" name="Прямоугольник 13"/>
          <p:cNvSpPr/>
          <p:nvPr/>
        </p:nvSpPr>
        <p:spPr>
          <a:xfrm>
            <a:off x="576720" y="5441400"/>
            <a:ext cx="436608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Дослідження компанії 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CBR (Consumer and Business Research)  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у межах україно-швейцарського проєкту «Діємо для здоров’я» 2021 -2024 році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3" name="TextBox 3"/>
          <p:cNvSpPr/>
          <p:nvPr/>
        </p:nvSpPr>
        <p:spPr>
          <a:xfrm>
            <a:off x="6795360" y="321840"/>
            <a:ext cx="511740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Надмірне споживання солі- небезпечне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Рисунок 1" descr=""/>
          <p:cNvPicPr/>
          <p:nvPr/>
        </p:nvPicPr>
        <p:blipFill>
          <a:blip r:embed="rId1"/>
          <a:stretch/>
        </p:blipFill>
        <p:spPr>
          <a:xfrm>
            <a:off x="5555160" y="-7560"/>
            <a:ext cx="663660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5" name="Рисунок 3" descr=""/>
          <p:cNvPicPr/>
          <p:nvPr/>
        </p:nvPicPr>
        <p:blipFill>
          <a:blip r:embed="rId2"/>
          <a:stretch/>
        </p:blipFill>
        <p:spPr>
          <a:xfrm>
            <a:off x="267120" y="1314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6" name="PlaceHolder 1"/>
          <p:cNvSpPr>
            <a:spLocks noGrp="1"/>
          </p:cNvSpPr>
          <p:nvPr>
            <p:ph type="title"/>
          </p:nvPr>
        </p:nvSpPr>
        <p:spPr>
          <a:xfrm>
            <a:off x="1019880" y="1889640"/>
            <a:ext cx="388692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br>
              <a:rPr sz="3200"/>
            </a:b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  <a:ea typeface="Mulish"/>
              </a:rPr>
              <a:t>Фактори метаболічного ризику</a:t>
            </a:r>
            <a:br>
              <a:rPr sz="3200"/>
            </a:b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77" name="PlaceHolder 2"/>
          <p:cNvSpPr>
            <a:spLocks noGrp="1"/>
          </p:cNvSpPr>
          <p:nvPr>
            <p:ph/>
          </p:nvPr>
        </p:nvSpPr>
        <p:spPr>
          <a:xfrm>
            <a:off x="6593400" y="1320480"/>
            <a:ext cx="4560120" cy="422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«Рейтинг» метаболічних факторів ризику у структурі смертності: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57240" indent="-514440">
              <a:lnSpc>
                <a:spcPct val="100000"/>
              </a:lnSpc>
              <a:spcBef>
                <a:spcPts val="2401"/>
              </a:spcBef>
              <a:buClr>
                <a:srgbClr val="3f3f3f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підвищення артеріального тиску (з ним пов’язано    19% смертей у світі)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57240" indent="-514440">
              <a:lnSpc>
                <a:spcPct val="100000"/>
              </a:lnSpc>
              <a:spcBef>
                <a:spcPts val="2401"/>
              </a:spcBef>
              <a:buClr>
                <a:srgbClr val="3f3f3f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зайва вага та ожиріння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57240" indent="-514440">
              <a:lnSpc>
                <a:spcPct val="100000"/>
              </a:lnSpc>
              <a:spcBef>
                <a:spcPts val="2401"/>
              </a:spcBef>
              <a:buClr>
                <a:srgbClr val="3f3f3f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підвищений рівень глюкози в крові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57240" indent="-514440">
              <a:lnSpc>
                <a:spcPct val="100000"/>
              </a:lnSpc>
              <a:spcBef>
                <a:spcPts val="2401"/>
              </a:spcBef>
              <a:buClr>
                <a:srgbClr val="3f3f3f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підвищений рівень холестерину в крові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78" name="Рисунок 2" descr=""/>
          <p:cNvPicPr/>
          <p:nvPr/>
        </p:nvPicPr>
        <p:blipFill>
          <a:blip r:embed="rId3"/>
          <a:stretch/>
        </p:blipFill>
        <p:spPr>
          <a:xfrm>
            <a:off x="979920" y="3340800"/>
            <a:ext cx="3536280" cy="1844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Рисунок 1" descr=""/>
          <p:cNvPicPr/>
          <p:nvPr/>
        </p:nvPicPr>
        <p:blipFill>
          <a:blip r:embed="rId1"/>
          <a:stretch/>
        </p:blipFill>
        <p:spPr>
          <a:xfrm>
            <a:off x="5567040" y="0"/>
            <a:ext cx="66243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0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1" name="Рисунок 7" descr=""/>
          <p:cNvPicPr/>
          <p:nvPr/>
        </p:nvPicPr>
        <p:blipFill>
          <a:blip r:embed="rId3"/>
          <a:srcRect l="17660" t="24027" r="57569" b="0"/>
          <a:stretch/>
        </p:blipFill>
        <p:spPr>
          <a:xfrm>
            <a:off x="6871680" y="579600"/>
            <a:ext cx="1878120" cy="2683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2" name="Google Shape;202;p16"/>
          <p:cNvSpPr/>
          <p:nvPr/>
        </p:nvSpPr>
        <p:spPr>
          <a:xfrm>
            <a:off x="5974920" y="3546360"/>
            <a:ext cx="5550120" cy="25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У 30% – підвищений артеріальний тиск (≥ 140/90 мм.рт.ст.)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25% людей у віці 40-69 років мають високий прогнозований показник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серцево-судинної катастрофи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(інсульту чи інфаркту)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83" name="Рисунок 13" descr=""/>
          <p:cNvPicPr/>
          <p:nvPr/>
        </p:nvPicPr>
        <p:blipFill>
          <a:blip r:embed="rId4"/>
          <a:srcRect l="0" t="26244" r="72879" b="29215"/>
          <a:stretch/>
        </p:blipFill>
        <p:spPr>
          <a:xfrm>
            <a:off x="9005040" y="579600"/>
            <a:ext cx="1700640" cy="157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4" name="TextBox 15"/>
          <p:cNvSpPr/>
          <p:nvPr/>
        </p:nvSpPr>
        <p:spPr>
          <a:xfrm>
            <a:off x="821160" y="1566720"/>
            <a:ext cx="4419360" cy="415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Артеріальний тиск та ризик смерті від серцево судинних захворювань.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 </a:t>
            </a: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ризик збільшує   в 2 рази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1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підвищення на кожні 20 мм показників систолічного тиску починаючи з 115 мм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підвищення на кожні 10 мм показників діастолічного тиску починаючи з 70 мм –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5" name="TextBox 16"/>
          <p:cNvSpPr/>
          <p:nvPr/>
        </p:nvSpPr>
        <p:spPr>
          <a:xfrm>
            <a:off x="821160" y="5997600"/>
            <a:ext cx="500832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Європейське товариство кардіологів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Рисунок 5" descr=""/>
          <p:cNvPicPr/>
          <p:nvPr/>
        </p:nvPicPr>
        <p:blipFill>
          <a:blip r:embed="rId1"/>
          <a:stretch/>
        </p:blipFill>
        <p:spPr>
          <a:xfrm>
            <a:off x="0" y="-756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7" name="Рисунок 6" descr=""/>
          <p:cNvPicPr/>
          <p:nvPr/>
        </p:nvPicPr>
        <p:blipFill>
          <a:blip r:embed="rId2"/>
          <a:srcRect l="0" t="0" r="0" b="8355"/>
          <a:stretch/>
        </p:blipFill>
        <p:spPr>
          <a:xfrm>
            <a:off x="480240" y="1593720"/>
            <a:ext cx="7013880" cy="366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8" name="Rectangle 2"/>
          <p:cNvSpPr/>
          <p:nvPr/>
        </p:nvSpPr>
        <p:spPr>
          <a:xfrm>
            <a:off x="7974360" y="1886400"/>
            <a:ext cx="3467160" cy="307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Myriad Pro"/>
              </a:rPr>
              <a:t>За даними ВООЗ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Myriad Pro"/>
              </a:rPr>
              <a:t>приблизно 46 % дорослих з артеріальною гіпертензією не знають про це.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Myriad Pro"/>
              </a:rPr>
              <a:t>Менше ніж у половини дорослих (42 %) цей стан діагностований і вони отримують лікування.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89" name="Рисунок 8" descr=""/>
          <p:cNvPicPr/>
          <p:nvPr/>
        </p:nvPicPr>
        <p:blipFill>
          <a:blip r:embed="rId3"/>
          <a:stretch/>
        </p:blipFill>
        <p:spPr>
          <a:xfrm>
            <a:off x="-156960" y="0"/>
            <a:ext cx="2188440" cy="1029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0" name="TextBox 3"/>
          <p:cNvSpPr/>
          <p:nvPr/>
        </p:nvSpPr>
        <p:spPr>
          <a:xfrm>
            <a:off x="2948400" y="554040"/>
            <a:ext cx="816984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Поінформованість та прихильність до лікування артеріальної гіпертензії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Рисунок 6" descr=""/>
          <p:cNvPicPr/>
          <p:nvPr/>
        </p:nvPicPr>
        <p:blipFill>
          <a:blip r:embed="rId1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2" name="Google Shape;194;p15"/>
          <p:cNvSpPr/>
          <p:nvPr/>
        </p:nvSpPr>
        <p:spPr>
          <a:xfrm>
            <a:off x="3594240" y="5452920"/>
            <a:ext cx="758916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Arial"/>
              </a:rPr>
              <a:t>60% населення  з надмірною вагою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Arial"/>
              </a:rPr>
              <a:t>25% – з ожирінням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Arial"/>
              </a:rPr>
              <a:t>Більше жінок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93" name="Рисунок 2" descr=""/>
          <p:cNvPicPr/>
          <p:nvPr/>
        </p:nvPicPr>
        <p:blipFill>
          <a:blip r:embed="rId2"/>
          <a:stretch/>
        </p:blipFill>
        <p:spPr>
          <a:xfrm>
            <a:off x="421200" y="1454040"/>
            <a:ext cx="2697480" cy="1504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4" name="Рисунок 5" descr=""/>
          <p:cNvPicPr/>
          <p:nvPr/>
        </p:nvPicPr>
        <p:blipFill>
          <a:blip r:embed="rId3"/>
          <a:stretch/>
        </p:blipFill>
        <p:spPr>
          <a:xfrm>
            <a:off x="201240" y="3122280"/>
            <a:ext cx="3197520" cy="70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5" name="Рисунок 8" descr=""/>
          <p:cNvPicPr/>
          <p:nvPr/>
        </p:nvPicPr>
        <p:blipFill>
          <a:blip r:embed="rId4"/>
          <a:srcRect l="17660" t="24027" r="57569" b="0"/>
          <a:stretch/>
        </p:blipFill>
        <p:spPr>
          <a:xfrm>
            <a:off x="2610360" y="4127400"/>
            <a:ext cx="1654920" cy="23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6" name="Рисунок 9" descr=""/>
          <p:cNvPicPr/>
          <p:nvPr/>
        </p:nvPicPr>
        <p:blipFill>
          <a:blip r:embed="rId5"/>
          <a:srcRect l="50454" t="0" r="26870" b="5132"/>
          <a:stretch/>
        </p:blipFill>
        <p:spPr>
          <a:xfrm>
            <a:off x="9552240" y="1020600"/>
            <a:ext cx="2536920" cy="3937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7" name="Рисунок 1" descr=""/>
          <p:cNvPicPr/>
          <p:nvPr/>
        </p:nvPicPr>
        <p:blipFill>
          <a:blip r:embed="rId6"/>
          <a:stretch/>
        </p:blipFill>
        <p:spPr>
          <a:xfrm>
            <a:off x="3339720" y="1291320"/>
            <a:ext cx="2725560" cy="261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8" name="Picture 2" descr="Маси тіла"/>
          <p:cNvPicPr/>
          <p:nvPr/>
        </p:nvPicPr>
        <p:blipFill>
          <a:blip r:embed="rId7"/>
          <a:stretch/>
        </p:blipFill>
        <p:spPr>
          <a:xfrm>
            <a:off x="5938920" y="396360"/>
            <a:ext cx="3612960" cy="4669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Рисунок 1" descr=""/>
          <p:cNvPicPr/>
          <p:nvPr/>
        </p:nvPicPr>
        <p:blipFill>
          <a:blip r:embed="rId1"/>
          <a:stretch/>
        </p:blipFill>
        <p:spPr>
          <a:xfrm>
            <a:off x="0" y="2304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0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1" name="Рисунок 5" descr=""/>
          <p:cNvPicPr/>
          <p:nvPr/>
        </p:nvPicPr>
        <p:blipFill>
          <a:blip r:embed="rId3"/>
          <a:srcRect l="25934" t="47126" r="11386" b="9971"/>
          <a:stretch/>
        </p:blipFill>
        <p:spPr>
          <a:xfrm>
            <a:off x="729000" y="3181320"/>
            <a:ext cx="6265440" cy="272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2" name="TextBox 7"/>
          <p:cNvSpPr/>
          <p:nvPr/>
        </p:nvSpPr>
        <p:spPr>
          <a:xfrm>
            <a:off x="690840" y="1850760"/>
            <a:ext cx="742824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Ожиріння підвищує ризик серцево- судинних захворювань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03" name="Google Shape;938;p36" descr="A picture containing chart&#10;&#10;Description automatically generated"/>
          <p:cNvPicPr/>
          <p:nvPr/>
        </p:nvPicPr>
        <p:blipFill>
          <a:blip r:embed="rId4"/>
          <a:srcRect l="52482" t="31009" r="0" b="0"/>
          <a:stretch/>
        </p:blipFill>
        <p:spPr>
          <a:xfrm>
            <a:off x="8436600" y="1137960"/>
            <a:ext cx="3438000" cy="3087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4" name="Google Shape;936;p36"/>
          <p:cNvSpPr/>
          <p:nvPr/>
        </p:nvSpPr>
        <p:spPr>
          <a:xfrm>
            <a:off x="8566920" y="4463640"/>
            <a:ext cx="2516760" cy="12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Причини надмірної ваги/ожиріння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6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7" name="Рисунок 4" descr=""/>
          <p:cNvPicPr/>
          <p:nvPr/>
        </p:nvPicPr>
        <p:blipFill>
          <a:blip r:embed="rId3"/>
          <a:srcRect l="7298" t="25310" r="36552" b="9794"/>
          <a:stretch/>
        </p:blipFill>
        <p:spPr>
          <a:xfrm>
            <a:off x="369360" y="1921320"/>
            <a:ext cx="7210080" cy="468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8" name="Рисунок 6" descr=""/>
          <p:cNvPicPr/>
          <p:nvPr/>
        </p:nvPicPr>
        <p:blipFill>
          <a:blip r:embed="rId4"/>
          <a:srcRect l="7688" t="8283" r="42061" b="8083"/>
          <a:stretch/>
        </p:blipFill>
        <p:spPr>
          <a:xfrm>
            <a:off x="7791480" y="2166840"/>
            <a:ext cx="4188600" cy="392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9" name="TextBox 7"/>
          <p:cNvSpPr/>
          <p:nvPr/>
        </p:nvSpPr>
        <p:spPr>
          <a:xfrm>
            <a:off x="4223880" y="393480"/>
            <a:ext cx="742824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Ожиріння пов</a:t>
            </a:r>
            <a:r>
              <a:rPr b="1" lang="en-US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’</a:t>
            </a:r>
            <a:r>
              <a:rPr b="1" lang="uk-UA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язане майже з усіма неінфекційними захворюваннями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Рисунок 1" descr=""/>
          <p:cNvPicPr/>
          <p:nvPr/>
        </p:nvPicPr>
        <p:blipFill>
          <a:blip r:embed="rId1"/>
          <a:stretch/>
        </p:blipFill>
        <p:spPr>
          <a:xfrm>
            <a:off x="5299560" y="-7560"/>
            <a:ext cx="69033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1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2" name="Рисунок 8" descr=""/>
          <p:cNvPicPr/>
          <p:nvPr/>
        </p:nvPicPr>
        <p:blipFill>
          <a:blip r:embed="rId3"/>
          <a:srcRect l="17660" t="24027" r="57569" b="0"/>
          <a:stretch/>
        </p:blipFill>
        <p:spPr>
          <a:xfrm>
            <a:off x="7382520" y="2800800"/>
            <a:ext cx="2381040" cy="3402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3" name="Google Shape;202;p16"/>
          <p:cNvSpPr/>
          <p:nvPr/>
        </p:nvSpPr>
        <p:spPr>
          <a:xfrm>
            <a:off x="6461280" y="263160"/>
            <a:ext cx="4409280" cy="21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У 7% – підвищений рівень цукру в крові (≥ 7,0 ммоль/л)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50760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4" name="Прямоугольник 5"/>
          <p:cNvSpPr/>
          <p:nvPr/>
        </p:nvSpPr>
        <p:spPr>
          <a:xfrm>
            <a:off x="797400" y="3225240"/>
            <a:ext cx="354672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Calibri"/>
              </a:rPr>
              <a:t>Більше половини (60 %) намагаються обмежити вживання цукру і солодощів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5" name="Прямоугольник 7"/>
          <p:cNvSpPr/>
          <p:nvPr/>
        </p:nvSpPr>
        <p:spPr>
          <a:xfrm>
            <a:off x="797400" y="5133960"/>
            <a:ext cx="398448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Дослідження компанії 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CBR (Consumer and Business Research)  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у межах україно-швейцарського проєкту «Діємо для здоров’я» 2021 -2024 році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Рисунок 10" descr=""/>
          <p:cNvPicPr/>
          <p:nvPr/>
        </p:nvPicPr>
        <p:blipFill>
          <a:blip r:embed="rId1"/>
          <a:stretch/>
        </p:blipFill>
        <p:spPr>
          <a:xfrm>
            <a:off x="160200" y="1929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7" name="Рисунок 3" descr=""/>
          <p:cNvPicPr/>
          <p:nvPr/>
        </p:nvPicPr>
        <p:blipFill>
          <a:blip r:embed="rId2"/>
          <a:stretch/>
        </p:blipFill>
        <p:spPr>
          <a:xfrm>
            <a:off x="283680" y="1134360"/>
            <a:ext cx="7236720" cy="491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8" name="Рисунок 4" descr=""/>
          <p:cNvPicPr/>
          <p:nvPr/>
        </p:nvPicPr>
        <p:blipFill>
          <a:blip r:embed="rId3"/>
          <a:srcRect l="0" t="0" r="21858" b="0"/>
          <a:stretch/>
        </p:blipFill>
        <p:spPr>
          <a:xfrm>
            <a:off x="6450120" y="1964520"/>
            <a:ext cx="5160240" cy="420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9" name="Прямоугольник 5"/>
          <p:cNvSpPr/>
          <p:nvPr/>
        </p:nvSpPr>
        <p:spPr>
          <a:xfrm>
            <a:off x="4929480" y="4680720"/>
            <a:ext cx="1520280" cy="2242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320" name="Прямоугольник 6"/>
          <p:cNvSpPr/>
          <p:nvPr/>
        </p:nvSpPr>
        <p:spPr>
          <a:xfrm>
            <a:off x="798120" y="4064760"/>
            <a:ext cx="2719800" cy="2548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321" name="Picture 2" descr=""/>
          <p:cNvPicPr/>
          <p:nvPr/>
        </p:nvPicPr>
        <p:blipFill>
          <a:blip r:embed="rId4"/>
          <a:stretch/>
        </p:blipFill>
        <p:spPr>
          <a:xfrm>
            <a:off x="9932040" y="136080"/>
            <a:ext cx="1865520" cy="182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2" name="Прямоугольник 1"/>
          <p:cNvSpPr/>
          <p:nvPr/>
        </p:nvSpPr>
        <p:spPr>
          <a:xfrm>
            <a:off x="3518280" y="438480"/>
            <a:ext cx="60955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Ризики для осіб з цукровим діабетом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Рисунок 1" descr=""/>
          <p:cNvPicPr/>
          <p:nvPr/>
        </p:nvPicPr>
        <p:blipFill>
          <a:blip r:embed="rId1"/>
          <a:stretch/>
        </p:blipFill>
        <p:spPr>
          <a:xfrm>
            <a:off x="5299560" y="-7560"/>
            <a:ext cx="69033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4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5" name="Рисунок 8" descr=""/>
          <p:cNvPicPr/>
          <p:nvPr/>
        </p:nvPicPr>
        <p:blipFill>
          <a:blip r:embed="rId3"/>
          <a:srcRect l="17660" t="24027" r="57569" b="0"/>
          <a:stretch/>
        </p:blipFill>
        <p:spPr>
          <a:xfrm>
            <a:off x="7318800" y="2696400"/>
            <a:ext cx="2381040" cy="3402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6" name="Google Shape;202;p16"/>
          <p:cNvSpPr/>
          <p:nvPr/>
        </p:nvSpPr>
        <p:spPr>
          <a:xfrm>
            <a:off x="6304680" y="777240"/>
            <a:ext cx="4409280" cy="21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У 40% – підвищений рівень холестерину (≥ 5,0 ммоль/л)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50760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7" name="Прямоугольник 2"/>
          <p:cNvSpPr/>
          <p:nvPr/>
        </p:nvSpPr>
        <p:spPr>
          <a:xfrm>
            <a:off x="516960" y="3065400"/>
            <a:ext cx="429876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1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Більше 60% регулярно вживають продукти, що містять трансжири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1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Майже чверть - не знають, у яких продуктах можуть міститися трансжири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Дослідження ГО "Життя" у 2021 році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Рисунок 2" descr=""/>
          <p:cNvPicPr/>
          <p:nvPr/>
        </p:nvPicPr>
        <p:blipFill>
          <a:blip r:embed="rId1"/>
          <a:stretch/>
        </p:blipFill>
        <p:spPr>
          <a:xfrm>
            <a:off x="148680" y="33012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4" name="Прямоугольник 6"/>
          <p:cNvSpPr/>
          <p:nvPr/>
        </p:nvSpPr>
        <p:spPr>
          <a:xfrm>
            <a:off x="798840" y="1811880"/>
            <a:ext cx="4251960" cy="24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2f5597"/>
                </a:solidFill>
                <a:effectLst/>
                <a:uFillTx/>
                <a:latin typeface="IBM Plex Sans"/>
              </a:rPr>
              <a:t>Чисельність населення України від початку повномасштабного вторгнення щороку зменшувалася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65" name="Рисунок 10" descr=""/>
          <p:cNvPicPr/>
          <p:nvPr/>
        </p:nvPicPr>
        <p:blipFill>
          <a:blip r:embed="rId2"/>
          <a:stretch/>
        </p:blipFill>
        <p:spPr>
          <a:xfrm>
            <a:off x="6040440" y="0"/>
            <a:ext cx="6151320" cy="68306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966" name="Диаграмма 11"/>
          <p:cNvGraphicFramePr/>
          <p:nvPr/>
        </p:nvGraphicFramePr>
        <p:xfrm>
          <a:off x="6514560" y="1519200"/>
          <a:ext cx="5202720" cy="397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67" name="Прямоугольник 12"/>
          <p:cNvSpPr/>
          <p:nvPr/>
        </p:nvSpPr>
        <p:spPr>
          <a:xfrm>
            <a:off x="741600" y="4758480"/>
            <a:ext cx="510480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Міжнародний валютний фонд оприлюднив оцінку чисельності населення України у квітневому огляді світової економіки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World Economic Outlook </a:t>
            </a:r>
            <a:r>
              <a:rPr b="1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за 2025 рік.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Рисунок 1" descr=""/>
          <p:cNvPicPr/>
          <p:nvPr/>
        </p:nvPicPr>
        <p:blipFill>
          <a:blip r:embed="rId1"/>
          <a:stretch/>
        </p:blipFill>
        <p:spPr>
          <a:xfrm>
            <a:off x="5656680" y="-7560"/>
            <a:ext cx="646020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9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0" name="Google Shape;1171;p56"/>
          <p:cNvSpPr/>
          <p:nvPr/>
        </p:nvSpPr>
        <p:spPr>
          <a:xfrm>
            <a:off x="916200" y="3546000"/>
            <a:ext cx="3906720" cy="12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Mulish"/>
              </a:rPr>
              <a:t>В Україні 10 377 випадків смертей, пов’язаних із вживанням алкоголю й отруєнь  (2019 р.)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1" name="Google Shape;1172;p56"/>
          <p:cNvSpPr/>
          <p:nvPr/>
        </p:nvSpPr>
        <p:spPr>
          <a:xfrm>
            <a:off x="1362960" y="5260320"/>
            <a:ext cx="3797280" cy="50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lnSpcReduction="9999"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IBM Plex Sans"/>
                <a:ea typeface="Mulish"/>
              </a:rPr>
              <a:t>за віковими групами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6040"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0000"/>
                </a:solidFill>
                <a:effectLst/>
                <a:uFillTx/>
                <a:latin typeface="IBM Plex Sans"/>
                <a:ea typeface="Mulish"/>
              </a:rPr>
              <a:t>35-64 років  -  </a:t>
            </a:r>
            <a:r>
              <a:rPr b="1" lang="ru-RU" sz="2000" strike="noStrike" u="none">
                <a:solidFill>
                  <a:srgbClr val="000000"/>
                </a:solidFill>
                <a:effectLst/>
                <a:uFillTx/>
                <a:latin typeface="IBM Plex Sans"/>
                <a:ea typeface="Arial"/>
              </a:rPr>
              <a:t>83,4%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2" name="TextBox 2"/>
          <p:cNvSpPr/>
          <p:nvPr/>
        </p:nvSpPr>
        <p:spPr>
          <a:xfrm>
            <a:off x="3021840" y="1023120"/>
            <a:ext cx="213840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rgbClr val="2e75b6"/>
                </a:solidFill>
                <a:effectLst/>
                <a:uFillTx/>
                <a:latin typeface="IBM Plex Sans"/>
              </a:rPr>
              <a:t>АЛКОГОЛЬ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33" name="Рисунок 9" descr=""/>
          <p:cNvPicPr/>
          <p:nvPr/>
        </p:nvPicPr>
        <p:blipFill>
          <a:blip r:embed="rId3"/>
          <a:srcRect l="0" t="20929" r="49863" b="0"/>
          <a:stretch/>
        </p:blipFill>
        <p:spPr>
          <a:xfrm>
            <a:off x="7859520" y="2280600"/>
            <a:ext cx="4047120" cy="214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4" name="Рисунок 10" descr=""/>
          <p:cNvPicPr/>
          <p:nvPr/>
        </p:nvPicPr>
        <p:blipFill>
          <a:blip r:embed="rId4"/>
          <a:srcRect l="56457" t="36608" r="0" b="0"/>
          <a:stretch/>
        </p:blipFill>
        <p:spPr>
          <a:xfrm>
            <a:off x="7859520" y="4421160"/>
            <a:ext cx="4047120" cy="166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5" name="Рисунок 11" descr=""/>
          <p:cNvPicPr/>
          <p:nvPr/>
        </p:nvPicPr>
        <p:blipFill>
          <a:blip r:embed="rId5"/>
          <a:srcRect l="17660" t="24027" r="57569" b="0"/>
          <a:stretch/>
        </p:blipFill>
        <p:spPr>
          <a:xfrm>
            <a:off x="6305400" y="2324520"/>
            <a:ext cx="1591920" cy="227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6" name="Рисунок 12" descr=""/>
          <p:cNvPicPr/>
          <p:nvPr/>
        </p:nvPicPr>
        <p:blipFill>
          <a:blip r:embed="rId6"/>
          <a:srcRect l="0" t="30905" r="0" b="0"/>
          <a:stretch/>
        </p:blipFill>
        <p:spPr>
          <a:xfrm>
            <a:off x="816480" y="1546200"/>
            <a:ext cx="4410000" cy="171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7" name="Прямоугольник 5"/>
          <p:cNvSpPr/>
          <p:nvPr/>
        </p:nvSpPr>
        <p:spPr>
          <a:xfrm>
            <a:off x="6090120" y="553320"/>
            <a:ext cx="559296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Економічні збитки від  вживання  алкоголю становлять від 0,45% до 5,44% ВВП в залежності від країни.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8" name="TextBox 18"/>
          <p:cNvSpPr/>
          <p:nvPr/>
        </p:nvSpPr>
        <p:spPr>
          <a:xfrm>
            <a:off x="901080" y="6327000"/>
            <a:ext cx="11005560" cy="2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15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The world data bank</a:t>
            </a:r>
            <a:r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: </a:t>
            </a:r>
            <a:r>
              <a:rPr b="0" lang="en-GB" sz="1200" strike="noStrike" u="none">
                <a:solidFill>
                  <a:srgbClr val="0563c1"/>
                </a:solidFill>
                <a:effectLst/>
                <a:uFillTx/>
                <a:latin typeface="Calibri"/>
                <a:ea typeface="Calibri"/>
                <a:hlinkClick r:id="rId7"/>
              </a:rPr>
              <a:t>https://databank.worldbank.org/</a:t>
            </a:r>
            <a:r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 </a:t>
            </a: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                 The economic impact of alcohol consumption</a:t>
            </a:r>
            <a:r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: а </a:t>
            </a: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systematic review</a:t>
            </a:r>
            <a:r>
              <a:rPr b="0" lang="uk-UA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: </a:t>
            </a:r>
            <a:r>
              <a:rPr b="0" lang="en-GB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DOI:10.1186/1747-597X-4-20</a:t>
            </a:r>
            <a:endParaRPr b="0" lang="uk-UA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Рисунок 9" descr=""/>
          <p:cNvPicPr/>
          <p:nvPr/>
        </p:nvPicPr>
        <p:blipFill>
          <a:blip r:embed="rId1"/>
          <a:stretch/>
        </p:blipFill>
        <p:spPr>
          <a:xfrm>
            <a:off x="-111240" y="19008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40" name="Google Shape;1127;p53"/>
          <p:cNvGrpSpPr/>
          <p:nvPr/>
        </p:nvGrpSpPr>
        <p:grpSpPr>
          <a:xfrm>
            <a:off x="522360" y="2431440"/>
            <a:ext cx="6348240" cy="3593160"/>
            <a:chOff x="522360" y="2431440"/>
            <a:chExt cx="6348240" cy="3593160"/>
          </a:xfrm>
        </p:grpSpPr>
        <p:pic>
          <p:nvPicPr>
            <p:cNvPr id="1341" name="Google Shape;1128;p53" descr=""/>
            <p:cNvPicPr/>
            <p:nvPr/>
          </p:nvPicPr>
          <p:blipFill>
            <a:blip r:embed="rId2"/>
            <a:srcRect l="384" t="13306" r="384" b="0"/>
            <a:stretch/>
          </p:blipFill>
          <p:spPr>
            <a:xfrm>
              <a:off x="522360" y="2431440"/>
              <a:ext cx="6348240" cy="3593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2" name="Google Shape;1129;p53"/>
            <p:cNvSpPr/>
            <p:nvPr/>
          </p:nvSpPr>
          <p:spPr>
            <a:xfrm>
              <a:off x="2328120" y="2779920"/>
              <a:ext cx="468000" cy="199440"/>
            </a:xfrm>
            <a:prstGeom prst="rect">
              <a:avLst/>
            </a:prstGeom>
            <a:solidFill>
              <a:srgbClr val="323f4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Інсульт</a:t>
              </a:r>
              <a:endParaRPr b="0" lang="uk-UA" sz="1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3" name="Google Shape;1130;p53"/>
            <p:cNvSpPr/>
            <p:nvPr/>
          </p:nvSpPr>
          <p:spPr>
            <a:xfrm>
              <a:off x="4410360" y="2501280"/>
              <a:ext cx="790920" cy="876240"/>
            </a:xfrm>
            <a:prstGeom prst="ellipse">
              <a:avLst/>
            </a:prstGeom>
            <a:solidFill>
              <a:srgbClr val="97939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Депресія та тривож-ність</a:t>
              </a:r>
              <a:endParaRPr b="0" lang="uk-UA" sz="1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4" name="Google Shape;1131;p53"/>
            <p:cNvSpPr/>
            <p:nvPr/>
          </p:nvSpPr>
          <p:spPr>
            <a:xfrm>
              <a:off x="5791680" y="2530800"/>
              <a:ext cx="1023120" cy="920880"/>
            </a:xfrm>
            <a:prstGeom prst="ellipse">
              <a:avLst/>
            </a:prstGeom>
            <a:solidFill>
              <a:srgbClr val="33b6b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Рак рота, стравоходу, гортані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5" name="Google Shape;1132;p53"/>
            <p:cNvSpPr/>
            <p:nvPr/>
          </p:nvSpPr>
          <p:spPr>
            <a:xfrm>
              <a:off x="689040" y="2530800"/>
              <a:ext cx="977040" cy="1001880"/>
            </a:xfrm>
            <a:prstGeom prst="ellipse">
              <a:avLst/>
            </a:prstGeom>
            <a:solidFill>
              <a:srgbClr val="a2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CCЗ та порушення серцевого ритму</a:t>
              </a:r>
              <a:endParaRPr b="0" lang="uk-UA" sz="1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6" name="Google Shape;1133;p53"/>
            <p:cNvSpPr/>
            <p:nvPr/>
          </p:nvSpPr>
          <p:spPr>
            <a:xfrm>
              <a:off x="1437840" y="3632760"/>
              <a:ext cx="1061640" cy="1097280"/>
            </a:xfrm>
            <a:prstGeom prst="ellipse">
              <a:avLst/>
            </a:prstGeom>
            <a:solidFill>
              <a:srgbClr val="9cc2e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Підвищений кров’яний тиск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7" name="Google Shape;1134;p53"/>
            <p:cNvSpPr/>
            <p:nvPr/>
          </p:nvSpPr>
          <p:spPr>
            <a:xfrm>
              <a:off x="4902480" y="3555000"/>
              <a:ext cx="888840" cy="943920"/>
            </a:xfrm>
            <a:prstGeom prst="ellipse">
              <a:avLst/>
            </a:prstGeom>
            <a:solidFill>
              <a:srgbClr val="c9c9c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Рак молочної залози в жінок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8" name="Google Shape;1135;p53"/>
            <p:cNvSpPr/>
            <p:nvPr/>
          </p:nvSpPr>
          <p:spPr>
            <a:xfrm>
              <a:off x="5786280" y="3916440"/>
              <a:ext cx="888840" cy="943920"/>
            </a:xfrm>
            <a:prstGeom prst="ellipse">
              <a:avLst/>
            </a:prstGeom>
            <a:solidFill>
              <a:srgbClr val="ffd96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000000"/>
                  </a:solidFill>
                  <a:effectLst/>
                  <a:uFillTx/>
                  <a:latin typeface="Mulish"/>
                  <a:ea typeface="Mulish"/>
                </a:rPr>
                <a:t>Панкреа-тити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9" name="Google Shape;1136;p53"/>
            <p:cNvSpPr/>
            <p:nvPr/>
          </p:nvSpPr>
          <p:spPr>
            <a:xfrm>
              <a:off x="5065920" y="4780440"/>
              <a:ext cx="796320" cy="848160"/>
            </a:xfrm>
            <a:prstGeom prst="ellipse">
              <a:avLst/>
            </a:prstGeom>
            <a:solidFill>
              <a:srgbClr val="faa62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Шкода для плода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50" name="Google Shape;1137;p53"/>
            <p:cNvSpPr/>
            <p:nvPr/>
          </p:nvSpPr>
          <p:spPr>
            <a:xfrm>
              <a:off x="1847160" y="4773240"/>
              <a:ext cx="897480" cy="943920"/>
            </a:xfrm>
            <a:prstGeom prst="ellipse">
              <a:avLst/>
            </a:prstGeom>
            <a:solidFill>
              <a:srgbClr val="ff66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Зниження репродук-тивної функції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51" name="Google Shape;1138;p53"/>
            <p:cNvSpPr/>
            <p:nvPr/>
          </p:nvSpPr>
          <p:spPr>
            <a:xfrm>
              <a:off x="689040" y="4238640"/>
              <a:ext cx="748440" cy="772920"/>
            </a:xfrm>
            <a:prstGeom prst="ellipse">
              <a:avLst/>
            </a:prstGeom>
            <a:solidFill>
              <a:srgbClr val="ff996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uk-UA" sz="1200" strike="noStrike" u="none">
                  <a:solidFill>
                    <a:srgbClr val="ffffff"/>
                  </a:solidFill>
                  <a:effectLst/>
                  <a:uFillTx/>
                  <a:latin typeface="Mulish"/>
                  <a:ea typeface="Mulish"/>
                </a:rPr>
                <a:t>Цироз і рак печінки</a:t>
              </a:r>
              <a:endParaRPr b="0" lang="uk-UA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352" name="Рисунок 19" descr=""/>
          <p:cNvPicPr/>
          <p:nvPr/>
        </p:nvPicPr>
        <p:blipFill>
          <a:blip r:embed="rId3"/>
          <a:stretch/>
        </p:blipFill>
        <p:spPr>
          <a:xfrm>
            <a:off x="7444440" y="780840"/>
            <a:ext cx="4453920" cy="5567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3" name="Прямоугольник 4"/>
          <p:cNvSpPr/>
          <p:nvPr/>
        </p:nvSpPr>
        <p:spPr>
          <a:xfrm>
            <a:off x="984960" y="1415160"/>
            <a:ext cx="582912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Понад 200 захворювань та станів, пов’язані з алкоголем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Picture 18" descr=""/>
          <p:cNvPicPr/>
          <p:nvPr/>
        </p:nvPicPr>
        <p:blipFill>
          <a:blip r:embed="rId1"/>
          <a:srcRect l="1209" t="0" r="3099" b="0"/>
          <a:stretch/>
        </p:blipFill>
        <p:spPr>
          <a:xfrm>
            <a:off x="2402280" y="1580040"/>
            <a:ext cx="4147560" cy="484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5" name="TextBox 24"/>
          <p:cNvSpPr/>
          <p:nvPr/>
        </p:nvSpPr>
        <p:spPr>
          <a:xfrm>
            <a:off x="7990920" y="518040"/>
            <a:ext cx="3367440" cy="569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Алкоголь є визнаним канцерогеном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6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 його вживання підвищує ризик виникнення кількох видів раку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6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У 2019 році 4,4% діагностованих у світі випадків раку були пов'язані зі споживанням алкоголю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6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*</a:t>
            </a:r>
            <a:r>
              <a:rPr b="1" lang="en-US" sz="16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Global status report on alcohol and health and treatment of substance use disorders</a:t>
            </a:r>
            <a:r>
              <a:rPr b="1" lang="uk-UA" sz="16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,</a:t>
            </a:r>
            <a:r>
              <a:rPr b="1" lang="en-US" sz="16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 World Health Organization 2024</a:t>
            </a: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6" name="TextBox 27"/>
          <p:cNvSpPr/>
          <p:nvPr/>
        </p:nvSpPr>
        <p:spPr>
          <a:xfrm>
            <a:off x="8164080" y="6212160"/>
            <a:ext cx="4147560" cy="5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ts val="4501"/>
              </a:lnSpc>
              <a:spcBef>
                <a:spcPts val="1800"/>
              </a:spcBef>
              <a:spcAft>
                <a:spcPts val="2401"/>
              </a:spcAft>
              <a:tabLst>
                <a:tab algn="l" pos="0"/>
              </a:tabLst>
            </a:pPr>
            <a:r>
              <a:rPr b="0" lang="en-US" sz="1100" strike="noStrike" u="none">
                <a:solidFill>
                  <a:srgbClr val="2b3256"/>
                </a:solidFill>
                <a:effectLst/>
                <a:uFillTx/>
                <a:latin typeface="Fixel Display Regular"/>
              </a:rPr>
              <a:t>Latest global data on cancer burden and alcohol consumption</a:t>
            </a:r>
            <a:endParaRPr b="0" lang="uk-UA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57" name="Рисунок 9" descr=""/>
          <p:cNvPicPr/>
          <p:nvPr/>
        </p:nvPicPr>
        <p:blipFill>
          <a:blip r:embed="rId2"/>
          <a:stretch/>
        </p:blipFill>
        <p:spPr>
          <a:xfrm>
            <a:off x="209520" y="1476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8" name="Прямоугольник 10"/>
          <p:cNvSpPr/>
          <p:nvPr/>
        </p:nvSpPr>
        <p:spPr>
          <a:xfrm>
            <a:off x="7713720" y="3070080"/>
            <a:ext cx="3645000" cy="118584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359" name="Прямоугольник 11"/>
          <p:cNvSpPr/>
          <p:nvPr/>
        </p:nvSpPr>
        <p:spPr>
          <a:xfrm>
            <a:off x="2117160" y="1571400"/>
            <a:ext cx="4779720" cy="88416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Рисунок 9" descr=""/>
          <p:cNvPicPr/>
          <p:nvPr/>
        </p:nvPicPr>
        <p:blipFill>
          <a:blip r:embed="rId1"/>
          <a:stretch/>
        </p:blipFill>
        <p:spPr>
          <a:xfrm>
            <a:off x="209520" y="1476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1" name="Рисунок 1" descr=""/>
          <p:cNvPicPr/>
          <p:nvPr/>
        </p:nvPicPr>
        <p:blipFill>
          <a:blip r:embed="rId2"/>
          <a:srcRect l="0" t="0" r="0" b="62995"/>
          <a:stretch/>
        </p:blipFill>
        <p:spPr>
          <a:xfrm>
            <a:off x="1059840" y="1822320"/>
            <a:ext cx="9372960" cy="3807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1043640" y="1503720"/>
            <a:ext cx="10423800" cy="831240"/>
          </a:xfrm>
          <a:prstGeom prst="rect">
            <a:avLst/>
          </a:prstGeom>
          <a:solidFill>
            <a:schemeClr val="lt1"/>
          </a:solidFill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defTabSz="54864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Смерті від  хвороб і травм, пов</a:t>
            </a:r>
            <a:r>
              <a:rPr b="1" lang="en-US" sz="20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’</a:t>
            </a:r>
            <a:r>
              <a:rPr b="1" lang="ru-RU" sz="20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язані з алкоголем </a:t>
            </a:r>
            <a:r>
              <a:rPr b="1" lang="en-US" sz="20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% </a:t>
            </a:r>
            <a:r>
              <a:rPr b="1" lang="ru-RU" sz="20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(ААФ) 2019 рік</a:t>
            </a:r>
            <a:br>
              <a:rPr sz="2400"/>
            </a:br>
            <a:r>
              <a:rPr b="1" lang="en-US" sz="16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Global status report on alcohol and health and treatment of substance use disorders</a:t>
            </a:r>
            <a:r>
              <a:rPr b="1" lang="uk-UA" sz="16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,</a:t>
            </a:r>
            <a:r>
              <a:rPr b="1" lang="en-US" sz="1600" strike="noStrike" u="none">
                <a:solidFill>
                  <a:srgbClr val="234061"/>
                </a:solidFill>
                <a:effectLst/>
                <a:uFillTx/>
                <a:latin typeface="Fixel Display Regular"/>
              </a:rPr>
              <a:t> World Health Organization 2024</a:t>
            </a:r>
            <a:endParaRPr b="0" lang="uk-UA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3" name="Прямоугольник 5"/>
          <p:cNvSpPr/>
          <p:nvPr/>
        </p:nvSpPr>
        <p:spPr>
          <a:xfrm>
            <a:off x="694080" y="2471400"/>
            <a:ext cx="10407960" cy="92484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364" name="Прямоугольник 2"/>
          <p:cNvSpPr/>
          <p:nvPr/>
        </p:nvSpPr>
        <p:spPr>
          <a:xfrm>
            <a:off x="4397400" y="397080"/>
            <a:ext cx="730800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5,3% усіх смертей у світі пов'язані з алкоголем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Google Shape;1169;p56" descr="page47image41404864"/>
          <p:cNvPicPr/>
          <p:nvPr/>
        </p:nvPicPr>
        <p:blipFill>
          <a:blip r:embed="rId1"/>
          <a:stretch/>
        </p:blipFill>
        <p:spPr>
          <a:xfrm>
            <a:off x="2438640" y="2283840"/>
            <a:ext cx="7468560" cy="351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6" name="Google Shape;1173;p56"/>
          <p:cNvSpPr/>
          <p:nvPr/>
        </p:nvSpPr>
        <p:spPr>
          <a:xfrm>
            <a:off x="2252880" y="1450080"/>
            <a:ext cx="8568720" cy="72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Mulish"/>
              </a:rPr>
              <a:t>Кількість пролікованих осіб, які мають психічні захворювання через вживання алкоголю, 2019р</a:t>
            </a:r>
            <a:r>
              <a:rPr b="1" lang="uk-UA" sz="2400" strike="noStrike" u="none">
                <a:solidFill>
                  <a:srgbClr val="cc145a"/>
                </a:solidFill>
                <a:effectLst/>
                <a:uFillTx/>
                <a:latin typeface="Mulish"/>
                <a:ea typeface="Mulish"/>
              </a:rPr>
              <a:t>.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7" name="Прямоугольник 4"/>
          <p:cNvSpPr/>
          <p:nvPr/>
        </p:nvSpPr>
        <p:spPr>
          <a:xfrm>
            <a:off x="352800" y="422280"/>
            <a:ext cx="223308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368" name="Рисунок 5" descr=""/>
          <p:cNvPicPr/>
          <p:nvPr/>
        </p:nvPicPr>
        <p:blipFill>
          <a:blip r:embed="rId2"/>
          <a:stretch/>
        </p:blipFill>
        <p:spPr>
          <a:xfrm>
            <a:off x="695520" y="308880"/>
            <a:ext cx="2192400" cy="102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PlaceHolder 1"/>
          <p:cNvSpPr>
            <a:spLocks noGrp="1"/>
          </p:cNvSpPr>
          <p:nvPr>
            <p:ph/>
          </p:nvPr>
        </p:nvSpPr>
        <p:spPr>
          <a:xfrm>
            <a:off x="5314320" y="1631880"/>
            <a:ext cx="6041160" cy="4124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Алкоголь 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часто є </a:t>
            </a: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способом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 </a:t>
            </a: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самолікування та зниження напруги при тривозі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Наявність попередньо тривожного розладу в три-п’ять разів підвищує ймовірність розвитку розладу вживання алкоголю в найближчі шість років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Існує певна генетична схильність і риси особистості, що мають внесок одночасно у розвиток тривожних розладів та розладів вживання алкоголю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uk-UA" sz="2000" strike="noStrike" u="none">
                <a:solidFill>
                  <a:schemeClr val="dk1"/>
                </a:solidFill>
                <a:effectLst/>
                <a:uFillTx/>
                <a:latin typeface="IBM Plex Sans"/>
                <a:ea typeface="Calibri"/>
              </a:rPr>
              <a:t>(</a:t>
            </a: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IBM Plex Sans"/>
                <a:ea typeface="Calibri"/>
              </a:rPr>
              <a:t>Sabourin&amp;Stewart</a:t>
            </a:r>
            <a:r>
              <a:rPr b="1" lang="en-US" sz="1400" strike="noStrike" u="none">
                <a:solidFill>
                  <a:schemeClr val="dk1"/>
                </a:solidFill>
                <a:effectLst/>
                <a:uFillTx/>
                <a:latin typeface="Fixel Display Regular"/>
                <a:ea typeface="Calibri"/>
              </a:rPr>
              <a:t>, 2007) </a:t>
            </a:r>
            <a:endParaRPr b="0" lang="uk-UA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70" name="Рисунок 10" descr=""/>
          <p:cNvPicPr/>
          <p:nvPr/>
        </p:nvPicPr>
        <p:blipFill>
          <a:blip r:embed="rId1"/>
          <a:stretch/>
        </p:blipFill>
        <p:spPr>
          <a:xfrm>
            <a:off x="663480" y="1240200"/>
            <a:ext cx="4482720" cy="4433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1" name="PlaceHolder 2"/>
          <p:cNvSpPr>
            <a:spLocks noGrp="1"/>
          </p:cNvSpPr>
          <p:nvPr>
            <p:ph type="title"/>
          </p:nvPr>
        </p:nvSpPr>
        <p:spPr>
          <a:xfrm>
            <a:off x="2905200" y="597240"/>
            <a:ext cx="8652960" cy="57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uk-UA" sz="2800" strike="noStrike" u="none">
                <a:solidFill>
                  <a:schemeClr val="dk2"/>
                </a:solidFill>
                <a:effectLst/>
                <a:uFillTx/>
                <a:latin typeface="IBM Plex Sans"/>
                <a:ea typeface="Calibri"/>
              </a:rPr>
              <a:t>ТРИВОЖНІ РОЗЛАДИ                     ТА АЛКОГОЛЬ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372" name="Рисунок 8" descr=""/>
          <p:cNvPicPr/>
          <p:nvPr/>
        </p:nvPicPr>
        <p:blipFill>
          <a:blip r:embed="rId2"/>
          <a:stretch/>
        </p:blipFill>
        <p:spPr>
          <a:xfrm>
            <a:off x="209520" y="1476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3" name="object 65"/>
          <p:cNvSpPr/>
          <p:nvPr/>
        </p:nvSpPr>
        <p:spPr>
          <a:xfrm rot="5400000">
            <a:off x="7294680" y="218520"/>
            <a:ext cx="1594800" cy="6225480"/>
          </a:xfrm>
          <a:custGeom>
            <a:avLst/>
            <a:gdLst>
              <a:gd name="textAreaLeft" fmla="*/ 0 w 1594800"/>
              <a:gd name="textAreaRight" fmla="*/ 1595160 w 1594800"/>
              <a:gd name="textAreaTop" fmla="*/ 0 h 6225480"/>
              <a:gd name="textAreaBottom" fmla="*/ 6225840 h 6225480"/>
            </a:gdLst>
            <a:ahLst/>
            <a:cxnLst/>
            <a:rect l="textAreaLeft" t="textAreaTop" r="textAreaRight" b="textAreaBottom"/>
            <a:pathLst>
              <a:path w="2207259" h="3848100">
                <a:moveTo>
                  <a:pt x="0" y="1924050"/>
                </a:moveTo>
                <a:lnTo>
                  <a:pt x="545" y="1862973"/>
                </a:lnTo>
                <a:lnTo>
                  <a:pt x="2170" y="1802371"/>
                </a:lnTo>
                <a:lnTo>
                  <a:pt x="4860" y="1742272"/>
                </a:lnTo>
                <a:lnTo>
                  <a:pt x="8597" y="1682704"/>
                </a:lnTo>
                <a:lnTo>
                  <a:pt x="13366" y="1623694"/>
                </a:lnTo>
                <a:lnTo>
                  <a:pt x="19150" y="1565272"/>
                </a:lnTo>
                <a:lnTo>
                  <a:pt x="25933" y="1507466"/>
                </a:lnTo>
                <a:lnTo>
                  <a:pt x="33700" y="1450303"/>
                </a:lnTo>
                <a:lnTo>
                  <a:pt x="42433" y="1393812"/>
                </a:lnTo>
                <a:lnTo>
                  <a:pt x="52117" y="1338021"/>
                </a:lnTo>
                <a:lnTo>
                  <a:pt x="62736" y="1282958"/>
                </a:lnTo>
                <a:lnTo>
                  <a:pt x="74273" y="1228651"/>
                </a:lnTo>
                <a:lnTo>
                  <a:pt x="86713" y="1175129"/>
                </a:lnTo>
                <a:lnTo>
                  <a:pt x="100038" y="1122419"/>
                </a:lnTo>
                <a:lnTo>
                  <a:pt x="114234" y="1070550"/>
                </a:lnTo>
                <a:lnTo>
                  <a:pt x="129284" y="1019550"/>
                </a:lnTo>
                <a:lnTo>
                  <a:pt x="145171" y="969448"/>
                </a:lnTo>
                <a:lnTo>
                  <a:pt x="161879" y="920270"/>
                </a:lnTo>
                <a:lnTo>
                  <a:pt x="179393" y="872047"/>
                </a:lnTo>
                <a:lnTo>
                  <a:pt x="197696" y="824805"/>
                </a:lnTo>
                <a:lnTo>
                  <a:pt x="216772" y="778573"/>
                </a:lnTo>
                <a:lnTo>
                  <a:pt x="236605" y="733378"/>
                </a:lnTo>
                <a:lnTo>
                  <a:pt x="257179" y="689251"/>
                </a:lnTo>
                <a:lnTo>
                  <a:pt x="278477" y="646217"/>
                </a:lnTo>
                <a:lnTo>
                  <a:pt x="300484" y="604306"/>
                </a:lnTo>
                <a:lnTo>
                  <a:pt x="323183" y="563546"/>
                </a:lnTo>
                <a:lnTo>
                  <a:pt x="346558" y="523965"/>
                </a:lnTo>
                <a:lnTo>
                  <a:pt x="370592" y="485591"/>
                </a:lnTo>
                <a:lnTo>
                  <a:pt x="395271" y="448452"/>
                </a:lnTo>
                <a:lnTo>
                  <a:pt x="420577" y="412577"/>
                </a:lnTo>
                <a:lnTo>
                  <a:pt x="446494" y="377993"/>
                </a:lnTo>
                <a:lnTo>
                  <a:pt x="473007" y="344729"/>
                </a:lnTo>
                <a:lnTo>
                  <a:pt x="500099" y="312813"/>
                </a:lnTo>
                <a:lnTo>
                  <a:pt x="527753" y="282273"/>
                </a:lnTo>
                <a:lnTo>
                  <a:pt x="555955" y="253138"/>
                </a:lnTo>
                <a:lnTo>
                  <a:pt x="584687" y="225435"/>
                </a:lnTo>
                <a:lnTo>
                  <a:pt x="613933" y="199193"/>
                </a:lnTo>
                <a:lnTo>
                  <a:pt x="643678" y="174439"/>
                </a:lnTo>
                <a:lnTo>
                  <a:pt x="673905" y="151203"/>
                </a:lnTo>
                <a:lnTo>
                  <a:pt x="735741" y="109394"/>
                </a:lnTo>
                <a:lnTo>
                  <a:pt x="799311" y="73991"/>
                </a:lnTo>
                <a:lnTo>
                  <a:pt x="864486" y="45220"/>
                </a:lnTo>
                <a:lnTo>
                  <a:pt x="931138" y="23306"/>
                </a:lnTo>
                <a:lnTo>
                  <a:pt x="999136" y="8474"/>
                </a:lnTo>
                <a:lnTo>
                  <a:pt x="1068352" y="951"/>
                </a:lnTo>
                <a:lnTo>
                  <a:pt x="1103376" y="0"/>
                </a:lnTo>
                <a:lnTo>
                  <a:pt x="1138399" y="951"/>
                </a:lnTo>
                <a:lnTo>
                  <a:pt x="1207615" y="8474"/>
                </a:lnTo>
                <a:lnTo>
                  <a:pt x="1275613" y="23306"/>
                </a:lnTo>
                <a:lnTo>
                  <a:pt x="1342265" y="45220"/>
                </a:lnTo>
                <a:lnTo>
                  <a:pt x="1407440" y="73991"/>
                </a:lnTo>
                <a:lnTo>
                  <a:pt x="1471010" y="109394"/>
                </a:lnTo>
                <a:lnTo>
                  <a:pt x="1532846" y="151203"/>
                </a:lnTo>
                <a:lnTo>
                  <a:pt x="1563073" y="174439"/>
                </a:lnTo>
                <a:lnTo>
                  <a:pt x="1592818" y="199193"/>
                </a:lnTo>
                <a:lnTo>
                  <a:pt x="1622064" y="225435"/>
                </a:lnTo>
                <a:lnTo>
                  <a:pt x="1650796" y="253138"/>
                </a:lnTo>
                <a:lnTo>
                  <a:pt x="1678998" y="282273"/>
                </a:lnTo>
                <a:lnTo>
                  <a:pt x="1706652" y="312813"/>
                </a:lnTo>
                <a:lnTo>
                  <a:pt x="1733744" y="344729"/>
                </a:lnTo>
                <a:lnTo>
                  <a:pt x="1760257" y="377993"/>
                </a:lnTo>
                <a:lnTo>
                  <a:pt x="1786174" y="412577"/>
                </a:lnTo>
                <a:lnTo>
                  <a:pt x="1811480" y="448452"/>
                </a:lnTo>
                <a:lnTo>
                  <a:pt x="1836159" y="485591"/>
                </a:lnTo>
                <a:lnTo>
                  <a:pt x="1860193" y="523965"/>
                </a:lnTo>
                <a:lnTo>
                  <a:pt x="1883568" y="563546"/>
                </a:lnTo>
                <a:lnTo>
                  <a:pt x="1906267" y="604306"/>
                </a:lnTo>
                <a:lnTo>
                  <a:pt x="1928274" y="646217"/>
                </a:lnTo>
                <a:lnTo>
                  <a:pt x="1949572" y="689251"/>
                </a:lnTo>
                <a:lnTo>
                  <a:pt x="1970146" y="733378"/>
                </a:lnTo>
                <a:lnTo>
                  <a:pt x="1989979" y="778573"/>
                </a:lnTo>
                <a:lnTo>
                  <a:pt x="2009055" y="824805"/>
                </a:lnTo>
                <a:lnTo>
                  <a:pt x="2027358" y="872047"/>
                </a:lnTo>
                <a:lnTo>
                  <a:pt x="2044872" y="920270"/>
                </a:lnTo>
                <a:lnTo>
                  <a:pt x="2061580" y="969448"/>
                </a:lnTo>
                <a:lnTo>
                  <a:pt x="2077467" y="1019550"/>
                </a:lnTo>
                <a:lnTo>
                  <a:pt x="2092517" y="1070550"/>
                </a:lnTo>
                <a:lnTo>
                  <a:pt x="2106713" y="1122419"/>
                </a:lnTo>
                <a:lnTo>
                  <a:pt x="2120038" y="1175129"/>
                </a:lnTo>
                <a:lnTo>
                  <a:pt x="2132478" y="1228651"/>
                </a:lnTo>
                <a:lnTo>
                  <a:pt x="2144015" y="1282958"/>
                </a:lnTo>
                <a:lnTo>
                  <a:pt x="2154634" y="1338021"/>
                </a:lnTo>
                <a:lnTo>
                  <a:pt x="2164318" y="1393812"/>
                </a:lnTo>
                <a:lnTo>
                  <a:pt x="2173051" y="1450303"/>
                </a:lnTo>
                <a:lnTo>
                  <a:pt x="2180818" y="1507466"/>
                </a:lnTo>
                <a:lnTo>
                  <a:pt x="2187601" y="1565272"/>
                </a:lnTo>
                <a:lnTo>
                  <a:pt x="2193385" y="1623694"/>
                </a:lnTo>
                <a:lnTo>
                  <a:pt x="2198154" y="1682704"/>
                </a:lnTo>
                <a:lnTo>
                  <a:pt x="2201891" y="1742272"/>
                </a:lnTo>
                <a:lnTo>
                  <a:pt x="2204581" y="1802371"/>
                </a:lnTo>
                <a:lnTo>
                  <a:pt x="2206206" y="1862973"/>
                </a:lnTo>
                <a:lnTo>
                  <a:pt x="2206752" y="1924050"/>
                </a:lnTo>
                <a:lnTo>
                  <a:pt x="2206206" y="1985126"/>
                </a:lnTo>
                <a:lnTo>
                  <a:pt x="2204581" y="2045728"/>
                </a:lnTo>
                <a:lnTo>
                  <a:pt x="2201891" y="2105827"/>
                </a:lnTo>
                <a:lnTo>
                  <a:pt x="2198154" y="2165395"/>
                </a:lnTo>
                <a:lnTo>
                  <a:pt x="2193385" y="2224405"/>
                </a:lnTo>
                <a:lnTo>
                  <a:pt x="2187601" y="2282827"/>
                </a:lnTo>
                <a:lnTo>
                  <a:pt x="2180818" y="2340633"/>
                </a:lnTo>
                <a:lnTo>
                  <a:pt x="2173051" y="2397796"/>
                </a:lnTo>
                <a:lnTo>
                  <a:pt x="2164318" y="2454287"/>
                </a:lnTo>
                <a:lnTo>
                  <a:pt x="2154634" y="2510078"/>
                </a:lnTo>
                <a:lnTo>
                  <a:pt x="2144015" y="2565141"/>
                </a:lnTo>
                <a:lnTo>
                  <a:pt x="2132478" y="2619448"/>
                </a:lnTo>
                <a:lnTo>
                  <a:pt x="2120038" y="2672970"/>
                </a:lnTo>
                <a:lnTo>
                  <a:pt x="2106713" y="2725680"/>
                </a:lnTo>
                <a:lnTo>
                  <a:pt x="2092517" y="2777549"/>
                </a:lnTo>
                <a:lnTo>
                  <a:pt x="2077467" y="2828549"/>
                </a:lnTo>
                <a:lnTo>
                  <a:pt x="2061580" y="2878651"/>
                </a:lnTo>
                <a:lnTo>
                  <a:pt x="2044872" y="2927829"/>
                </a:lnTo>
                <a:lnTo>
                  <a:pt x="2027358" y="2976052"/>
                </a:lnTo>
                <a:lnTo>
                  <a:pt x="2009055" y="3023294"/>
                </a:lnTo>
                <a:lnTo>
                  <a:pt x="1989979" y="3069526"/>
                </a:lnTo>
                <a:lnTo>
                  <a:pt x="1970146" y="3114721"/>
                </a:lnTo>
                <a:lnTo>
                  <a:pt x="1949572" y="3158848"/>
                </a:lnTo>
                <a:lnTo>
                  <a:pt x="1928274" y="3201882"/>
                </a:lnTo>
                <a:lnTo>
                  <a:pt x="1906267" y="3243793"/>
                </a:lnTo>
                <a:lnTo>
                  <a:pt x="1883568" y="3284553"/>
                </a:lnTo>
                <a:lnTo>
                  <a:pt x="1860193" y="3324134"/>
                </a:lnTo>
                <a:lnTo>
                  <a:pt x="1836159" y="3362508"/>
                </a:lnTo>
                <a:lnTo>
                  <a:pt x="1811480" y="3399647"/>
                </a:lnTo>
                <a:lnTo>
                  <a:pt x="1786174" y="3435522"/>
                </a:lnTo>
                <a:lnTo>
                  <a:pt x="1760257" y="3470106"/>
                </a:lnTo>
                <a:lnTo>
                  <a:pt x="1733744" y="3503370"/>
                </a:lnTo>
                <a:lnTo>
                  <a:pt x="1706652" y="3535286"/>
                </a:lnTo>
                <a:lnTo>
                  <a:pt x="1678998" y="3565826"/>
                </a:lnTo>
                <a:lnTo>
                  <a:pt x="1650796" y="3594961"/>
                </a:lnTo>
                <a:lnTo>
                  <a:pt x="1622064" y="3622664"/>
                </a:lnTo>
                <a:lnTo>
                  <a:pt x="1592818" y="3648906"/>
                </a:lnTo>
                <a:lnTo>
                  <a:pt x="1563073" y="3673660"/>
                </a:lnTo>
                <a:lnTo>
                  <a:pt x="1532846" y="3696896"/>
                </a:lnTo>
                <a:lnTo>
                  <a:pt x="1471010" y="3738705"/>
                </a:lnTo>
                <a:lnTo>
                  <a:pt x="1407440" y="3774108"/>
                </a:lnTo>
                <a:lnTo>
                  <a:pt x="1342265" y="3802879"/>
                </a:lnTo>
                <a:lnTo>
                  <a:pt x="1275613" y="3824793"/>
                </a:lnTo>
                <a:lnTo>
                  <a:pt x="1207615" y="3839625"/>
                </a:lnTo>
                <a:lnTo>
                  <a:pt x="1138399" y="3847148"/>
                </a:lnTo>
                <a:lnTo>
                  <a:pt x="1103376" y="3848100"/>
                </a:lnTo>
                <a:lnTo>
                  <a:pt x="1068352" y="3847148"/>
                </a:lnTo>
                <a:lnTo>
                  <a:pt x="999136" y="3839625"/>
                </a:lnTo>
                <a:lnTo>
                  <a:pt x="931138" y="3824793"/>
                </a:lnTo>
                <a:lnTo>
                  <a:pt x="864486" y="3802879"/>
                </a:lnTo>
                <a:lnTo>
                  <a:pt x="799311" y="3774108"/>
                </a:lnTo>
                <a:lnTo>
                  <a:pt x="735741" y="3738705"/>
                </a:lnTo>
                <a:lnTo>
                  <a:pt x="673905" y="3696896"/>
                </a:lnTo>
                <a:lnTo>
                  <a:pt x="643678" y="3673660"/>
                </a:lnTo>
                <a:lnTo>
                  <a:pt x="613933" y="3648906"/>
                </a:lnTo>
                <a:lnTo>
                  <a:pt x="584687" y="3622664"/>
                </a:lnTo>
                <a:lnTo>
                  <a:pt x="555955" y="3594961"/>
                </a:lnTo>
                <a:lnTo>
                  <a:pt x="527753" y="3565826"/>
                </a:lnTo>
                <a:lnTo>
                  <a:pt x="500099" y="3535286"/>
                </a:lnTo>
                <a:lnTo>
                  <a:pt x="473007" y="3503370"/>
                </a:lnTo>
                <a:lnTo>
                  <a:pt x="446494" y="3470106"/>
                </a:lnTo>
                <a:lnTo>
                  <a:pt x="420577" y="3435522"/>
                </a:lnTo>
                <a:lnTo>
                  <a:pt x="395271" y="3399647"/>
                </a:lnTo>
                <a:lnTo>
                  <a:pt x="370592" y="3362508"/>
                </a:lnTo>
                <a:lnTo>
                  <a:pt x="346558" y="3324134"/>
                </a:lnTo>
                <a:lnTo>
                  <a:pt x="323183" y="3284553"/>
                </a:lnTo>
                <a:lnTo>
                  <a:pt x="300484" y="3243793"/>
                </a:lnTo>
                <a:lnTo>
                  <a:pt x="278477" y="3201882"/>
                </a:lnTo>
                <a:lnTo>
                  <a:pt x="257179" y="3158848"/>
                </a:lnTo>
                <a:lnTo>
                  <a:pt x="236605" y="3114721"/>
                </a:lnTo>
                <a:lnTo>
                  <a:pt x="216772" y="3069526"/>
                </a:lnTo>
                <a:lnTo>
                  <a:pt x="197696" y="3023294"/>
                </a:lnTo>
                <a:lnTo>
                  <a:pt x="179393" y="2976052"/>
                </a:lnTo>
                <a:lnTo>
                  <a:pt x="161879" y="2927829"/>
                </a:lnTo>
                <a:lnTo>
                  <a:pt x="145171" y="2878651"/>
                </a:lnTo>
                <a:lnTo>
                  <a:pt x="129284" y="2828549"/>
                </a:lnTo>
                <a:lnTo>
                  <a:pt x="114234" y="2777549"/>
                </a:lnTo>
                <a:lnTo>
                  <a:pt x="100038" y="2725680"/>
                </a:lnTo>
                <a:lnTo>
                  <a:pt x="86713" y="2672970"/>
                </a:lnTo>
                <a:lnTo>
                  <a:pt x="74273" y="2619448"/>
                </a:lnTo>
                <a:lnTo>
                  <a:pt x="62736" y="2565141"/>
                </a:lnTo>
                <a:lnTo>
                  <a:pt x="52117" y="2510078"/>
                </a:lnTo>
                <a:lnTo>
                  <a:pt x="42433" y="2454287"/>
                </a:lnTo>
                <a:lnTo>
                  <a:pt x="33700" y="2397796"/>
                </a:lnTo>
                <a:lnTo>
                  <a:pt x="25933" y="2340633"/>
                </a:lnTo>
                <a:lnTo>
                  <a:pt x="19150" y="2282827"/>
                </a:lnTo>
                <a:lnTo>
                  <a:pt x="13366" y="2224405"/>
                </a:lnTo>
                <a:lnTo>
                  <a:pt x="8597" y="2165395"/>
                </a:lnTo>
                <a:lnTo>
                  <a:pt x="4860" y="2105827"/>
                </a:lnTo>
                <a:lnTo>
                  <a:pt x="2170" y="2045728"/>
                </a:lnTo>
                <a:lnTo>
                  <a:pt x="545" y="1985126"/>
                </a:lnTo>
                <a:lnTo>
                  <a:pt x="0" y="1924050"/>
                </a:lnTo>
                <a:close/>
              </a:path>
            </a:pathLst>
          </a:custGeom>
          <a:noFill/>
          <a:ln w="25908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4" name="Двойная стрелка влево/вправо 1"/>
          <p:cNvSpPr/>
          <p:nvPr/>
        </p:nvSpPr>
        <p:spPr>
          <a:xfrm>
            <a:off x="2273760" y="1968120"/>
            <a:ext cx="1215720" cy="484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5" name="Двойная стрелка влево/вправо 7"/>
          <p:cNvSpPr/>
          <p:nvPr/>
        </p:nvSpPr>
        <p:spPr>
          <a:xfrm>
            <a:off x="7119000" y="655200"/>
            <a:ext cx="1215720" cy="484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PlaceHolder 1"/>
          <p:cNvSpPr>
            <a:spLocks noGrp="1"/>
          </p:cNvSpPr>
          <p:nvPr>
            <p:ph type="title"/>
          </p:nvPr>
        </p:nvSpPr>
        <p:spPr>
          <a:xfrm>
            <a:off x="5235120" y="455040"/>
            <a:ext cx="5869440" cy="1017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uk-UA" sz="2800" strike="noStrike" u="none">
                <a:solidFill>
                  <a:schemeClr val="dk2"/>
                </a:solidFill>
                <a:effectLst/>
                <a:uFillTx/>
                <a:latin typeface="IBM Plex Sans"/>
                <a:ea typeface="Calibri"/>
              </a:rPr>
              <a:t>АЛКОГОЛЬ              ТА ДЕПРЕСІЯ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77" name="PlaceHolder 2"/>
          <p:cNvSpPr>
            <a:spLocks noGrp="1"/>
          </p:cNvSpPr>
          <p:nvPr>
            <p:ph/>
          </p:nvPr>
        </p:nvSpPr>
        <p:spPr>
          <a:xfrm>
            <a:off x="1447200" y="1687320"/>
            <a:ext cx="9657360" cy="347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Інтенсивне вживання алкоголю                 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 впродовж певного часу дня / тижня порушує настрій та </a:t>
            </a: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провокує симптоми депресії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Близько 40% осіб з розладами вживання алкоголю мають симптоматику великого депресивного епізоду,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 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однак майже </a:t>
            </a: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70% 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з них </a:t>
            </a: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перестають переживати симптоми в період утримання, 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а отже мають депресію індуковану алкоголем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f79646"/>
              </a:buClr>
              <a:buSzPct val="120000"/>
              <a:buFont typeface="Wingdings" charset="2"/>
              <a:buChar char=""/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Повернення до інтенсивного пиття </a:t>
            </a:r>
            <a:r>
              <a:rPr b="0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після тривалого періоду утримання </a:t>
            </a: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Calibri"/>
              </a:rPr>
              <a:t>має великий ризик розвитку депресивних симптомів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uk-UA" sz="2000" strike="noStrike" u="none">
                <a:solidFill>
                  <a:schemeClr val="dk1"/>
                </a:solidFill>
                <a:effectLst/>
                <a:uFillTx/>
                <a:latin typeface="IBM Plex Sans"/>
                <a:ea typeface="Calibri"/>
              </a:rPr>
              <a:t>(</a:t>
            </a: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IBM Plex Sans"/>
                <a:ea typeface="Calibri"/>
              </a:rPr>
              <a:t>Schuckit, 2006; Davidson, 1995; Brown et al., 1995)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78" name="Рисунок 7" descr=""/>
          <p:cNvPicPr/>
          <p:nvPr/>
        </p:nvPicPr>
        <p:blipFill>
          <a:blip r:embed="rId1"/>
          <a:stretch/>
        </p:blipFill>
        <p:spPr>
          <a:xfrm>
            <a:off x="209520" y="14760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9" name="Стрелка вправо 4"/>
          <p:cNvSpPr/>
          <p:nvPr/>
        </p:nvSpPr>
        <p:spPr>
          <a:xfrm>
            <a:off x="6167160" y="1636200"/>
            <a:ext cx="7819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80" name="Стрелка вправо 6"/>
          <p:cNvSpPr/>
          <p:nvPr/>
        </p:nvSpPr>
        <p:spPr>
          <a:xfrm>
            <a:off x="7387560" y="704520"/>
            <a:ext cx="7819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2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3" name="Прямоугольник 3"/>
          <p:cNvSpPr/>
          <p:nvPr/>
        </p:nvSpPr>
        <p:spPr>
          <a:xfrm>
            <a:off x="7340400" y="1047240"/>
            <a:ext cx="4442040" cy="415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2024 року 38 % опитаних вживали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алкоголь протягом останніх 30 днів.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2022 року - 32 %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зростання рівня вживання алкоголю відбулося за рахунок вікової гру пи 41–59 років, як чоловіків, так і жінок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4" name="Прямоугольник 4"/>
          <p:cNvSpPr/>
          <p:nvPr/>
        </p:nvSpPr>
        <p:spPr>
          <a:xfrm>
            <a:off x="834840" y="1911600"/>
            <a:ext cx="6095520" cy="31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Чинники, які могли б спонукати їх обмежити вживання алкоголю: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проблеми із здоров’ям.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прохання і підтримка рідних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рекомендації лікарів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загроза втратити роботу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рідше згадувались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зростання цін на алкогольні вироби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обмеження часу продажу алкоголю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5" name="Прямоугольник 5"/>
          <p:cNvSpPr/>
          <p:nvPr/>
        </p:nvSpPr>
        <p:spPr>
          <a:xfrm>
            <a:off x="641520" y="5390640"/>
            <a:ext cx="81464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Дослідження провела компанія 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CBR (Consumer and Business Research) 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у межах україно-швейцарського проєкту «Діємо для здоров’я» 2021 -2024 році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Рисунок 6" descr=""/>
          <p:cNvPicPr/>
          <p:nvPr/>
        </p:nvPicPr>
        <p:blipFill>
          <a:blip r:embed="rId1"/>
          <a:stretch/>
        </p:blipFill>
        <p:spPr>
          <a:xfrm>
            <a:off x="98280" y="137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7" name="Прямоугольник 2"/>
          <p:cNvSpPr/>
          <p:nvPr/>
        </p:nvSpPr>
        <p:spPr>
          <a:xfrm>
            <a:off x="2290680" y="694080"/>
            <a:ext cx="618660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СУКУПНІСТЬ ФАКТОРИ РИЗИКУ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88" name="Рисунок 3" descr=""/>
          <p:cNvPicPr/>
          <p:nvPr/>
        </p:nvPicPr>
        <p:blipFill>
          <a:blip r:embed="rId2"/>
          <a:srcRect l="78341" t="43932" r="2250" b="5711"/>
          <a:stretch/>
        </p:blipFill>
        <p:spPr>
          <a:xfrm>
            <a:off x="998640" y="1237320"/>
            <a:ext cx="1615680" cy="221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9" name="Прямоугольник 5"/>
          <p:cNvSpPr/>
          <p:nvPr/>
        </p:nvSpPr>
        <p:spPr>
          <a:xfrm>
            <a:off x="3015000" y="5010480"/>
            <a:ext cx="575316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</a:rPr>
              <a:t>сукупність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</a:rPr>
              <a:t>-  трьох факторів – у 2,5 рази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</a:rPr>
              <a:t> - чотирьох факторів ризику у 4,4 рази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90" name="Рисунок 9" descr=""/>
          <p:cNvPicPr/>
          <p:nvPr/>
        </p:nvPicPr>
        <p:blipFill>
          <a:blip r:embed="rId3"/>
          <a:srcRect l="60024" t="44520" r="20850" b="8230"/>
          <a:stretch/>
        </p:blipFill>
        <p:spPr>
          <a:xfrm>
            <a:off x="1186560" y="4380840"/>
            <a:ext cx="1456920" cy="2024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1" name="Рисунок 10" descr=""/>
          <p:cNvPicPr/>
          <p:nvPr/>
        </p:nvPicPr>
        <p:blipFill>
          <a:blip r:embed="rId4"/>
          <a:srcRect l="40549" t="43523" r="39687" b="13269"/>
          <a:stretch/>
        </p:blipFill>
        <p:spPr>
          <a:xfrm>
            <a:off x="6657840" y="1577160"/>
            <a:ext cx="1609560" cy="198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2" name="Рисунок 11" descr=""/>
          <p:cNvPicPr/>
          <p:nvPr/>
        </p:nvPicPr>
        <p:blipFill>
          <a:blip r:embed="rId5"/>
          <a:srcRect l="20945" t="43691" r="59097" b="9364"/>
          <a:stretch/>
        </p:blipFill>
        <p:spPr>
          <a:xfrm>
            <a:off x="9269280" y="3309840"/>
            <a:ext cx="1540080" cy="2037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3" name="Рисунок 12" descr=""/>
          <p:cNvPicPr/>
          <p:nvPr/>
        </p:nvPicPr>
        <p:blipFill>
          <a:blip r:embed="rId6"/>
          <a:srcRect l="697" t="43691" r="78394" b="7191"/>
          <a:stretch/>
        </p:blipFill>
        <p:spPr>
          <a:xfrm>
            <a:off x="7475760" y="3330720"/>
            <a:ext cx="1500840" cy="198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4" name="Прямоугольник 4"/>
          <p:cNvSpPr/>
          <p:nvPr/>
        </p:nvSpPr>
        <p:spPr>
          <a:xfrm>
            <a:off x="2983680" y="2125080"/>
            <a:ext cx="37033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</a:rPr>
              <a:t>1 фактор – збільшує ризик смерті  у 1,4 рази 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5" name="Прямоугольник 14"/>
          <p:cNvSpPr/>
          <p:nvPr/>
        </p:nvSpPr>
        <p:spPr>
          <a:xfrm>
            <a:off x="3922920" y="3322800"/>
            <a:ext cx="2325600" cy="16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</a:rPr>
              <a:t>сукупність двох факторів – майже у 2  рази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6" name="Блок-схема: узел 20"/>
          <p:cNvSpPr/>
          <p:nvPr/>
        </p:nvSpPr>
        <p:spPr>
          <a:xfrm>
            <a:off x="7753320" y="928440"/>
            <a:ext cx="668520" cy="628560"/>
          </a:xfrm>
          <a:prstGeom prst="flowChartConnector">
            <a:avLst/>
          </a:pr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97" name="Блок-схема: узел 21"/>
          <p:cNvSpPr/>
          <p:nvPr/>
        </p:nvSpPr>
        <p:spPr>
          <a:xfrm>
            <a:off x="8156160" y="987480"/>
            <a:ext cx="820440" cy="81180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98" name="Блок-схема: узел 22"/>
          <p:cNvSpPr/>
          <p:nvPr/>
        </p:nvSpPr>
        <p:spPr>
          <a:xfrm>
            <a:off x="8639640" y="1164960"/>
            <a:ext cx="1080000" cy="105516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99" name="Блок-схема: узел 23"/>
          <p:cNvSpPr/>
          <p:nvPr/>
        </p:nvSpPr>
        <p:spPr>
          <a:xfrm>
            <a:off x="9365040" y="1354680"/>
            <a:ext cx="1292040" cy="132264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00" name="Блок-схема: узел 24"/>
          <p:cNvSpPr/>
          <p:nvPr/>
        </p:nvSpPr>
        <p:spPr>
          <a:xfrm>
            <a:off x="10108080" y="1577160"/>
            <a:ext cx="1468440" cy="147564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Рисунок 1" descr=""/>
          <p:cNvPicPr/>
          <p:nvPr/>
        </p:nvPicPr>
        <p:blipFill>
          <a:blip r:embed="rId1"/>
          <a:stretch/>
        </p:blipFill>
        <p:spPr>
          <a:xfrm>
            <a:off x="7449120" y="5400"/>
            <a:ext cx="474264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2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3" name="Google Shape;209;p17"/>
          <p:cNvSpPr/>
          <p:nvPr/>
        </p:nvSpPr>
        <p:spPr>
          <a:xfrm>
            <a:off x="476280" y="1724400"/>
            <a:ext cx="6744600" cy="468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IBM Plex Sans"/>
              </a:rPr>
              <a:t> </a:t>
            </a: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факторами найбільшого внеску у розвиток НІЗ є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незбалансований раціон харчування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 відсутність у ньому джерел клітковини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багато жирної, солодкої та солоної їжі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брак фізичної активності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куріння, вживання алкоголю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високий артеріальний тиск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надмірна вага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підвищення рівня цукру в крові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та високий рівень холестерину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4" name="Google Shape;208;p17"/>
          <p:cNvSpPr/>
          <p:nvPr/>
        </p:nvSpPr>
        <p:spPr>
          <a:xfrm>
            <a:off x="8485920" y="416880"/>
            <a:ext cx="307908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77500" lnSpcReduction="19999"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36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                                  </a:t>
            </a:r>
            <a:r>
              <a:rPr b="1" lang="ru-RU" sz="36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Arial"/>
              </a:rPr>
              <a:t>Висновок</a:t>
            </a:r>
            <a:endParaRPr b="0" lang="uk-UA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5" name="Google Shape;209;p17"/>
          <p:cNvSpPr/>
          <p:nvPr/>
        </p:nvSpPr>
        <p:spPr>
          <a:xfrm>
            <a:off x="7700760" y="1935000"/>
            <a:ext cx="3580200" cy="468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3f3f3f"/>
              </a:buClr>
              <a:buFont typeface="Arial"/>
              <a:buChar char="•"/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Фактори дуже поширені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3f3f3f"/>
              </a:buClr>
              <a:buFont typeface="Arial"/>
              <a:buChar char="•"/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Їм можна запобігти за допомогою зміни способу життя на більш здоровий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Рисунок 6" descr=""/>
          <p:cNvPicPr/>
          <p:nvPr/>
        </p:nvPicPr>
        <p:blipFill>
          <a:blip r:embed="rId1"/>
          <a:stretch/>
        </p:blipFill>
        <p:spPr>
          <a:xfrm>
            <a:off x="589680" y="4233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9" name="Рисунок 4" descr=""/>
          <p:cNvPicPr/>
          <p:nvPr/>
        </p:nvPicPr>
        <p:blipFill>
          <a:blip r:embed="rId2"/>
          <a:stretch/>
        </p:blipFill>
        <p:spPr>
          <a:xfrm>
            <a:off x="5654880" y="1391040"/>
            <a:ext cx="6050880" cy="502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0" name="Прямоугольник 14"/>
          <p:cNvSpPr/>
          <p:nvPr/>
        </p:nvSpPr>
        <p:spPr>
          <a:xfrm>
            <a:off x="720360" y="4892400"/>
            <a:ext cx="38167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Народжуваність ▼7,3 ‰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1" name="Прямоугольник 15"/>
          <p:cNvSpPr/>
          <p:nvPr/>
        </p:nvSpPr>
        <p:spPr>
          <a:xfrm>
            <a:off x="793080" y="5475960"/>
            <a:ext cx="32893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Смертність ▲18,5 ‰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2" name="Прямоугольник 17"/>
          <p:cNvSpPr/>
          <p:nvPr/>
        </p:nvSpPr>
        <p:spPr>
          <a:xfrm>
            <a:off x="793080" y="1380240"/>
            <a:ext cx="3836160" cy="193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Середня тривалість життя</a:t>
            </a: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	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▼69,8 року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 • чоловіків ▼65,2 року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 • жінок▼74,4 року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973" name="Таблица 19"/>
          <p:cNvGraphicFramePr/>
          <p:nvPr/>
        </p:nvGraphicFramePr>
        <p:xfrm>
          <a:off x="793080" y="3597120"/>
          <a:ext cx="4023000" cy="823320"/>
        </p:xfrm>
        <a:graphic>
          <a:graphicData uri="http://schemas.openxmlformats.org/drawingml/2006/table">
            <a:tbl>
              <a:tblPr/>
              <a:tblGrid>
                <a:gridCol w="2011320"/>
                <a:gridCol w="2011320"/>
              </a:tblGrid>
              <a:tr h="6555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2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Arial"/>
                        </a:rPr>
                        <a:t>старіші за 65 років</a:t>
                      </a:r>
                      <a:endParaRPr b="0" lang="uk-UA" sz="2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2400" strike="noStrike" u="none">
                          <a:solidFill>
                            <a:srgbClr val="00cc00"/>
                          </a:solidFill>
                          <a:effectLst/>
                          <a:uFillTx/>
                          <a:latin typeface="IBM Plex Sans"/>
                          <a:ea typeface="Arial"/>
                        </a:rPr>
                        <a:t>▲</a:t>
                      </a:r>
                      <a:r>
                        <a:rPr b="0" lang="uk-UA" sz="2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IBM Plex Sans"/>
                          <a:ea typeface="Arial"/>
                        </a:rPr>
                        <a:t>17,4 %</a:t>
                      </a:r>
                      <a:endParaRPr b="0" lang="uk-UA" sz="2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74" name="Прямоугольник 13"/>
          <p:cNvSpPr/>
          <p:nvPr/>
        </p:nvSpPr>
        <p:spPr>
          <a:xfrm>
            <a:off x="5626800" y="1933920"/>
            <a:ext cx="5933160" cy="159624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5" name="Прямоугольник 20"/>
          <p:cNvSpPr/>
          <p:nvPr/>
        </p:nvSpPr>
        <p:spPr>
          <a:xfrm>
            <a:off x="5713920" y="5051160"/>
            <a:ext cx="5933160" cy="131076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6" name="TextBox 7"/>
          <p:cNvSpPr/>
          <p:nvPr/>
        </p:nvSpPr>
        <p:spPr>
          <a:xfrm>
            <a:off x="4537440" y="640080"/>
            <a:ext cx="683352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Віковий та статевий склад населення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Рисунок 1" descr=""/>
          <p:cNvPicPr/>
          <p:nvPr/>
        </p:nvPicPr>
        <p:blipFill>
          <a:blip r:embed="rId1"/>
          <a:stretch/>
        </p:blipFill>
        <p:spPr>
          <a:xfrm>
            <a:off x="0" y="540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7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8" name="Рисунок 2" descr=""/>
          <p:cNvPicPr/>
          <p:nvPr/>
        </p:nvPicPr>
        <p:blipFill>
          <a:blip r:embed="rId3"/>
          <a:srcRect l="6915" t="18045" r="19037" b="0"/>
          <a:stretch/>
        </p:blipFill>
        <p:spPr>
          <a:xfrm>
            <a:off x="694800" y="1291320"/>
            <a:ext cx="7808760" cy="486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9" name="PlaceHolder 1"/>
          <p:cNvSpPr>
            <a:spLocks noGrp="1"/>
          </p:cNvSpPr>
          <p:nvPr>
            <p:ph type="title"/>
          </p:nvPr>
        </p:nvSpPr>
        <p:spPr>
          <a:xfrm>
            <a:off x="8801640" y="2030400"/>
            <a:ext cx="2956320" cy="2630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77500" lnSpcReduction="19999"/>
          </a:bodyPr>
          <a:p>
            <a:pPr indent="0" defTabSz="914400">
              <a:lnSpc>
                <a:spcPct val="90000"/>
              </a:lnSpc>
              <a:buNone/>
            </a:pPr>
            <a:r>
              <a:rPr b="1" lang="uk-UA" sz="22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Національний план заходів щодо неінфекційних захворювань - довготривала національна кампанію для запобігання неінфекційним захворюванням до 2030 року.</a:t>
            </a:r>
            <a:br>
              <a:rPr sz="4400"/>
            </a:br>
            <a:endParaRPr b="0" lang="uk-UA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Рисунок 1" descr=""/>
          <p:cNvPicPr/>
          <p:nvPr/>
        </p:nvPicPr>
        <p:blipFill>
          <a:blip r:embed="rId1"/>
          <a:stretch/>
        </p:blipFill>
        <p:spPr>
          <a:xfrm>
            <a:off x="0" y="540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1" name="Рисунок 4" descr=""/>
          <p:cNvPicPr/>
          <p:nvPr/>
        </p:nvPicPr>
        <p:blipFill>
          <a:blip r:embed="rId2"/>
          <a:stretch/>
        </p:blipFill>
        <p:spPr>
          <a:xfrm>
            <a:off x="779040" y="461880"/>
            <a:ext cx="10934280" cy="5951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Рисунок 1" descr=""/>
          <p:cNvPicPr/>
          <p:nvPr/>
        </p:nvPicPr>
        <p:blipFill>
          <a:blip r:embed="rId1"/>
          <a:stretch/>
        </p:blipFill>
        <p:spPr>
          <a:xfrm>
            <a:off x="0" y="-756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3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4" name="Текст 2"/>
          <p:cNvSpPr/>
          <p:nvPr/>
        </p:nvSpPr>
        <p:spPr>
          <a:xfrm>
            <a:off x="5071680" y="707040"/>
            <a:ext cx="6807600" cy="55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85000"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1f4e79"/>
              </a:buClr>
              <a:buFont typeface="Arial"/>
              <a:buChar char="•"/>
            </a:pPr>
            <a:r>
              <a:rPr b="1" lang="uk-UA" sz="22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Закон України "Про заходи щодо попередження та зменшення вживання тютюнових виробів і їх шкідливого впливу на здоров'я населення" (в редакції Закону № 1978-</a:t>
            </a:r>
            <a:r>
              <a:rPr b="1" lang="en-US" sz="22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IX </a:t>
            </a:r>
            <a:r>
              <a:rPr b="1" lang="uk-UA" sz="22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від 16.12.2021, яка набрала чинності 11.07.2022 року) передбачено види заборон куріння тютюнових виробів</a:t>
            </a: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1f4e79"/>
              </a:buClr>
              <a:buFont typeface="Arial"/>
              <a:buChar char="•"/>
            </a:pPr>
            <a:r>
              <a:rPr b="1" lang="uk-UA" sz="22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3 жовтня 2023 року в Україні у частині вмісту трансжирів набув чинності наказ МОЗ №1613 «Про затвердження Правил додавання вітамінів, мінеральних речовин та деяких інших речовин до харчових продуктів»</a:t>
            </a: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1f4e79"/>
              </a:buClr>
              <a:buFont typeface="Arial"/>
              <a:buChar char="•"/>
            </a:pPr>
            <a:r>
              <a:rPr b="1" lang="ru-RU" sz="22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Верховна Рада України ухвалила Закон №12030 «Про систему охорони психічного здоров'я в Україні» 15 січня 2025 року. </a:t>
            </a: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1f4e79"/>
              </a:buClr>
              <a:buFont typeface="Arial"/>
              <a:buChar char="•"/>
            </a:pPr>
            <a:r>
              <a:rPr b="1" lang="ru-RU" sz="2200" strike="noStrike" u="none">
                <a:solidFill>
                  <a:srgbClr val="1f4e79"/>
                </a:solidFill>
                <a:effectLst/>
                <a:uFillTx/>
                <a:latin typeface="IBM Plex Sans"/>
              </a:rPr>
              <a:t>МОЗ України затвердило рекомендації зі здорового харчування  08 грудня 2017 року</a:t>
            </a: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uk-UA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15" name="Рисунок 2" descr=""/>
          <p:cNvPicPr/>
          <p:nvPr/>
        </p:nvPicPr>
        <p:blipFill>
          <a:blip r:embed="rId3"/>
          <a:stretch/>
        </p:blipFill>
        <p:spPr>
          <a:xfrm>
            <a:off x="376920" y="1291320"/>
            <a:ext cx="4552920" cy="4807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Рисунок 1" descr=""/>
          <p:cNvPicPr/>
          <p:nvPr/>
        </p:nvPicPr>
        <p:blipFill>
          <a:blip r:embed="rId1"/>
          <a:stretch/>
        </p:blipFill>
        <p:spPr>
          <a:xfrm>
            <a:off x="4605120" y="5400"/>
            <a:ext cx="758664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7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8" name="object 56"/>
          <p:cNvSpPr/>
          <p:nvPr/>
        </p:nvSpPr>
        <p:spPr>
          <a:xfrm>
            <a:off x="661320" y="2784600"/>
            <a:ext cx="3252240" cy="118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06720" bIns="0" anchor="t">
            <a:spAutoFit/>
          </a:bodyPr>
          <a:p>
            <a:pPr marL="191880" defTabSz="914400">
              <a:lnSpc>
                <a:spcPct val="100000"/>
              </a:lnSpc>
              <a:spcBef>
                <a:spcPts val="105"/>
              </a:spcBef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Geologica"/>
              </a:rPr>
              <a:t>СУБʼЄКТИ</a:t>
            </a:r>
            <a:r>
              <a:rPr b="1" lang="uk-UA" sz="2800" spc="6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Geologica"/>
              </a:rPr>
              <a:t> </a:t>
            </a:r>
            <a:r>
              <a:rPr b="1" lang="uk-UA" sz="2800" spc="-11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Geologica"/>
              </a:rPr>
              <a:t>ПРОФІЛАКТИКИ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19" name="Рисунок 10" descr=""/>
          <p:cNvPicPr/>
          <p:nvPr/>
        </p:nvPicPr>
        <p:blipFill>
          <a:blip r:embed="rId3"/>
          <a:srcRect l="1955" t="55696" r="71452" b="0"/>
          <a:stretch/>
        </p:blipFill>
        <p:spPr>
          <a:xfrm>
            <a:off x="8522280" y="1441800"/>
            <a:ext cx="3384000" cy="2597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0" name="Рисунок 11" descr=""/>
          <p:cNvPicPr/>
          <p:nvPr/>
        </p:nvPicPr>
        <p:blipFill>
          <a:blip r:embed="rId4"/>
          <a:srcRect l="30928" t="66884" r="36170" b="3011"/>
          <a:stretch/>
        </p:blipFill>
        <p:spPr>
          <a:xfrm>
            <a:off x="5019480" y="1574640"/>
            <a:ext cx="3228120" cy="1683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1" name="Рисунок 12" descr=""/>
          <p:cNvPicPr/>
          <p:nvPr/>
        </p:nvPicPr>
        <p:blipFill>
          <a:blip r:embed="rId5"/>
          <a:srcRect l="65744" t="18808" r="1309" b="36113"/>
          <a:stretch/>
        </p:blipFill>
        <p:spPr>
          <a:xfrm>
            <a:off x="8528040" y="4156560"/>
            <a:ext cx="3384000" cy="229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2" name="Рисунок 13" descr=""/>
          <p:cNvPicPr/>
          <p:nvPr/>
        </p:nvPicPr>
        <p:blipFill>
          <a:blip r:embed="rId6"/>
          <a:srcRect l="2859" t="17292" r="73006" b="47043"/>
          <a:stretch/>
        </p:blipFill>
        <p:spPr>
          <a:xfrm>
            <a:off x="5019480" y="4502520"/>
            <a:ext cx="3330720" cy="172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3" name="Рисунок 14" descr=""/>
          <p:cNvPicPr/>
          <p:nvPr/>
        </p:nvPicPr>
        <p:blipFill>
          <a:blip r:embed="rId7"/>
          <a:srcRect l="65782" t="76686" r="1814" b="5227"/>
          <a:stretch/>
        </p:blipFill>
        <p:spPr>
          <a:xfrm>
            <a:off x="5019480" y="3258360"/>
            <a:ext cx="3228120" cy="10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4" name="Рисунок 15" descr=""/>
          <p:cNvPicPr/>
          <p:nvPr/>
        </p:nvPicPr>
        <p:blipFill>
          <a:blip r:embed="rId8"/>
          <a:srcRect l="32799" t="8000" r="37611" b="75122"/>
          <a:stretch/>
        </p:blipFill>
        <p:spPr>
          <a:xfrm>
            <a:off x="5267160" y="314280"/>
            <a:ext cx="3311640" cy="893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Рисунок 1" descr=""/>
          <p:cNvPicPr/>
          <p:nvPr/>
        </p:nvPicPr>
        <p:blipFill>
          <a:blip r:embed="rId1"/>
          <a:stretch/>
        </p:blipFill>
        <p:spPr>
          <a:xfrm>
            <a:off x="4583160" y="-7560"/>
            <a:ext cx="760860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6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7" name="object 42"/>
          <p:cNvSpPr/>
          <p:nvPr/>
        </p:nvSpPr>
        <p:spPr>
          <a:xfrm>
            <a:off x="5186520" y="1291320"/>
            <a:ext cx="6401520" cy="46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12240"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Мають 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базуватися</a:t>
            </a:r>
            <a:r>
              <a:rPr b="0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на</a:t>
            </a:r>
            <a:r>
              <a:rPr b="0" lang="uk-UA" sz="2000" spc="-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складових: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99160" indent="-286920" algn="just" defTabSz="914400">
              <a:lnSpc>
                <a:spcPct val="100000"/>
              </a:lnSpc>
              <a:buClr>
                <a:srgbClr val="000000"/>
              </a:buClr>
              <a:buSzPct val="138000"/>
              <a:buFont typeface="Arial"/>
              <a:buChar char="•"/>
              <a:tabLst>
                <a:tab algn="l" pos="299160"/>
              </a:tabLst>
            </a:pPr>
            <a:r>
              <a:rPr b="1" lang="uk-UA" sz="2000" spc="-11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Інформування</a:t>
            </a:r>
            <a:r>
              <a:rPr b="0" lang="uk-UA" sz="2000" spc="-4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–</a:t>
            </a:r>
            <a:r>
              <a:rPr b="0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надання</a:t>
            </a:r>
            <a:r>
              <a:rPr b="0" lang="uk-UA" sz="2000" spc="-4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достовірної,</a:t>
            </a:r>
            <a:r>
              <a:rPr b="0" lang="uk-UA" sz="2000" spc="-4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науково</a:t>
            </a:r>
            <a:r>
              <a:rPr b="0" lang="uk-UA" sz="2000" spc="-2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обґрунтованої</a:t>
            </a:r>
            <a:r>
              <a:rPr b="0" lang="uk-UA" sz="2000" spc="-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інформації</a:t>
            </a:r>
            <a:r>
              <a:rPr b="0" lang="uk-UA" sz="2000" spc="-4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про</a:t>
            </a:r>
            <a:r>
              <a:rPr b="0" lang="uk-UA" sz="2000" spc="-4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ризики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algn="just" defTabSz="914400">
              <a:lnSpc>
                <a:spcPct val="100000"/>
              </a:lnSpc>
              <a:tabLst>
                <a:tab algn="l" pos="29916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85000" indent="-285840" defTabSz="914400">
              <a:lnSpc>
                <a:spcPts val="1559"/>
              </a:lnSpc>
              <a:buClr>
                <a:srgbClr val="1f3863"/>
              </a:buClr>
              <a:buFont typeface="Arial"/>
              <a:buChar char="•"/>
              <a:tabLst>
                <a:tab algn="l" pos="299160"/>
              </a:tabLst>
            </a:pP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Промоція</a:t>
            </a:r>
            <a:r>
              <a:rPr b="1" lang="uk-UA" sz="2000" spc="74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</a:t>
            </a: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здоров’я</a:t>
            </a:r>
            <a:r>
              <a:rPr b="1" lang="uk-UA" sz="2000" spc="6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–</a:t>
            </a:r>
            <a:r>
              <a:rPr b="0" lang="uk-UA" sz="2000" spc="7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формування</a:t>
            </a:r>
            <a:r>
              <a:rPr b="0" lang="uk-UA" sz="2000" spc="7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цінностей</a:t>
            </a:r>
            <a:r>
              <a:rPr b="0" lang="uk-UA" sz="2000" spc="5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здорового</a:t>
            </a:r>
            <a:r>
              <a:rPr b="0" lang="uk-UA" sz="2000" spc="7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способу</a:t>
            </a:r>
            <a:r>
              <a:rPr b="0" lang="uk-UA" sz="2000" spc="6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життя</a:t>
            </a:r>
            <a:r>
              <a:rPr b="0" lang="uk-UA" sz="2000" spc="7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через</a:t>
            </a:r>
            <a:r>
              <a:rPr b="0" lang="uk-UA" sz="2000" spc="7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освітні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й</a:t>
            </a:r>
            <a:r>
              <a:rPr b="0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соціальні</a:t>
            </a:r>
            <a:r>
              <a:rPr b="0" lang="uk-UA" sz="2000" spc="-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ініціативи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59"/>
              </a:lnSpc>
              <a:tabLst>
                <a:tab algn="l" pos="29916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85000" indent="-285840" defTabSz="914400">
              <a:lnSpc>
                <a:spcPts val="1559"/>
              </a:lnSpc>
              <a:buClr>
                <a:srgbClr val="1f3863"/>
              </a:buClr>
              <a:buFont typeface="Arial"/>
              <a:buChar char="•"/>
              <a:tabLst>
                <a:tab algn="l" pos="299160"/>
              </a:tabLst>
            </a:pP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Робота</a:t>
            </a:r>
            <a:r>
              <a:rPr b="1" lang="uk-UA" sz="2000" spc="21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 </a:t>
            </a: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з</a:t>
            </a:r>
            <a:r>
              <a:rPr b="1" lang="uk-UA" sz="2000" spc="204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 </a:t>
            </a: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факторами</a:t>
            </a:r>
            <a:r>
              <a:rPr b="1" lang="uk-UA" sz="2000" spc="204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 </a:t>
            </a: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ризику</a:t>
            </a:r>
            <a:r>
              <a:rPr b="1" lang="uk-UA" sz="2000" spc="201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–</a:t>
            </a:r>
            <a:r>
              <a:rPr b="0" lang="uk-UA" sz="2000" spc="21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зменшення</a:t>
            </a:r>
            <a:r>
              <a:rPr b="0" lang="uk-UA" sz="2000" spc="20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впливу</a:t>
            </a:r>
            <a:r>
              <a:rPr b="0" lang="uk-UA" sz="2000" spc="20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несприятливих</a:t>
            </a:r>
            <a:r>
              <a:rPr b="0" lang="uk-UA" sz="2000" spc="19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медичних,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соціальних,</a:t>
            </a:r>
            <a:r>
              <a:rPr b="0" lang="uk-UA" sz="2000" spc="4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емоційних</a:t>
            </a:r>
            <a:r>
              <a:rPr b="0" lang="uk-UA" sz="2000" spc="4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і</a:t>
            </a:r>
            <a:r>
              <a:rPr b="0" lang="uk-UA" sz="2000" spc="439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поведінкових</a:t>
            </a:r>
            <a:r>
              <a:rPr b="0" lang="uk-UA" sz="2000" spc="45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чинників</a:t>
            </a:r>
            <a:r>
              <a:rPr b="0" lang="uk-UA" sz="2000" spc="4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(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проблеми</a:t>
            </a:r>
            <a:r>
              <a:rPr b="1" lang="uk-UA" sz="2000" spc="45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психічного</a:t>
            </a:r>
            <a:r>
              <a:rPr b="1" lang="uk-UA" sz="2000" spc="45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здоров’я,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булінг,</a:t>
            </a:r>
            <a:r>
              <a:rPr b="1" lang="uk-UA" sz="2000" spc="-6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насильство</a:t>
            </a:r>
            <a:r>
              <a:rPr b="1" lang="uk-UA" sz="2000" spc="-1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в</a:t>
            </a:r>
            <a:r>
              <a:rPr b="1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сім’ї,</a:t>
            </a:r>
            <a:r>
              <a:rPr b="1" lang="uk-UA" sz="2000" spc="-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брак</a:t>
            </a:r>
            <a:r>
              <a:rPr b="1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підтримки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тощо)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59"/>
              </a:lnSpc>
              <a:tabLst>
                <a:tab algn="l" pos="299160"/>
              </a:tabLst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85000" indent="-285840" defTabSz="914400">
              <a:lnSpc>
                <a:spcPts val="1559"/>
              </a:lnSpc>
              <a:buClr>
                <a:srgbClr val="1f3863"/>
              </a:buClr>
              <a:buFont typeface="Arial"/>
              <a:buChar char="•"/>
              <a:tabLst>
                <a:tab algn="l" pos="299160"/>
              </a:tabLst>
            </a:pP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Посилення</a:t>
            </a:r>
            <a:r>
              <a:rPr b="1" lang="uk-UA" sz="2000" spc="-31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</a:t>
            </a: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факторів</a:t>
            </a:r>
            <a:r>
              <a:rPr b="1" lang="uk-UA" sz="2000" spc="-2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 </a:t>
            </a:r>
            <a:r>
              <a:rPr b="1" lang="uk-UA" sz="2000" strike="noStrike" u="sng">
                <a:solidFill>
                  <a:srgbClr val="1f3863"/>
                </a:solidFill>
                <a:effectLst/>
                <a:uFill>
                  <a:solidFill>
                    <a:srgbClr val="1f3863"/>
                  </a:solidFill>
                </a:uFill>
                <a:latin typeface="IBM Plex Sans"/>
              </a:rPr>
              <a:t>захисту</a:t>
            </a:r>
            <a:r>
              <a:rPr b="1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–</a:t>
            </a:r>
            <a:r>
              <a:rPr b="0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розвиток</a:t>
            </a:r>
            <a:r>
              <a:rPr b="0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особистісних</a:t>
            </a:r>
            <a:r>
              <a:rPr b="0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ресурсів,</a:t>
            </a:r>
            <a:r>
              <a:rPr b="0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підтримка</a:t>
            </a:r>
            <a:r>
              <a:rPr b="1" lang="uk-UA" sz="2000" spc="-2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в</a:t>
            </a:r>
            <a:r>
              <a:rPr b="1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родині</a:t>
            </a:r>
            <a:r>
              <a:rPr b="1" lang="uk-UA" sz="2000" spc="-3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pc="-26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та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на</a:t>
            </a:r>
            <a:r>
              <a:rPr b="1" lang="uk-UA" sz="2000" spc="-54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рівні</a:t>
            </a:r>
            <a:r>
              <a:rPr b="1" lang="uk-UA" sz="2000" spc="-79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громади,</a:t>
            </a:r>
            <a:r>
              <a:rPr b="1" lang="uk-UA" sz="2000" spc="-45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розвиток</a:t>
            </a:r>
            <a:r>
              <a:rPr b="1" lang="uk-UA" sz="2000" spc="-4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сприятливого</a:t>
            </a:r>
            <a:r>
              <a:rPr b="1" lang="uk-UA" sz="2000" spc="-5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1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освітнього,</a:t>
            </a:r>
            <a:r>
              <a:rPr b="1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виробничого</a:t>
            </a:r>
            <a:r>
              <a:rPr b="0" lang="uk-UA" sz="2000" spc="-3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 </a:t>
            </a:r>
            <a:r>
              <a:rPr b="0" lang="uk-UA" sz="2000" spc="-11" strike="noStrike" u="none">
                <a:solidFill>
                  <a:srgbClr val="1f3863"/>
                </a:solidFill>
                <a:effectLst/>
                <a:uFillTx/>
                <a:latin typeface="IBM Plex Sans"/>
              </a:rPr>
              <a:t>середовища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1925"/>
              </a:spcBef>
              <a:tabLst>
                <a:tab algn="l" pos="299160"/>
              </a:tabLst>
            </a:pPr>
            <a:endParaRPr b="0" lang="uk-UA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8" name="PlaceHolder 1"/>
          <p:cNvSpPr>
            <a:spLocks noGrp="1"/>
          </p:cNvSpPr>
          <p:nvPr>
            <p:ph type="title"/>
          </p:nvPr>
        </p:nvSpPr>
        <p:spPr>
          <a:xfrm>
            <a:off x="935640" y="2143800"/>
            <a:ext cx="3345120" cy="2024640"/>
          </a:xfrm>
          <a:prstGeom prst="rect">
            <a:avLst/>
          </a:prstGeom>
          <a:noFill/>
          <a:ln w="0">
            <a:noFill/>
          </a:ln>
        </p:spPr>
        <p:txBody>
          <a:bodyPr lIns="0" rIns="0" tIns="13320" bIns="0" anchor="ctr">
            <a:spAutoFit/>
          </a:bodyPr>
          <a:p>
            <a:pPr marL="12600" indent="0" defTabSz="914400">
              <a:lnSpc>
                <a:spcPct val="100000"/>
              </a:lnSpc>
              <a:spcBef>
                <a:spcPts val="105"/>
              </a:spcBef>
              <a:buNone/>
            </a:pPr>
            <a:r>
              <a:rPr b="1" lang="uk-UA" sz="2800" spc="-11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ЯКІСНІ ПРОГРАМИ З ПРОФІЛАКТИКИ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0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1" name="PlaceHolder 1"/>
          <p:cNvSpPr>
            <a:spLocks noGrp="1"/>
          </p:cNvSpPr>
          <p:nvPr>
            <p:ph type="title"/>
          </p:nvPr>
        </p:nvSpPr>
        <p:spPr>
          <a:xfrm>
            <a:off x="488880" y="2250000"/>
            <a:ext cx="3809160" cy="72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Як вберегтися?</a:t>
            </a: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432" name="Рисунок 2" descr=""/>
          <p:cNvPicPr/>
          <p:nvPr/>
        </p:nvPicPr>
        <p:blipFill>
          <a:blip r:embed="rId3"/>
          <a:srcRect l="3443" t="26181" r="1529" b="9112"/>
          <a:stretch/>
        </p:blipFill>
        <p:spPr>
          <a:xfrm>
            <a:off x="4421880" y="199800"/>
            <a:ext cx="7321680" cy="2804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3" name="Прямоугольник 4"/>
          <p:cNvSpPr/>
          <p:nvPr/>
        </p:nvSpPr>
        <p:spPr>
          <a:xfrm>
            <a:off x="10374120" y="1602000"/>
            <a:ext cx="1369800" cy="68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uk-UA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434" name="Рисунок 7" descr=""/>
          <p:cNvPicPr/>
          <p:nvPr/>
        </p:nvPicPr>
        <p:blipFill>
          <a:blip r:embed="rId4"/>
          <a:stretch/>
        </p:blipFill>
        <p:spPr>
          <a:xfrm>
            <a:off x="847800" y="3204360"/>
            <a:ext cx="5585040" cy="314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5" name="Рисунок 5" descr=""/>
          <p:cNvPicPr/>
          <p:nvPr/>
        </p:nvPicPr>
        <p:blipFill>
          <a:blip r:embed="rId5"/>
          <a:stretch/>
        </p:blipFill>
        <p:spPr>
          <a:xfrm>
            <a:off x="6624720" y="3204360"/>
            <a:ext cx="4297320" cy="3141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Рисунок 2" descr=""/>
          <p:cNvPicPr/>
          <p:nvPr/>
        </p:nvPicPr>
        <p:blipFill>
          <a:blip r:embed="rId1"/>
          <a:stretch/>
        </p:blipFill>
        <p:spPr>
          <a:xfrm>
            <a:off x="-156960" y="0"/>
            <a:ext cx="2188440" cy="102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7" name="Рисунок 5" descr=""/>
          <p:cNvPicPr/>
          <p:nvPr/>
        </p:nvPicPr>
        <p:blipFill>
          <a:blip r:embed="rId2"/>
          <a:stretch/>
        </p:blipFill>
        <p:spPr>
          <a:xfrm>
            <a:off x="1370880" y="806760"/>
            <a:ext cx="6337440" cy="236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8" name="Рисунок 6" descr=""/>
          <p:cNvPicPr/>
          <p:nvPr/>
        </p:nvPicPr>
        <p:blipFill>
          <a:blip r:embed="rId3"/>
          <a:stretch/>
        </p:blipFill>
        <p:spPr>
          <a:xfrm>
            <a:off x="275400" y="3321000"/>
            <a:ext cx="4151880" cy="318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9" name="Рисунок 7" descr=""/>
          <p:cNvPicPr/>
          <p:nvPr/>
        </p:nvPicPr>
        <p:blipFill>
          <a:blip r:embed="rId4"/>
          <a:stretch/>
        </p:blipFill>
        <p:spPr>
          <a:xfrm>
            <a:off x="4427280" y="4001040"/>
            <a:ext cx="4747680" cy="2670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40" name="Прямоугольник 8"/>
          <p:cNvSpPr/>
          <p:nvPr/>
        </p:nvSpPr>
        <p:spPr>
          <a:xfrm>
            <a:off x="9245160" y="2357280"/>
            <a:ext cx="2532600" cy="267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Calibri"/>
              </a:rPr>
              <a:t>В Україні близько 40 відсотків онкологічних захворювань  виявляють на занедбаних стадіях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1" name="PlaceHolder 1"/>
          <p:cNvSpPr>
            <a:spLocks noGrp="1"/>
          </p:cNvSpPr>
          <p:nvPr>
            <p:ph type="title"/>
          </p:nvPr>
        </p:nvSpPr>
        <p:spPr>
          <a:xfrm>
            <a:off x="6387480" y="500760"/>
            <a:ext cx="5390280" cy="1010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IBM Plex Sans"/>
              </a:rPr>
              <a:t>СКРИНІНГОВІ ОБСТЕЖЕННЯ</a:t>
            </a:r>
            <a:br>
              <a:rPr sz="2800"/>
            </a:br>
            <a:endParaRPr b="0" lang="uk-UA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Рисунок 1" descr=""/>
          <p:cNvPicPr/>
          <p:nvPr/>
        </p:nvPicPr>
        <p:blipFill>
          <a:blip r:embed="rId1"/>
          <a:stretch/>
        </p:blipFill>
        <p:spPr>
          <a:xfrm>
            <a:off x="0" y="-756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3" name="Рисунок 6" descr=""/>
          <p:cNvPicPr/>
          <p:nvPr/>
        </p:nvPicPr>
        <p:blipFill>
          <a:blip r:embed="rId2"/>
          <a:stretch/>
        </p:blipFill>
        <p:spPr>
          <a:xfrm>
            <a:off x="201240" y="24408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44" name="Прямоугольник 3"/>
          <p:cNvSpPr/>
          <p:nvPr/>
        </p:nvSpPr>
        <p:spPr>
          <a:xfrm>
            <a:off x="1211760" y="2702520"/>
            <a:ext cx="9566280" cy="24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Рівень проведення профілактичних оглядів на рак шийки матки є нижчим і складає 26 %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 </a:t>
            </a: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Головними перешкодами до проходження скринінгів є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суб’єктивна не готовність (відкладення, небажання проходити) та недоступність послуг  або рекомендації від лікаря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5" name="Прямоугольник 4"/>
          <p:cNvSpPr/>
          <p:nvPr/>
        </p:nvSpPr>
        <p:spPr>
          <a:xfrm>
            <a:off x="3807360" y="825120"/>
            <a:ext cx="697068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trike="noStrike" u="none">
                <a:solidFill>
                  <a:srgbClr val="000000"/>
                </a:solidFill>
                <a:effectLst/>
                <a:uFillTx/>
                <a:latin typeface="IBM Plex Sans"/>
              </a:rPr>
              <a:t> </a:t>
            </a:r>
            <a:r>
              <a:rPr b="1" lang="uk-UA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Рівень відвідування сімейного лікаря залишається стабільно високим – 68 %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6" name="Прямоугольник 5"/>
          <p:cNvSpPr/>
          <p:nvPr/>
        </p:nvSpPr>
        <p:spPr>
          <a:xfrm>
            <a:off x="997920" y="1872360"/>
            <a:ext cx="82195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1f4e79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64 % жінок старше 40 років проходили скринінг на рак грудей різними способами, включно із самообстеженням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7" name="Прямоугольник 8"/>
          <p:cNvSpPr/>
          <p:nvPr/>
        </p:nvSpPr>
        <p:spPr>
          <a:xfrm>
            <a:off x="577440" y="5703480"/>
            <a:ext cx="81464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Дослідження провела компанія 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CBR (Consumer and Business Research)  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у межах україно-швейцарського проєкту «Діємо для здоров’я» 2021 -2024 році</a:t>
            </a: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6872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9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0" name="Рисунок 2" descr=""/>
          <p:cNvPicPr/>
          <p:nvPr/>
        </p:nvPicPr>
        <p:blipFill>
          <a:blip r:embed="rId3"/>
          <a:srcRect l="14221" t="0" r="1911" b="5766"/>
          <a:stretch/>
        </p:blipFill>
        <p:spPr>
          <a:xfrm>
            <a:off x="2393640" y="1851840"/>
            <a:ext cx="8805960" cy="4744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1" name="Рисунок 3" descr=""/>
          <p:cNvPicPr/>
          <p:nvPr/>
        </p:nvPicPr>
        <p:blipFill>
          <a:blip r:embed="rId4"/>
          <a:stretch/>
        </p:blipFill>
        <p:spPr>
          <a:xfrm>
            <a:off x="2491920" y="243000"/>
            <a:ext cx="8634600" cy="1340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2" name="TextBox 4"/>
          <p:cNvSpPr/>
          <p:nvPr/>
        </p:nvSpPr>
        <p:spPr>
          <a:xfrm>
            <a:off x="9091440" y="4683240"/>
            <a:ext cx="1042200" cy="52272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800" strike="noStrike" u="none">
                <a:solidFill>
                  <a:schemeClr val="lt1"/>
                </a:solidFill>
                <a:effectLst/>
                <a:uFillTx/>
                <a:latin typeface="IBM Plex Sans"/>
              </a:rPr>
              <a:t>25%</a:t>
            </a:r>
            <a:endParaRPr b="0" lang="uk-UA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53" name="TextBox 7"/>
          <p:cNvSpPr/>
          <p:nvPr/>
        </p:nvSpPr>
        <p:spPr>
          <a:xfrm>
            <a:off x="8939160" y="1807560"/>
            <a:ext cx="963360" cy="52272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800" strike="noStrike" u="none">
                <a:solidFill>
                  <a:schemeClr val="lt1"/>
                </a:solidFill>
                <a:effectLst/>
                <a:uFillTx/>
                <a:latin typeface="IBM Plex Sans"/>
              </a:rPr>
              <a:t>25%</a:t>
            </a:r>
            <a:endParaRPr b="0" lang="uk-UA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54" name="TextBox 8"/>
          <p:cNvSpPr/>
          <p:nvPr/>
        </p:nvSpPr>
        <p:spPr>
          <a:xfrm>
            <a:off x="1297440" y="4899960"/>
            <a:ext cx="1956240" cy="138456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800" strike="noStrike" u="none">
                <a:solidFill>
                  <a:schemeClr val="lt1"/>
                </a:solidFill>
                <a:effectLst/>
                <a:uFillTx/>
                <a:latin typeface="IBM Plex Sans"/>
              </a:rPr>
              <a:t>50%</a:t>
            </a:r>
            <a:endParaRPr b="0" lang="uk-UA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2800" strike="noStrike" u="none">
                <a:solidFill>
                  <a:schemeClr val="lt1"/>
                </a:solidFill>
                <a:effectLst/>
                <a:uFillTx/>
                <a:latin typeface="IBM Plex Sans"/>
              </a:rPr>
              <a:t>овочі та фрукти </a:t>
            </a:r>
            <a:endParaRPr b="0" lang="uk-UA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Рисунок 1" descr=""/>
          <p:cNvPicPr/>
          <p:nvPr/>
        </p:nvPicPr>
        <p:blipFill>
          <a:blip r:embed="rId1"/>
          <a:stretch/>
        </p:blipFill>
        <p:spPr>
          <a:xfrm>
            <a:off x="0" y="900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6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7" name="Рисунок 3" descr=""/>
          <p:cNvPicPr/>
          <p:nvPr/>
        </p:nvPicPr>
        <p:blipFill>
          <a:blip r:embed="rId3"/>
          <a:srcRect l="3508" t="24231" r="7742" b="7412"/>
          <a:stretch/>
        </p:blipFill>
        <p:spPr>
          <a:xfrm>
            <a:off x="3684600" y="263160"/>
            <a:ext cx="6137640" cy="2961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8" name="Рисунок 4" descr=""/>
          <p:cNvPicPr/>
          <p:nvPr/>
        </p:nvPicPr>
        <p:blipFill>
          <a:blip r:embed="rId4"/>
          <a:srcRect l="4187" t="22761" r="3549" b="9837"/>
          <a:stretch/>
        </p:blipFill>
        <p:spPr>
          <a:xfrm>
            <a:off x="3684600" y="3225240"/>
            <a:ext cx="6206400" cy="236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9" name="Рисунок 5" descr=""/>
          <p:cNvPicPr/>
          <p:nvPr/>
        </p:nvPicPr>
        <p:blipFill>
          <a:blip r:embed="rId5"/>
          <a:srcRect l="16116" t="9690" r="13133" b="77533"/>
          <a:stretch/>
        </p:blipFill>
        <p:spPr>
          <a:xfrm>
            <a:off x="2742120" y="5678640"/>
            <a:ext cx="8087400" cy="762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Рисунок 1" descr=""/>
          <p:cNvPicPr/>
          <p:nvPr/>
        </p:nvPicPr>
        <p:blipFill>
          <a:blip r:embed="rId1"/>
          <a:stretch/>
        </p:blipFill>
        <p:spPr>
          <a:xfrm>
            <a:off x="5726160" y="16200"/>
            <a:ext cx="646560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8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9" name="Google Shape;96;p4"/>
          <p:cNvSpPr/>
          <p:nvPr/>
        </p:nvSpPr>
        <p:spPr>
          <a:xfrm>
            <a:off x="858600" y="2130480"/>
            <a:ext cx="457668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АКТУАЛЬНІСТЬ ДЛЯ УКРАЇНИ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80" name="Рисунок 2" descr=""/>
          <p:cNvPicPr/>
          <p:nvPr/>
        </p:nvPicPr>
        <p:blipFill>
          <a:blip r:embed="rId3"/>
          <a:srcRect l="45958" t="47701" r="32507" b="32469"/>
          <a:stretch/>
        </p:blipFill>
        <p:spPr>
          <a:xfrm>
            <a:off x="8289000" y="3305880"/>
            <a:ext cx="1620000" cy="83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1" name="Google Shape;103;p4"/>
          <p:cNvSpPr/>
          <p:nvPr/>
        </p:nvSpPr>
        <p:spPr>
          <a:xfrm>
            <a:off x="6925680" y="4475880"/>
            <a:ext cx="415008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Times New Roman"/>
              </a:rPr>
              <a:t>є причиною втрачених років потенційного життя через передчасну смертність та інвалідність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2" name="Google Shape;102;p4"/>
          <p:cNvSpPr/>
          <p:nvPr/>
        </p:nvSpPr>
        <p:spPr>
          <a:xfrm>
            <a:off x="7088760" y="2002680"/>
            <a:ext cx="352692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  <a:ea typeface="Times New Roman"/>
              </a:rPr>
              <a:t>від усіх інших  причин смертності  на рік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83" name="Рисунок 8" descr=""/>
          <p:cNvPicPr/>
          <p:nvPr/>
        </p:nvPicPr>
        <p:blipFill>
          <a:blip r:embed="rId4"/>
          <a:srcRect l="7942" t="51837" r="69873" b="30170"/>
          <a:stretch/>
        </p:blipFill>
        <p:spPr>
          <a:xfrm>
            <a:off x="8092440" y="701280"/>
            <a:ext cx="1816560" cy="82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4" name="Google Shape;97;p4"/>
          <p:cNvSpPr/>
          <p:nvPr/>
        </p:nvSpPr>
        <p:spPr>
          <a:xfrm>
            <a:off x="858600" y="3750480"/>
            <a:ext cx="4400280" cy="193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Смертність від НІЗ в Україні є однією із найвищих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Times New Roman"/>
              </a:rPr>
              <a:t>в Європейському регіоні ВООЗ 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PlaceHolder 1"/>
          <p:cNvSpPr>
            <a:spLocks noGrp="1"/>
          </p:cNvSpPr>
          <p:nvPr>
            <p:ph type="title"/>
          </p:nvPr>
        </p:nvSpPr>
        <p:spPr>
          <a:xfrm>
            <a:off x="3052080" y="546120"/>
            <a:ext cx="8082360" cy="97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ru-RU" sz="2400" strike="noStrike" u="none">
                <a:solidFill>
                  <a:srgbClr val="6778ce"/>
                </a:solidFill>
                <a:effectLst/>
                <a:uFillTx/>
                <a:latin typeface="IBM Plex Sans"/>
              </a:rPr>
              <a:t>Новітні розробки - для захисту громадського здоров՚я!</a:t>
            </a:r>
            <a:r>
              <a:rPr b="1" lang="en-US" sz="2400" strike="noStrike" u="none">
                <a:solidFill>
                  <a:srgbClr val="6778ce"/>
                </a:solidFill>
                <a:effectLst/>
                <a:uFillTx/>
                <a:latin typeface="IBM Plex Sans"/>
              </a:rPr>
              <a:t> Stroke Riskometer</a:t>
            </a:r>
            <a:r>
              <a:rPr b="1" lang="uk-UA" sz="2400" strike="noStrike" u="none">
                <a:solidFill>
                  <a:srgbClr val="6778ce"/>
                </a:solidFill>
                <a:effectLst/>
                <a:uFillTx/>
                <a:latin typeface="IBM Plex Sans"/>
              </a:rPr>
              <a:t>, </a:t>
            </a:r>
            <a:r>
              <a:rPr b="1" lang="en-US" sz="2400" strike="noStrike" u="none">
                <a:solidFill>
                  <a:srgbClr val="6778ce"/>
                </a:solidFill>
                <a:effectLst/>
                <a:uFillTx/>
                <a:latin typeface="IBM Plex Sans"/>
              </a:rPr>
              <a:t> JustSaveLifeBot</a:t>
            </a:r>
            <a:endParaRPr b="0" lang="uk-UA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61" name="TextBox 2"/>
          <p:cNvSpPr/>
          <p:nvPr/>
        </p:nvSpPr>
        <p:spPr>
          <a:xfrm>
            <a:off x="258840" y="1624320"/>
            <a:ext cx="55861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             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Stroke Riskometer </a:t>
            </a:r>
            <a:r>
              <a:rPr b="0" lang="ru-RU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в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Google Play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2" name="TextBox 4"/>
          <p:cNvSpPr/>
          <p:nvPr/>
        </p:nvSpPr>
        <p:spPr>
          <a:xfrm>
            <a:off x="5561640" y="1695240"/>
            <a:ext cx="52459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       </a:t>
            </a:r>
            <a:r>
              <a:rPr b="0" lang="nb-NO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App Store: Stroke Riskometer</a:t>
            </a:r>
            <a:r>
              <a:rPr b="0" lang="uk-UA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b="0" lang="nb-NO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Apple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63" name="Рисунок 5" descr=""/>
          <p:cNvPicPr/>
          <p:nvPr/>
        </p:nvPicPr>
        <p:blipFill>
          <a:blip r:embed="rId1"/>
          <a:stretch/>
        </p:blipFill>
        <p:spPr>
          <a:xfrm>
            <a:off x="4422960" y="2192760"/>
            <a:ext cx="3163320" cy="276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4" name="Рисунок 6" descr=""/>
          <p:cNvPicPr/>
          <p:nvPr/>
        </p:nvPicPr>
        <p:blipFill>
          <a:blip r:embed="rId2"/>
          <a:stretch/>
        </p:blipFill>
        <p:spPr>
          <a:xfrm>
            <a:off x="968400" y="2156760"/>
            <a:ext cx="3096720" cy="2761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5" name="TextBox 10"/>
          <p:cNvSpPr/>
          <p:nvPr/>
        </p:nvSpPr>
        <p:spPr>
          <a:xfrm>
            <a:off x="4462920" y="4799520"/>
            <a:ext cx="4181040" cy="15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Чатбот </a:t>
            </a: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https://t.me/JustSaveLifeBot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66" name="Рисунок 9" descr=""/>
          <p:cNvPicPr/>
          <p:nvPr/>
        </p:nvPicPr>
        <p:blipFill>
          <a:blip r:embed="rId3"/>
          <a:stretch/>
        </p:blipFill>
        <p:spPr>
          <a:xfrm>
            <a:off x="160200" y="1929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7" name="Рисунок 1" descr=""/>
          <p:cNvPicPr/>
          <p:nvPr/>
        </p:nvPicPr>
        <p:blipFill>
          <a:blip r:embed="rId4"/>
          <a:stretch/>
        </p:blipFill>
        <p:spPr>
          <a:xfrm>
            <a:off x="8184960" y="2442960"/>
            <a:ext cx="3092760" cy="2668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" name="Google Shape;133;p7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9" name="Google Shape;135;p7"/>
          <p:cNvSpPr/>
          <p:nvPr/>
        </p:nvSpPr>
        <p:spPr>
          <a:xfrm>
            <a:off x="1237680" y="810720"/>
            <a:ext cx="10334520" cy="137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  <a:ea typeface="IBM Plex Sans SemiBold"/>
              </a:rPr>
              <a:t> </a:t>
            </a:r>
            <a:br>
              <a:rPr sz="2800"/>
            </a:b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  <a:ea typeface="IBM Plex Sans SemiBold"/>
              </a:rPr>
              <a:t>Передбачити загрози.  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 SemiBold"/>
                <a:ea typeface="IBM Plex Sans SemiBold"/>
              </a:rPr>
              <a:t>Захистити здоров'я.  Зберегти майбутнє</a:t>
            </a:r>
            <a:r>
              <a:rPr b="1" lang="uk-UA" sz="2800" strike="noStrike" u="none">
                <a:solidFill>
                  <a:srgbClr val="000000"/>
                </a:solidFill>
                <a:effectLst/>
                <a:uFillTx/>
                <a:latin typeface="IBM Plex Sans SemiBold"/>
                <a:ea typeface="IBM Plex Sans SemiBold"/>
              </a:rPr>
              <a:t>.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0" name="Google Shape;136;p7"/>
          <p:cNvSpPr/>
          <p:nvPr/>
        </p:nvSpPr>
        <p:spPr>
          <a:xfrm>
            <a:off x="4033440" y="810720"/>
            <a:ext cx="474264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uk-UA" sz="2000" strike="noStrike" u="none">
              <a:solidFill>
                <a:srgbClr val="ffffff"/>
              </a:solidFill>
              <a:effectLst/>
              <a:uFillTx/>
              <a:latin typeface="IBM Plex Sans SemiBold"/>
              <a:ea typeface="IBM Plex Sans SemiBold"/>
            </a:endParaRPr>
          </a:p>
        </p:txBody>
      </p:sp>
      <p:pic>
        <p:nvPicPr>
          <p:cNvPr id="1471" name="Рисунок 1" descr=""/>
          <p:cNvPicPr/>
          <p:nvPr/>
        </p:nvPicPr>
        <p:blipFill>
          <a:blip r:embed="rId2"/>
          <a:stretch/>
        </p:blipFill>
        <p:spPr>
          <a:xfrm>
            <a:off x="4191480" y="4245480"/>
            <a:ext cx="3450600" cy="1721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2" name="Рисунок 3" descr=""/>
          <p:cNvPicPr/>
          <p:nvPr/>
        </p:nvPicPr>
        <p:blipFill>
          <a:blip r:embed="rId3"/>
          <a:stretch/>
        </p:blipFill>
        <p:spPr>
          <a:xfrm>
            <a:off x="1447200" y="2667960"/>
            <a:ext cx="9297360" cy="3923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Рисунок 1" descr=""/>
          <p:cNvPicPr/>
          <p:nvPr/>
        </p:nvPicPr>
        <p:blipFill>
          <a:blip r:embed="rId1"/>
          <a:stretch/>
        </p:blipFill>
        <p:spPr>
          <a:xfrm>
            <a:off x="0" y="900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4" name="Рисунок 6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5" name="" descr=""/>
          <p:cNvPicPr/>
          <p:nvPr/>
        </p:nvPicPr>
        <p:blipFill>
          <a:blip r:embed="rId3"/>
          <a:stretch/>
        </p:blipFill>
        <p:spPr>
          <a:xfrm>
            <a:off x="3819960" y="378720"/>
            <a:ext cx="4752720" cy="593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Рисунок 1" descr=""/>
          <p:cNvPicPr/>
          <p:nvPr/>
        </p:nvPicPr>
        <p:blipFill>
          <a:blip r:embed="rId1"/>
          <a:stretch/>
        </p:blipFill>
        <p:spPr>
          <a:xfrm>
            <a:off x="5555160" y="0"/>
            <a:ext cx="6636600" cy="686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6" name="Рисунок 3" descr=""/>
          <p:cNvPicPr/>
          <p:nvPr/>
        </p:nvPicPr>
        <p:blipFill>
          <a:blip r:embed="rId2"/>
          <a:stretch/>
        </p:blipFill>
        <p:spPr>
          <a:xfrm>
            <a:off x="201240" y="263160"/>
            <a:ext cx="2192400" cy="102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7" name="Google Shape;110;p5"/>
          <p:cNvSpPr/>
          <p:nvPr/>
        </p:nvSpPr>
        <p:spPr>
          <a:xfrm>
            <a:off x="723600" y="3165480"/>
            <a:ext cx="4433760" cy="256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228600" indent="-228600" defTabSz="914400">
              <a:lnSpc>
                <a:spcPct val="100000"/>
              </a:lnSpc>
              <a:buClr>
                <a:srgbClr val="3f3f3f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Серцево-судинні захворювання – 63%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3f3f3f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Онкологічні захворювання – 15%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3f3f3f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Хронічні респіраторні захворювання – 2%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3f3f3f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Цукровий діабет – 1%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3f3f3f"/>
              </a:buClr>
              <a:buFont typeface="Arial"/>
              <a:buChar char="•"/>
            </a:pPr>
            <a:r>
              <a:rPr b="1" lang="ru-RU" sz="20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IBM Plex Sans"/>
              </a:rPr>
              <a:t>Інші захворювання – 10%</a:t>
            </a:r>
            <a:endParaRPr b="0" lang="uk-UA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8" name="Google Shape;109;p5"/>
          <p:cNvSpPr/>
          <p:nvPr/>
        </p:nvSpPr>
        <p:spPr>
          <a:xfrm>
            <a:off x="919440" y="1198080"/>
            <a:ext cx="4428720" cy="21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1f4e79"/>
                </a:solidFill>
                <a:effectLst/>
                <a:uFillTx/>
                <a:latin typeface="IBM Plex Sans"/>
                <a:ea typeface="Arial"/>
              </a:rPr>
              <a:t>Смертність за основними групами НІЗ</a:t>
            </a:r>
            <a:endParaRPr b="0" lang="uk-UA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9" name="Прямоугольник 6"/>
          <p:cNvSpPr/>
          <p:nvPr/>
        </p:nvSpPr>
        <p:spPr>
          <a:xfrm>
            <a:off x="5967720" y="477720"/>
            <a:ext cx="6095520" cy="637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Дослідження глобального тягаря хвороб (</a:t>
            </a:r>
            <a:r>
              <a:rPr b="1" lang="en-US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Global Burden of Disease — GBD).</a:t>
            </a: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 2019 році в Україні  серед основних причин смерті у всіх вікових категорій обох статей: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ішемічна хвороба серця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ішемічний інсульт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геморагічний інсульт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рак трахеї, бронхів та легень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хвороба Альцгеймера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колоректальний рак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самоушкодження іншими засобами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хронічні обструктивні захворювання легень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алкогольна кардіоміопатія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33f4f"/>
              </a:buClr>
              <a:buFont typeface="Arial"/>
              <a:buChar char="•"/>
              <a:tabLst>
                <a:tab algn="l" pos="0"/>
              </a:tabLst>
            </a:pPr>
            <a:r>
              <a:rPr b="1" lang="uk-UA" sz="2400" strike="noStrike" u="none">
                <a:solidFill>
                  <a:srgbClr val="333f4f"/>
                </a:solidFill>
                <a:effectLst/>
                <a:uFillTx/>
                <a:latin typeface="IBM Plex Sans"/>
              </a:rPr>
              <a:t>рак шлунку</a:t>
            </a:r>
            <a:endParaRPr b="0" lang="uk-UA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0" name="Прямоугольник 7"/>
          <p:cNvSpPr/>
          <p:nvPr/>
        </p:nvSpPr>
        <p:spPr>
          <a:xfrm>
            <a:off x="438120" y="3165480"/>
            <a:ext cx="4719240" cy="1389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uk-UA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Рисунок 4" descr=""/>
          <p:cNvPicPr/>
          <p:nvPr/>
        </p:nvPicPr>
        <p:blipFill>
          <a:blip r:embed="rId1"/>
          <a:stretch/>
        </p:blipFill>
        <p:spPr>
          <a:xfrm>
            <a:off x="0" y="-7560"/>
            <a:ext cx="12191760" cy="6865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992" name="Объект 5"/>
          <p:cNvGraphicFramePr/>
          <p:nvPr/>
        </p:nvGraphicFramePr>
        <p:xfrm>
          <a:off x="2594520" y="674280"/>
          <a:ext cx="8998200" cy="574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93" name="Рисунок 6" descr=""/>
          <p:cNvPicPr/>
          <p:nvPr/>
        </p:nvPicPr>
        <p:blipFill>
          <a:blip r:embed="rId3"/>
          <a:stretch/>
        </p:blipFill>
        <p:spPr>
          <a:xfrm>
            <a:off x="137160" y="233640"/>
            <a:ext cx="2567520" cy="1029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7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8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9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3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2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4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5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4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6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</TotalTime>
  <Application>LibreOffice/25.8.1.1$Windows_X86_64 LibreOffice_project/54047653041915e595ad4e45cccea684809c77b5</Application>
  <AppVersion>15.0000</AppVersion>
  <Words>2570</Words>
  <Paragraphs>501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2025-04-09T05:27:35Z</dcterms:created>
  <dc:creator>user</dc:creator>
  <dc:description/>
  <dc:language>uk-UA</dc:language>
  <cp:lastModifiedBy/>
  <cp:lastPrinted>2025-08-28T10:46:47Z</cp:lastPrinted>
  <dcterms:modified xsi:type="dcterms:W3CDTF">2025-09-17T14:22:14Z</dcterms:modified>
  <cp:revision>522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72</vt:i4>
  </property>
</Properties>
</file>