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44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53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70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6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14" r:id="rId72"/>
    <p:sldId id="315" r:id="rId73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63" Type="http://schemas.openxmlformats.org/officeDocument/2006/relationships/slide" Target="slides/slide50.xml"/><Relationship Id="rId64" Type="http://schemas.openxmlformats.org/officeDocument/2006/relationships/slide" Target="slides/slide51.xml"/><Relationship Id="rId65" Type="http://schemas.openxmlformats.org/officeDocument/2006/relationships/slide" Target="slides/slide52.xml"/><Relationship Id="rId66" Type="http://schemas.openxmlformats.org/officeDocument/2006/relationships/slide" Target="slides/slide53.xml"/><Relationship Id="rId67" Type="http://schemas.openxmlformats.org/officeDocument/2006/relationships/slide" Target="slides/slide54.xml"/><Relationship Id="rId68" Type="http://schemas.openxmlformats.org/officeDocument/2006/relationships/slide" Target="slides/slide55.xml"/><Relationship Id="rId69" Type="http://schemas.openxmlformats.org/officeDocument/2006/relationships/slide" Target="slides/slide56.xml"/><Relationship Id="rId70" Type="http://schemas.openxmlformats.org/officeDocument/2006/relationships/slide" Target="slides/slide57.xml"/><Relationship Id="rId71" Type="http://schemas.openxmlformats.org/officeDocument/2006/relationships/slide" Target="slides/slide58.xml"/><Relationship Id="rId72" Type="http://schemas.openxmlformats.org/officeDocument/2006/relationships/slide" Target="slides/slide59.xml"/><Relationship Id="rId73" Type="http://schemas.openxmlformats.org/officeDocument/2006/relationships/slide" Target="slides/slide60.xml"/><Relationship Id="rId7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uk-UA" sz="4400" spc="-1" strike="noStrike">
                <a:solidFill>
                  <a:srgbClr val="000000"/>
                </a:solidFill>
                <a:latin typeface="Arial"/>
              </a:rPr>
              <a:t>Для переміщення сторінки клацніть мишею</a:t>
            </a: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Для редагування формату приміток клацніть мишею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&lt;верхній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67730A7E-41EF-4DD5-A7A5-6A3B3CC207F8}" type="slidenum"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1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В рамках цього навчання буде розглянуто рівень первинки, де температури зберігання і траспортування вакцин на рівні +2…+8С.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1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1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1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Різні моделі холодних боксів мають різну ємність для зберігання вакцини. Оздоровчі заклади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зазвичай потрібна одна або кілька холодних коробок, які можуть вмістити: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• </a:t>
            </a: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місячний запас вакцин і розчинників; і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• </a:t>
            </a: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резервний запас вакцин і розчинників на один-два тижні.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На додаток до місткості для зберігання вакцин, холодильні бокси вибираються відповідно до їх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холодне життя. Різні моделі мають холодний термін служби від двох до семи днів залежно від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температура на вулиці.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Найбільш відповідні холодильні камери для конкретного закладу охорони здоров’я визначаються: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• </a:t>
            </a: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необхідні обсяги зберігання вакцини;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• </a:t>
            </a: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необхідний холодний термін, тобто найдовший час, коли вакцина зберігатиметься в коробці;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• </a:t>
            </a: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вага та об'єм ящика, який залежить від того, як ви захочете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перевозити його – автотранспортом, велосипедом або руками; і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• </a:t>
            </a: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пакети з льодом, сумісні з розміром холодильника.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1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Доволі великий і важкий, але дозволяє перевантажити вакцини, коли вам потрібно розвантажити ваші холодильники/морозильники, ну наприклад:</a:t>
            </a:r>
            <a:br>
              <a:rPr sz="1100"/>
            </a:b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- Холодильне обладнання повинне розморожуватися не рідше 1 разу на місяць, шар інею на стінках морозильника не повинен перевищувати 5 мм.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Calibri"/>
              <a:buChar char="-"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Вакцини повинні бути переведені з холодильників у термоконтейнер разом із необхідною кількістю холодильних елементів.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1100" spc="-1" strike="noStrike">
                <a:solidFill>
                  <a:srgbClr val="00b0f0"/>
                </a:solidFill>
                <a:latin typeface="Arial"/>
                <a:ea typeface="Arial"/>
              </a:rPr>
              <a:t>Додаткові функції: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Тимчасове зберігання вакцин під час прибирання, розморожування холодильника або морозильника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343080" indent="-2412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1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Зберігання та транспортування вакцин в екстрених випадках</a:t>
            </a: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, наприклад під час поломки холодильного обладнання, відсутності електроенергії та в інших надзвичайних ситуаціях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343080" indent="-2412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Тимчасова заміна термоконтейнерів у разі виходу з ладу (для районного рівня)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1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Холодильне обладнання повинне розморожуватись не рідше 1 разу на місяць, шар інею на стінках морозильника не повинен перевищувати 5 мм.• Вакцини повинні бути переведені з холодильників у термоконтейнер разом із необхідною кількістю холодильних елементів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1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У склад 595 наказу входить Порядок, який регламентує умови зберігання, транспортування, обліку вакцин.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uk-UA" sz="11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Як і холодильники, контейнери для вакцин – це ізольовані контейнери, які, будучи вистеленими замороженими пакетами з льодом, утримують вакцини та розчинники холодними під час транспортування та/або тимчасового зберігання. Вони менші за холодні ящики, і їх легше носити пішки. Але вони не залишаються холодними так довго, як холодний бокс – максимум 48 годин із закритою кришкою.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8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Носії для вакцин використовуються для транспортування вакцин і розчинників до аутрич-сайтів і для тимчасового зберігання під час сеансів імунізації в медичному закладі.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У невеликих медичних закладах вони використовуються для того, щоб привозити місячні запаси вакцини з районного магазину.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8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Вакциноносії також використовуються для зберігання вакцин, коли холодильник не працює або розморожується.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8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Різні моделі контейнерів для вакцин мають різну ємність зберігання.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1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Вага пустого та наповненого? 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Під час використання одного комплекту інший повинен знаходитися в замороженому стані в морозильнику 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У склад 595 наказу входить Порядок, який регламентує умови зберігання, транспортування, обліку вакцин.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Давайте розберемо на реальному прикладі і зʼясуємо що так, а що не так, на цьому фото?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Наскільки небезпечне для зберігання вакцин таке розміщення обладнання?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На сайті Верховної ради вже є доступними для перегляду зміни до 595 наказу, які вступають у дію від 27.05.2025.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Є різні логери від різних виробників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Ось деякі основні моменти, що містяться у новій редакції Порядку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Ось деякі основні моменти, що містяться у новій редакції Порядку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15876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Ось деякі основні моменти, що містяться у новій редакції Порядку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158760"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В рамках цього навчання буде розглянуто рівень первинки, де температури зберігання і траспортування вакцин на рівні +2…+8С.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1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Arial"/>
              </a:rPr>
              <a:t>Холодовий ланцюг - безперервно функціонуюча система, що забезпечує оптимальний температурний режим зберігання та транспортування на всіх етапах переміщення продукції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  <a:p>
            <a:pPr marL="216000"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1E6DB8E-9408-4C8D-9156-4C5E060E20F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C36DE508-0ADC-485B-89CA-83C48BADAF1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E957F7E7-9F82-40C2-AF73-28B9FD0AB7C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FF83078-F231-4E4D-AD71-01B9C5C510A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08F1A087-0881-4C02-AAF0-7E554DF2B4E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4FA409CD-D7D1-43F0-8944-889E6F41B4D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5B57D470-FEDD-4A01-9019-C8CD67A4942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uk-U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B91920A3-B7C3-4E79-8E7E-F81D49F010C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FAC70126-9E9C-445D-B094-1BFD9CABE66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F3717199-AA7C-4E31-AAFB-BA7B919A701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6567FE79-DB88-45A3-B356-BA59CE1A5AF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uk-UA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A200334-8563-45EA-A785-AD956F9C43A8}" type="slidenum">
              <a:rPr b="0" lang="uk-UA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ftr" idx="28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sldNum" idx="29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F039A7E-9AB7-4A66-BC6A-DD49AAEFEB66}" type="slidenum">
              <a:rPr b="0" lang="uk-UA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 idx="30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ftr" idx="31"/>
          </p:nvPr>
        </p:nvSpPr>
        <p:spPr>
          <a:xfrm>
            <a:off x="4165200" y="6356520"/>
            <a:ext cx="385992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sldNum" idx="32"/>
          </p:nvPr>
        </p:nvSpPr>
        <p:spPr>
          <a:xfrm>
            <a:off x="8737200" y="6356520"/>
            <a:ext cx="2844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3BCCF1E-6D7A-4011-914C-6806164B2250}" type="slidenum">
              <a:rPr b="0" lang="uk-UA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dt" idx="33"/>
          </p:nvPr>
        </p:nvSpPr>
        <p:spPr>
          <a:xfrm>
            <a:off x="609480" y="6356520"/>
            <a:ext cx="2844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102FAAD-44EB-4AE3-8623-896DBA74F2E2}" type="slidenum">
              <a:rPr b="0" lang="uk-UA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F1D3053-2886-4864-9E9B-BC3999EFB025}" type="slidenum">
              <a:rPr b="0" lang="uk-UA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07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0720" cy="435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редагування структури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Другий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П'ятий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Шостий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Сьомий рівень структури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7DA8CBC-CFF6-4B59-8CDA-70F0BDCD070A}" type="slidenum">
              <a:rPr b="0" lang="uk-UA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6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ftr" idx="13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5E299B6-0CA5-4F05-ABF5-2D75E3654EF7}" type="slidenum">
              <a:rPr b="0" lang="uk-UA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dt" idx="15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1800" spc="-1" strike="noStrike">
                <a:solidFill>
                  <a:srgbClr val="000000"/>
                </a:solidFill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ftr" idx="16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0EAAB90-9E74-4A55-A7CF-C10A7ED8A506}" type="slidenum">
              <a:rPr b="0" lang="uk-UA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dt" idx="18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ftr" idx="19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sldNum" idx="20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08A0B5A-7A78-4438-A282-2BC8C1862037}" type="slidenum">
              <a:rPr b="0" lang="uk-UA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dt" idx="21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ftr" idx="22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sldNum" idx="23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0B33406-0B1D-4F52-AEF6-6C040F87483C}" type="slidenum">
              <a:rPr b="0" lang="uk-UA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dt" idx="24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ftr" idx="25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sldNum" idx="26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uk-UA" sz="1200" spc="-1" strike="noStrike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BE47064-EDDA-486C-985D-1D8E23CDD584}" type="slidenum">
              <a:rPr b="0" lang="uk-UA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dt" idx="27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52.png"/><Relationship Id="rId4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62.png"/><Relationship Id="rId4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slideLayout" Target="../slideLayouts/slideLayout1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68.png"/><Relationship Id="rId4" Type="http://schemas.openxmlformats.org/officeDocument/2006/relationships/slideLayout" Target="../slideLayouts/slideLayout1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69.png"/><Relationship Id="rId4" Type="http://schemas.openxmlformats.org/officeDocument/2006/relationships/slideLayout" Target="../slideLayouts/slideLayout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70.png"/><Relationship Id="rId4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71.png"/><Relationship Id="rId4" Type="http://schemas.openxmlformats.org/officeDocument/2006/relationships/slideLayout" Target="../slideLayouts/slideLayout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slideLayout" Target="../slideLayouts/slideLayout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74.png"/><Relationship Id="rId4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75.png"/><Relationship Id="rId4" Type="http://schemas.openxmlformats.org/officeDocument/2006/relationships/slideLayout" Target="../slideLayouts/slideLayout1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76.pn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116;p5" descr=""/>
          <p:cNvPicPr/>
          <p:nvPr/>
        </p:nvPicPr>
        <p:blipFill>
          <a:blip r:embed="rId1"/>
          <a:stretch/>
        </p:blipFill>
        <p:spPr>
          <a:xfrm>
            <a:off x="874800" y="550800"/>
            <a:ext cx="1352880" cy="627120"/>
          </a:xfrm>
          <a:prstGeom prst="rect">
            <a:avLst/>
          </a:prstGeom>
          <a:ln w="0">
            <a:noFill/>
          </a:ln>
        </p:spPr>
      </p:pic>
      <p:sp>
        <p:nvSpPr>
          <p:cNvPr id="56" name="Google Shape;85;p1"/>
          <p:cNvSpPr/>
          <p:nvPr/>
        </p:nvSpPr>
        <p:spPr>
          <a:xfrm>
            <a:off x="147960" y="2169000"/>
            <a:ext cx="487584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Холодовий ланцюг </a:t>
            </a:r>
            <a:br>
              <a:rPr sz="2800"/>
            </a:br>
            <a:r>
              <a:rPr b="1" lang="en-US" sz="2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та управління вакцинами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" name="Рисунок 9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58" name="Google Shape;84;p1" descr=""/>
          <p:cNvPicPr/>
          <p:nvPr/>
        </p:nvPicPr>
        <p:blipFill>
          <a:blip r:embed="rId3"/>
          <a:stretch/>
        </p:blipFill>
        <p:spPr>
          <a:xfrm>
            <a:off x="6095880" y="0"/>
            <a:ext cx="6094800" cy="6978960"/>
          </a:xfrm>
          <a:prstGeom prst="rect">
            <a:avLst/>
          </a:prstGeom>
          <a:ln w="0">
            <a:noFill/>
          </a:ln>
        </p:spPr>
      </p:pic>
      <p:sp>
        <p:nvSpPr>
          <p:cNvPr id="59" name="Прямоугольник 1"/>
          <p:cNvSpPr/>
          <p:nvPr/>
        </p:nvSpPr>
        <p:spPr>
          <a:xfrm>
            <a:off x="-11160" y="5103360"/>
            <a:ext cx="609480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IBM Plex Sans SemiBold"/>
                <a:ea typeface="IBM Plex Sans SemiBold"/>
              </a:rPr>
              <a:t>Завідувач відділу епідеміологічного нагляду та профілактики неінфекційних хвороб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IBM Plex Sans SemiBold"/>
                <a:ea typeface="IBM Plex Sans SemiBold"/>
              </a:rPr>
              <a:t>Вікторія ТАРАСОВА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IBM Plex Sans SemiBold"/>
                <a:ea typeface="IBM Plex Sans SemiBold"/>
              </a:rPr>
              <a:t>2025рік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00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101" name="Прямоугольник 3"/>
          <p:cNvSpPr/>
          <p:nvPr/>
        </p:nvSpPr>
        <p:spPr>
          <a:xfrm>
            <a:off x="2935800" y="465120"/>
            <a:ext cx="72417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Обладнання холодового ланцюга (ССЕ)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Рисунок 2" descr=""/>
          <p:cNvPicPr/>
          <p:nvPr/>
        </p:nvPicPr>
        <p:blipFill>
          <a:blip r:embed="rId3"/>
          <a:srcRect l="0" t="12461" r="0" b="0"/>
          <a:stretch/>
        </p:blipFill>
        <p:spPr>
          <a:xfrm>
            <a:off x="2261880" y="1082880"/>
            <a:ext cx="8697600" cy="5557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04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105" name="Рисунок 1" descr=""/>
          <p:cNvPicPr/>
          <p:nvPr/>
        </p:nvPicPr>
        <p:blipFill>
          <a:blip r:embed="rId3"/>
          <a:stretch/>
        </p:blipFill>
        <p:spPr>
          <a:xfrm>
            <a:off x="4864680" y="956880"/>
            <a:ext cx="2462040" cy="4943160"/>
          </a:xfrm>
          <a:prstGeom prst="rect">
            <a:avLst/>
          </a:prstGeom>
          <a:ln w="0">
            <a:noFill/>
          </a:ln>
        </p:spPr>
      </p:pic>
      <p:pic>
        <p:nvPicPr>
          <p:cNvPr id="106" name="Рисунок 4" descr=""/>
          <p:cNvPicPr/>
          <p:nvPr/>
        </p:nvPicPr>
        <p:blipFill>
          <a:blip r:embed="rId4"/>
          <a:stretch/>
        </p:blipFill>
        <p:spPr>
          <a:xfrm>
            <a:off x="6730920" y="3018960"/>
            <a:ext cx="3132360" cy="1517040"/>
          </a:xfrm>
          <a:prstGeom prst="rect">
            <a:avLst/>
          </a:prstGeom>
          <a:ln w="0">
            <a:noFill/>
          </a:ln>
        </p:spPr>
      </p:pic>
      <p:pic>
        <p:nvPicPr>
          <p:cNvPr id="107" name="Рисунок 5" descr=""/>
          <p:cNvPicPr/>
          <p:nvPr/>
        </p:nvPicPr>
        <p:blipFill>
          <a:blip r:embed="rId5"/>
          <a:stretch/>
        </p:blipFill>
        <p:spPr>
          <a:xfrm>
            <a:off x="2492640" y="1198080"/>
            <a:ext cx="3162960" cy="1029240"/>
          </a:xfrm>
          <a:prstGeom prst="rect">
            <a:avLst/>
          </a:prstGeom>
          <a:ln w="0">
            <a:noFill/>
          </a:ln>
        </p:spPr>
      </p:pic>
      <p:sp>
        <p:nvSpPr>
          <p:cNvPr id="108" name="Прямоугольник 6"/>
          <p:cNvSpPr/>
          <p:nvPr/>
        </p:nvSpPr>
        <p:spPr>
          <a:xfrm>
            <a:off x="3119760" y="268200"/>
            <a:ext cx="4712760" cy="47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9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Холодильник </a:t>
            </a:r>
            <a:r>
              <a:rPr b="1" lang="en-US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VLS 174A AC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10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111" name="Рисунок 1" descr=""/>
          <p:cNvPicPr/>
          <p:nvPr/>
        </p:nvPicPr>
        <p:blipFill>
          <a:blip r:embed="rId3"/>
          <a:srcRect l="0" t="13510" r="0" b="0"/>
          <a:stretch/>
        </p:blipFill>
        <p:spPr>
          <a:xfrm>
            <a:off x="2406240" y="1256040"/>
            <a:ext cx="7951680" cy="4951080"/>
          </a:xfrm>
          <a:prstGeom prst="rect">
            <a:avLst/>
          </a:prstGeom>
          <a:ln w="0">
            <a:noFill/>
          </a:ln>
        </p:spPr>
      </p:pic>
      <p:sp>
        <p:nvSpPr>
          <p:cNvPr id="112" name="Прямоугольник 4"/>
          <p:cNvSpPr/>
          <p:nvPr/>
        </p:nvSpPr>
        <p:spPr>
          <a:xfrm>
            <a:off x="2694960" y="388080"/>
            <a:ext cx="6555960" cy="47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90000"/>
              </a:lnSpc>
            </a:pPr>
            <a:r>
              <a:rPr b="1" lang="ru-RU" sz="2800" spc="-1" strike="noStrike">
                <a:solidFill>
                  <a:srgbClr val="000000"/>
                </a:solidFill>
                <a:latin typeface="IBM Plex Sans SemiBold"/>
                <a:ea typeface="Times New Roman"/>
              </a:rPr>
              <a:t>Прекваліфікований чи побутовий?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14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115" name="Google Shape;827;p85"/>
          <p:cNvSpPr/>
          <p:nvPr/>
        </p:nvSpPr>
        <p:spPr>
          <a:xfrm>
            <a:off x="84240" y="2503440"/>
            <a:ext cx="5677920" cy="258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«</a:t>
            </a: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Холодне життя» - це максимальний час зберігання температури +2°C…+8°C всередині 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термоконтейнера / термосумки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за допомогою охолоджених або заморожених холодоелементів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при максимум +43°C навколо,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та з закритою кришкою</a:t>
            </a: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	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Прямоугольник 2"/>
          <p:cNvSpPr/>
          <p:nvPr/>
        </p:nvSpPr>
        <p:spPr>
          <a:xfrm>
            <a:off x="84240" y="1256400"/>
            <a:ext cx="4823640" cy="96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73960" algn="ctr">
              <a:lnSpc>
                <a:spcPct val="90000"/>
              </a:lnSpc>
            </a:pPr>
            <a:r>
              <a:rPr b="1" lang="ru-RU" sz="3200" spc="-1" strike="noStrike">
                <a:solidFill>
                  <a:schemeClr val="dk1"/>
                </a:solidFill>
                <a:latin typeface="Arial"/>
                <a:ea typeface="Arial"/>
              </a:rPr>
              <a:t>«Холодне життя» (“</a:t>
            </a:r>
            <a:r>
              <a:rPr b="1" lang="en-US" sz="3200" spc="-1" strike="noStrike">
                <a:solidFill>
                  <a:schemeClr val="dk1"/>
                </a:solidFill>
                <a:latin typeface="Arial"/>
                <a:ea typeface="Arial"/>
              </a:rPr>
              <a:t>cold life”)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7" name="Рисунок 3" descr=""/>
          <p:cNvPicPr/>
          <p:nvPr/>
        </p:nvPicPr>
        <p:blipFill>
          <a:blip r:embed="rId3"/>
          <a:stretch/>
        </p:blipFill>
        <p:spPr>
          <a:xfrm>
            <a:off x="6186600" y="2334240"/>
            <a:ext cx="2705400" cy="1970280"/>
          </a:xfrm>
          <a:prstGeom prst="rect">
            <a:avLst/>
          </a:prstGeom>
          <a:ln w="0">
            <a:noFill/>
          </a:ln>
        </p:spPr>
      </p:pic>
      <p:pic>
        <p:nvPicPr>
          <p:cNvPr id="118" name="Рисунок 6" descr=""/>
          <p:cNvPicPr/>
          <p:nvPr/>
        </p:nvPicPr>
        <p:blipFill>
          <a:blip r:embed="rId4"/>
          <a:stretch/>
        </p:blipFill>
        <p:spPr>
          <a:xfrm>
            <a:off x="9408600" y="2334240"/>
            <a:ext cx="1900080" cy="197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20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121" name="Google Shape;815;p17"/>
          <p:cNvSpPr/>
          <p:nvPr/>
        </p:nvSpPr>
        <p:spPr>
          <a:xfrm>
            <a:off x="397080" y="2546640"/>
            <a:ext cx="4494600" cy="293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1270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Для короткочасного використання: </a:t>
            </a:r>
            <a:r>
              <a:rPr b="1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2-7 днів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12708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Використовується для транспортування, в компаніях по імунізації, або при виході з ладу холодильника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12708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Розглядається при виборі: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Об’єм для зберігання, зовнішня температура, доступний транспорт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Прямоугольник 2"/>
          <p:cNvSpPr/>
          <p:nvPr/>
        </p:nvSpPr>
        <p:spPr>
          <a:xfrm>
            <a:off x="397080" y="988200"/>
            <a:ext cx="6094800" cy="13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chemeClr val="dk1"/>
                </a:solidFill>
                <a:latin typeface="Arial"/>
                <a:ea typeface="Arial"/>
              </a:rPr>
              <a:t>Термоконтейнери</a:t>
            </a:r>
            <a:br>
              <a:rPr sz="4000"/>
            </a:b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Рисунок 3" descr=""/>
          <p:cNvPicPr/>
          <p:nvPr/>
        </p:nvPicPr>
        <p:blipFill>
          <a:blip r:embed="rId3"/>
          <a:stretch/>
        </p:blipFill>
        <p:spPr>
          <a:xfrm>
            <a:off x="6492960" y="268200"/>
            <a:ext cx="4398480" cy="3087720"/>
          </a:xfrm>
          <a:prstGeom prst="rect">
            <a:avLst/>
          </a:prstGeom>
          <a:ln w="0">
            <a:noFill/>
          </a:ln>
        </p:spPr>
      </p:pic>
      <p:pic>
        <p:nvPicPr>
          <p:cNvPr id="124" name="Рисунок 6" descr=""/>
          <p:cNvPicPr/>
          <p:nvPr/>
        </p:nvPicPr>
        <p:blipFill>
          <a:blip r:embed="rId4"/>
          <a:stretch/>
        </p:blipFill>
        <p:spPr>
          <a:xfrm>
            <a:off x="6492960" y="3772440"/>
            <a:ext cx="4398480" cy="2963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15;p5" descr=""/>
          <p:cNvPicPr/>
          <p:nvPr/>
        </p:nvPicPr>
        <p:blipFill>
          <a:blip r:embed="rId1"/>
          <a:stretch/>
        </p:blipFill>
        <p:spPr>
          <a:xfrm>
            <a:off x="0" y="-10836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26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127" name="Рисунок 3" descr=""/>
          <p:cNvPicPr/>
          <p:nvPr/>
        </p:nvPicPr>
        <p:blipFill>
          <a:blip r:embed="rId3"/>
          <a:stretch/>
        </p:blipFill>
        <p:spPr>
          <a:xfrm>
            <a:off x="8012160" y="1600200"/>
            <a:ext cx="3657600" cy="2886480"/>
          </a:xfrm>
          <a:prstGeom prst="rect">
            <a:avLst/>
          </a:prstGeom>
          <a:ln w="0">
            <a:noFill/>
          </a:ln>
        </p:spPr>
      </p:pic>
      <p:sp>
        <p:nvSpPr>
          <p:cNvPr id="128" name="Google Shape;834;p86"/>
          <p:cNvSpPr/>
          <p:nvPr/>
        </p:nvSpPr>
        <p:spPr>
          <a:xfrm>
            <a:off x="331560" y="1425240"/>
            <a:ext cx="5338440" cy="418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Термоконтейнер широкого діапазону та високої надійності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для транспортування та зберігання значної кількості вакцин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18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на великі відстані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Робочий об’єм для зберігання вакцин: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 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20,25 літрів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Зберігання холоду: </a:t>
            </a:r>
            <a:r>
              <a:rPr b="1" lang="en-US" sz="1800" spc="-1" strike="noStrike">
                <a:solidFill>
                  <a:schemeClr val="dk1"/>
                </a:solidFill>
                <a:latin typeface="Arial"/>
                <a:ea typeface="Arial"/>
              </a:rPr>
              <a:t>152,3 години (~6,3 доби)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при +43°C </a:t>
            </a:r>
            <a:r>
              <a:rPr b="0" lang="en-US" sz="1800" spc="-1" strike="noStrike" u="sng">
                <a:solidFill>
                  <a:srgbClr val="000000"/>
                </a:solidFill>
                <a:uFillTx/>
                <a:latin typeface="Arial"/>
                <a:ea typeface="Arial"/>
              </a:rPr>
              <a:t>без відкривання!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10008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Постачається в комплекті з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44 холодовими елементами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: по 0,4 літра, з кришкою та ручкою для перенесення.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10008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Гарантія: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2 роки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Прямоугольник 9"/>
          <p:cNvSpPr/>
          <p:nvPr/>
        </p:nvSpPr>
        <p:spPr>
          <a:xfrm>
            <a:off x="3048120" y="71280"/>
            <a:ext cx="6094800" cy="85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73960">
              <a:lnSpc>
                <a:spcPct val="9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Термоконтейнер великий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273960">
              <a:lnSpc>
                <a:spcPct val="9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для транспортування вакцини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Google Shape;880;p89"/>
          <p:cNvSpPr/>
          <p:nvPr/>
        </p:nvSpPr>
        <p:spPr>
          <a:xfrm>
            <a:off x="8012160" y="5118840"/>
            <a:ext cx="3753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Термоконтейнер </a:t>
            </a:r>
            <a:r>
              <a:rPr b="0" lang="uk-UA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великий</a:t>
            </a: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, </a:t>
            </a:r>
            <a:r>
              <a:rPr b="0" lang="uk-UA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20</a:t>
            </a: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 л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32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133" name="Рисунок 2" descr=""/>
          <p:cNvPicPr/>
          <p:nvPr/>
        </p:nvPicPr>
        <p:blipFill>
          <a:blip r:embed="rId3"/>
          <a:srcRect l="0" t="14214" r="0" b="0"/>
          <a:stretch/>
        </p:blipFill>
        <p:spPr>
          <a:xfrm>
            <a:off x="2610720" y="1139040"/>
            <a:ext cx="8998560" cy="5567040"/>
          </a:xfrm>
          <a:prstGeom prst="rect">
            <a:avLst/>
          </a:prstGeom>
          <a:ln w="0">
            <a:noFill/>
          </a:ln>
        </p:spPr>
      </p:pic>
      <p:sp>
        <p:nvSpPr>
          <p:cNvPr id="134" name="Прямоугольник 3"/>
          <p:cNvSpPr/>
          <p:nvPr/>
        </p:nvSpPr>
        <p:spPr>
          <a:xfrm>
            <a:off x="2223360" y="120240"/>
            <a:ext cx="9647280" cy="85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73960">
              <a:lnSpc>
                <a:spcPct val="9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Покроковий алгоритм підготовки термоконтейнеру на 20 літрів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15;p5" descr=""/>
          <p:cNvPicPr/>
          <p:nvPr/>
        </p:nvPicPr>
        <p:blipFill>
          <a:blip r:embed="rId1"/>
          <a:stretch/>
        </p:blipFill>
        <p:spPr>
          <a:xfrm>
            <a:off x="-108360" y="-157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36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137" name="Рисунок 3" descr=""/>
          <p:cNvPicPr/>
          <p:nvPr/>
        </p:nvPicPr>
        <p:blipFill>
          <a:blip r:embed="rId3"/>
          <a:stretch/>
        </p:blipFill>
        <p:spPr>
          <a:xfrm>
            <a:off x="8123760" y="2045520"/>
            <a:ext cx="2920320" cy="2283120"/>
          </a:xfrm>
          <a:prstGeom prst="rect">
            <a:avLst/>
          </a:prstGeom>
          <a:ln w="0">
            <a:noFill/>
          </a:ln>
        </p:spPr>
      </p:pic>
      <p:pic>
        <p:nvPicPr>
          <p:cNvPr id="138" name="Рисунок 1" descr=""/>
          <p:cNvPicPr/>
          <p:nvPr/>
        </p:nvPicPr>
        <p:blipFill>
          <a:blip r:embed="rId4"/>
          <a:stretch/>
        </p:blipFill>
        <p:spPr>
          <a:xfrm>
            <a:off x="7976880" y="4716360"/>
            <a:ext cx="3247560" cy="690480"/>
          </a:xfrm>
          <a:prstGeom prst="rect">
            <a:avLst/>
          </a:prstGeom>
          <a:ln w="0">
            <a:noFill/>
          </a:ln>
        </p:spPr>
      </p:pic>
      <p:sp>
        <p:nvSpPr>
          <p:cNvPr id="139" name="Прямоугольник 9"/>
          <p:cNvSpPr/>
          <p:nvPr/>
        </p:nvSpPr>
        <p:spPr>
          <a:xfrm>
            <a:off x="3048120" y="71280"/>
            <a:ext cx="6094800" cy="85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73960">
              <a:lnSpc>
                <a:spcPct val="9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Термоконтейнер великий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273960">
              <a:lnSpc>
                <a:spcPct val="9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для транспортування вакцини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Google Shape;870;p88"/>
          <p:cNvSpPr/>
          <p:nvPr/>
        </p:nvSpPr>
        <p:spPr>
          <a:xfrm>
            <a:off x="662400" y="1370160"/>
            <a:ext cx="5432400" cy="393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     </a:t>
            </a:r>
            <a:r>
              <a:rPr b="1" lang="en-US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Додаткові функції: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Тимчасове зберігання вакцин під час прибирання, розморожування холодильника або морозильника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57040" indent="-15552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 u="sng">
                <a:solidFill>
                  <a:srgbClr val="000000"/>
                </a:solidFill>
                <a:uFillTx/>
                <a:latin typeface="IBM Plex Sans SemiBold"/>
                <a:ea typeface="Arial"/>
              </a:rPr>
              <a:t>Зберігання та транспортування вакцин в екстрених випадках</a:t>
            </a: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, наприклад під час поломки холодильного обладнання, відсутності електроенергії та в інших надзвичайних ситуаціях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57040" indent="-15552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Тимчасова заміна термоконтейнерів у разі виходу з ладу (для районного рівня)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15;p5" descr=""/>
          <p:cNvPicPr/>
          <p:nvPr/>
        </p:nvPicPr>
        <p:blipFill>
          <a:blip r:embed="rId1"/>
          <a:stretch/>
        </p:blipFill>
        <p:spPr>
          <a:xfrm>
            <a:off x="-108360" y="-157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42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143" name="Прямоугольник 9"/>
          <p:cNvSpPr/>
          <p:nvPr/>
        </p:nvSpPr>
        <p:spPr>
          <a:xfrm>
            <a:off x="3048120" y="71280"/>
            <a:ext cx="6094800" cy="85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73960">
              <a:lnSpc>
                <a:spcPct val="9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Термоконтейнер малий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273960">
              <a:lnSpc>
                <a:spcPct val="9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для транспортування вакцини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4" name="Рисунок 4" descr=""/>
          <p:cNvPicPr/>
          <p:nvPr/>
        </p:nvPicPr>
        <p:blipFill>
          <a:blip r:embed="rId3"/>
          <a:stretch/>
        </p:blipFill>
        <p:spPr>
          <a:xfrm>
            <a:off x="7422480" y="1756440"/>
            <a:ext cx="3753720" cy="3006720"/>
          </a:xfrm>
          <a:prstGeom prst="rect">
            <a:avLst/>
          </a:prstGeom>
          <a:ln w="0">
            <a:noFill/>
          </a:ln>
        </p:spPr>
      </p:pic>
      <p:sp>
        <p:nvSpPr>
          <p:cNvPr id="145" name="Google Shape;877;p89"/>
          <p:cNvSpPr/>
          <p:nvPr/>
        </p:nvSpPr>
        <p:spPr>
          <a:xfrm>
            <a:off x="412560" y="1364760"/>
            <a:ext cx="5269320" cy="44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spAutoFit/>
          </a:bodyPr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Термоконтейнер широкого діапазону та високої надійності </a:t>
            </a:r>
            <a:r>
              <a:rPr b="1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для транспортування та зберігання вакцин</a:t>
            </a: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Робочий об’єм для зберігання вакцин: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    </a:t>
            </a:r>
            <a:r>
              <a:rPr b="1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6 літрів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Зберігання холоду </a:t>
            </a:r>
            <a:r>
              <a:rPr b="1" lang="en-US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132,3 години (~5,5 доби) </a:t>
            </a:r>
            <a:r>
              <a:rPr b="1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при +43°C </a:t>
            </a:r>
            <a:r>
              <a:rPr b="0" lang="en-US" sz="1800" spc="-1" strike="noStrike" u="sng">
                <a:solidFill>
                  <a:srgbClr val="000000"/>
                </a:solidFill>
                <a:uFillTx/>
                <a:latin typeface="IBM Plex Sans SemiBold"/>
                <a:ea typeface="Arial"/>
              </a:rPr>
              <a:t>без відкривання!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10008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З кришкою та ручкою для перенесення.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10008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Постачається в комплекті з </a:t>
            </a:r>
            <a:r>
              <a:rPr b="1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холодовими елементами: 26 шт. x 0,4 літра</a:t>
            </a: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.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10008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Гарантія: </a:t>
            </a:r>
            <a:r>
              <a:rPr b="1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2 роки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Google Shape;880;p89"/>
          <p:cNvSpPr/>
          <p:nvPr/>
        </p:nvSpPr>
        <p:spPr>
          <a:xfrm>
            <a:off x="7422480" y="5185440"/>
            <a:ext cx="3753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Термоконтейнер малий, 6 л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15;p5" descr=""/>
          <p:cNvPicPr/>
          <p:nvPr/>
        </p:nvPicPr>
        <p:blipFill>
          <a:blip r:embed="rId1"/>
          <a:stretch/>
        </p:blipFill>
        <p:spPr>
          <a:xfrm>
            <a:off x="0" y="-2988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48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149" name="Прямоугольник 3"/>
          <p:cNvSpPr/>
          <p:nvPr/>
        </p:nvSpPr>
        <p:spPr>
          <a:xfrm>
            <a:off x="3656160" y="505440"/>
            <a:ext cx="5966640" cy="47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73960">
              <a:lnSpc>
                <a:spcPct val="9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Інші види термоконтейнерів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Рисунок 1" descr=""/>
          <p:cNvPicPr/>
          <p:nvPr/>
        </p:nvPicPr>
        <p:blipFill>
          <a:blip r:embed="rId3"/>
          <a:stretch/>
        </p:blipFill>
        <p:spPr>
          <a:xfrm>
            <a:off x="481320" y="2103480"/>
            <a:ext cx="4015080" cy="3308760"/>
          </a:xfrm>
          <a:prstGeom prst="rect">
            <a:avLst/>
          </a:prstGeom>
          <a:ln w="0">
            <a:noFill/>
          </a:ln>
        </p:spPr>
      </p:pic>
      <p:pic>
        <p:nvPicPr>
          <p:cNvPr id="151" name="Рисунок 4" descr=""/>
          <p:cNvPicPr/>
          <p:nvPr/>
        </p:nvPicPr>
        <p:blipFill>
          <a:blip r:embed="rId4"/>
          <a:stretch/>
        </p:blipFill>
        <p:spPr>
          <a:xfrm>
            <a:off x="4921560" y="1783440"/>
            <a:ext cx="3435840" cy="3628800"/>
          </a:xfrm>
          <a:prstGeom prst="rect">
            <a:avLst/>
          </a:prstGeom>
          <a:ln w="0">
            <a:noFill/>
          </a:ln>
        </p:spPr>
      </p:pic>
      <p:pic>
        <p:nvPicPr>
          <p:cNvPr id="152" name="Рисунок 5" descr=""/>
          <p:cNvPicPr/>
          <p:nvPr/>
        </p:nvPicPr>
        <p:blipFill>
          <a:blip r:embed="rId5"/>
          <a:stretch/>
        </p:blipFill>
        <p:spPr>
          <a:xfrm>
            <a:off x="8675640" y="2213640"/>
            <a:ext cx="3376440" cy="3198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115;p5" descr=""/>
          <p:cNvPicPr/>
          <p:nvPr/>
        </p:nvPicPr>
        <p:blipFill>
          <a:blip r:embed="rId1"/>
          <a:stretch/>
        </p:blipFill>
        <p:spPr>
          <a:xfrm>
            <a:off x="0" y="-27360"/>
            <a:ext cx="12191040" cy="6856920"/>
          </a:xfrm>
          <a:prstGeom prst="rect">
            <a:avLst/>
          </a:prstGeom>
          <a:ln w="0">
            <a:noFill/>
          </a:ln>
        </p:spPr>
      </p:pic>
      <p:sp>
        <p:nvSpPr>
          <p:cNvPr id="61" name="Google Shape;117;p5"/>
          <p:cNvSpPr/>
          <p:nvPr/>
        </p:nvSpPr>
        <p:spPr>
          <a:xfrm>
            <a:off x="0" y="2801520"/>
            <a:ext cx="38156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2400" spc="-1" strike="noStrike">
                <a:solidFill>
                  <a:schemeClr val="dk1"/>
                </a:solidFill>
                <a:latin typeface="IBM Plex Sans SemiBold"/>
                <a:ea typeface="IBM Plex Sans SemiBold"/>
              </a:rPr>
              <a:t> 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AutoShape 2"/>
          <p:cNvSpPr/>
          <p:nvPr/>
        </p:nvSpPr>
        <p:spPr>
          <a:xfrm>
            <a:off x="155520" y="-144360"/>
            <a:ext cx="30384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63" name="Рисунок 6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64" name="Google Shape;605;p2"/>
          <p:cNvSpPr/>
          <p:nvPr/>
        </p:nvSpPr>
        <p:spPr>
          <a:xfrm>
            <a:off x="2475720" y="107280"/>
            <a:ext cx="9142920" cy="1067400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ru-RU" sz="4000" spc="-1" strike="noStrike">
                <a:solidFill>
                  <a:srgbClr val="ffffff"/>
                </a:solidFill>
                <a:latin typeface="Arial"/>
                <a:ea typeface="Arial"/>
              </a:rPr>
              <a:t>Нормативна база</a:t>
            </a:r>
            <a:endParaRPr b="0" lang="uk-UA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"/>
          <p:cNvSpPr/>
          <p:nvPr/>
        </p:nvSpPr>
        <p:spPr>
          <a:xfrm>
            <a:off x="-106920" y="1026360"/>
            <a:ext cx="12346560" cy="589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uk-UA" sz="1600" spc="-1" strike="noStrike">
                <a:solidFill>
                  <a:schemeClr val="dk1"/>
                </a:solidFill>
                <a:latin typeface="IBM Plex Sans"/>
              </a:rPr>
              <a:t>Вакцинопрофілактика інфекційних хвороб є одним із законодавчо визначених методів профілактики в системі охороні здоров’я. Чинне українське законодавство визначає, що робити профілактичні щеплення є одним з обов’язків громадян в сфері охорони здоров’я.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uk-UA" sz="1600" spc="-1" strike="noStrike">
                <a:solidFill>
                  <a:schemeClr val="dk1"/>
                </a:solidFill>
                <a:latin typeface="IBM Plex Sans"/>
              </a:rPr>
              <a:t>Україна відноситься до країн, де наявність щеплень є умовно обов’язковою, але штрафів чи інших санкцій за це не передбачено, на відміну від деяких країн Європи, де в разі відсутності щеплень, не введених згідно графіка, може бути застосовано штраф.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uk-UA" sz="1600" spc="-1" strike="noStrike">
                <a:solidFill>
                  <a:schemeClr val="dk1"/>
                </a:solidFill>
                <a:latin typeface="IBM Plex Sans"/>
                <a:ea typeface="Microsoft YaHei"/>
              </a:rPr>
              <a:t>В той же час, наявність щеплень в Україні є умовою реалізації деяких прав. Найпоширеніший приклад: право на здобуття освіти в колективі може бути реалізоване виключно в разі наявності щеплень згідно календаря вакцинації.</a:t>
            </a:r>
            <a:br>
              <a:rPr sz="1600"/>
            </a:br>
            <a:r>
              <a:rPr b="0" lang="uk-UA" sz="1600" spc="-1" strike="noStrike">
                <a:solidFill>
                  <a:schemeClr val="dk1"/>
                </a:solidFill>
                <a:latin typeface="IBM Plex Sans"/>
                <a:ea typeface="Microsoft YaHei"/>
              </a:rPr>
              <a:t>Основні законодавчі документи: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  <a:ea typeface="Microsoft YaHei"/>
              </a:rPr>
              <a:t>Конституція України у ст. 49 встановлює, що кожен громадянин має право на охорону здоров’я, а держава забезпечує санітарно-епідемічне благополуччя населення.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  <a:ea typeface="Microsoft YaHei"/>
              </a:rPr>
              <a:t>– </a:t>
            </a:r>
            <a:r>
              <a:rPr b="0" lang="ru-RU" sz="1600" spc="-1" strike="noStrike">
                <a:solidFill>
                  <a:schemeClr val="dk1"/>
                </a:solidFill>
                <a:latin typeface="IBM Plex Sans"/>
                <a:ea typeface="Microsoft YaHei"/>
              </a:rPr>
              <a:t>Закон «Про захист населення від інфекційних хвороб»;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  <a:ea typeface="Microsoft YaHei"/>
              </a:rPr>
              <a:t>– </a:t>
            </a:r>
            <a:r>
              <a:rPr b="0" lang="ru-RU" sz="1600" spc="-1" strike="noStrike">
                <a:solidFill>
                  <a:schemeClr val="dk1"/>
                </a:solidFill>
                <a:latin typeface="IBM Plex Sans"/>
                <a:ea typeface="Microsoft YaHei"/>
              </a:rPr>
              <a:t>Основи законодавства України про охорону здоров’я;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  <a:ea typeface="Microsoft YaHei"/>
              </a:rPr>
              <a:t>– </a:t>
            </a:r>
            <a:r>
              <a:rPr b="0" lang="ru-RU" sz="1600" spc="-1" strike="noStrike">
                <a:solidFill>
                  <a:schemeClr val="dk1"/>
                </a:solidFill>
                <a:latin typeface="IBM Plex Sans"/>
                <a:ea typeface="Microsoft YaHei"/>
              </a:rPr>
              <a:t>Закон “Про систему громадського здоров’я”. Стаття 15. Права та обовʼязки фізичних осіб у сфері громадського здоровʼя:  п.2 Фізичні особи зобовʼязані:піклуватися про своє здоров'я та здоров'я і гігієнічне виховання своїх дітей, не шкодити здоро в'ю інших громадян;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  <a:ea typeface="Microsoft YaHei"/>
              </a:rPr>
              <a:t>Стаття 43. Профілактичні щеплення.Профілактичні щеплення з метою запобігання захворювання на інфекційні захворювання проводяться відповідно до календаря профілактичних щеплень, який затверджується центральним органом виконавчої влади, що забезпечує формування державної політики у сфері охорони здоровʼя.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600" spc="-1" strike="noStrike">
                <a:solidFill>
                  <a:schemeClr val="dk1"/>
                </a:solidFill>
                <a:latin typeface="IBM Plex Sans"/>
                <a:ea typeface="Microsoft YaHei"/>
              </a:rPr>
              <a:t>Ці закони визначають обов’язок громадян вакцинуватися, обов’язок держави забезпечувати цей процес, контролювати його якість, доступність та безперервність.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15;p5" descr=""/>
          <p:cNvPicPr/>
          <p:nvPr/>
        </p:nvPicPr>
        <p:blipFill>
          <a:blip r:embed="rId1"/>
          <a:stretch/>
        </p:blipFill>
        <p:spPr>
          <a:xfrm>
            <a:off x="0" y="-2988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54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155" name="Прямоугольник 3"/>
          <p:cNvSpPr/>
          <p:nvPr/>
        </p:nvSpPr>
        <p:spPr>
          <a:xfrm>
            <a:off x="3848760" y="210240"/>
            <a:ext cx="5966640" cy="52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73960">
              <a:lnSpc>
                <a:spcPct val="90000"/>
              </a:lnSpc>
            </a:pPr>
            <a:r>
              <a:rPr b="1" lang="uk-UA" sz="32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Термосумки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6" name="Рисунок 2" descr=""/>
          <p:cNvPicPr/>
          <p:nvPr/>
        </p:nvPicPr>
        <p:blipFill>
          <a:blip r:embed="rId3"/>
          <a:stretch/>
        </p:blipFill>
        <p:spPr>
          <a:xfrm>
            <a:off x="2401560" y="1918800"/>
            <a:ext cx="2358360" cy="4583520"/>
          </a:xfrm>
          <a:prstGeom prst="rect">
            <a:avLst/>
          </a:prstGeom>
          <a:ln w="0">
            <a:noFill/>
          </a:ln>
        </p:spPr>
      </p:pic>
      <p:pic>
        <p:nvPicPr>
          <p:cNvPr id="157" name="Рисунок 6" descr=""/>
          <p:cNvPicPr/>
          <p:nvPr/>
        </p:nvPicPr>
        <p:blipFill>
          <a:blip r:embed="rId4"/>
          <a:stretch/>
        </p:blipFill>
        <p:spPr>
          <a:xfrm>
            <a:off x="7873920" y="1897200"/>
            <a:ext cx="3236040" cy="4626360"/>
          </a:xfrm>
          <a:prstGeom prst="rect">
            <a:avLst/>
          </a:prstGeom>
          <a:ln w="0">
            <a:noFill/>
          </a:ln>
        </p:spPr>
      </p:pic>
      <p:sp>
        <p:nvSpPr>
          <p:cNvPr id="158" name="Google Shape;920;p19"/>
          <p:cNvSpPr/>
          <p:nvPr/>
        </p:nvSpPr>
        <p:spPr>
          <a:xfrm>
            <a:off x="2401560" y="993600"/>
            <a:ext cx="22849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Звичайні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Google Shape;921;p19"/>
          <p:cNvSpPr/>
          <p:nvPr/>
        </p:nvSpPr>
        <p:spPr>
          <a:xfrm>
            <a:off x="7359120" y="906120"/>
            <a:ext cx="426600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Незалежний від користувача Захист від заморожування 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61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162" name="Прямоугольник 1"/>
          <p:cNvSpPr/>
          <p:nvPr/>
        </p:nvSpPr>
        <p:spPr>
          <a:xfrm>
            <a:off x="2971800" y="268200"/>
            <a:ext cx="5344920" cy="47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73960">
              <a:lnSpc>
                <a:spcPct val="9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Термосумки для вакцин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" name="Рисунок 4" descr=""/>
          <p:cNvPicPr/>
          <p:nvPr/>
        </p:nvPicPr>
        <p:blipFill>
          <a:blip r:embed="rId3"/>
          <a:stretch/>
        </p:blipFill>
        <p:spPr>
          <a:xfrm>
            <a:off x="990360" y="1155240"/>
            <a:ext cx="1980360" cy="2638800"/>
          </a:xfrm>
          <a:prstGeom prst="rect">
            <a:avLst/>
          </a:prstGeom>
          <a:ln w="0">
            <a:noFill/>
          </a:ln>
        </p:spPr>
      </p:pic>
      <p:pic>
        <p:nvPicPr>
          <p:cNvPr id="164" name="Рисунок 5" descr=""/>
          <p:cNvPicPr/>
          <p:nvPr/>
        </p:nvPicPr>
        <p:blipFill>
          <a:blip r:embed="rId4"/>
          <a:stretch/>
        </p:blipFill>
        <p:spPr>
          <a:xfrm>
            <a:off x="3648600" y="3795120"/>
            <a:ext cx="2157120" cy="2693520"/>
          </a:xfrm>
          <a:prstGeom prst="rect">
            <a:avLst/>
          </a:prstGeom>
          <a:ln w="0">
            <a:noFill/>
          </a:ln>
        </p:spPr>
      </p:pic>
      <p:pic>
        <p:nvPicPr>
          <p:cNvPr id="165" name="Рисунок 6" descr=""/>
          <p:cNvPicPr/>
          <p:nvPr/>
        </p:nvPicPr>
        <p:blipFill>
          <a:blip r:embed="rId5"/>
          <a:stretch/>
        </p:blipFill>
        <p:spPr>
          <a:xfrm>
            <a:off x="6824160" y="1149120"/>
            <a:ext cx="1962000" cy="2589840"/>
          </a:xfrm>
          <a:prstGeom prst="rect">
            <a:avLst/>
          </a:prstGeom>
          <a:ln w="0">
            <a:noFill/>
          </a:ln>
        </p:spPr>
      </p:pic>
      <p:pic>
        <p:nvPicPr>
          <p:cNvPr id="166" name="Рисунок 7" descr=""/>
          <p:cNvPicPr/>
          <p:nvPr/>
        </p:nvPicPr>
        <p:blipFill>
          <a:blip r:embed="rId6"/>
          <a:stretch/>
        </p:blipFill>
        <p:spPr>
          <a:xfrm>
            <a:off x="9455400" y="3831480"/>
            <a:ext cx="2010600" cy="2657160"/>
          </a:xfrm>
          <a:prstGeom prst="rect">
            <a:avLst/>
          </a:prstGeom>
          <a:ln w="0">
            <a:noFill/>
          </a:ln>
        </p:spPr>
      </p:pic>
      <p:sp>
        <p:nvSpPr>
          <p:cNvPr id="167" name="Google Shape;932;p92"/>
          <p:cNvSpPr/>
          <p:nvPr/>
        </p:nvSpPr>
        <p:spPr>
          <a:xfrm>
            <a:off x="870840" y="4201920"/>
            <a:ext cx="206424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Клас A</a:t>
            </a:r>
            <a:r>
              <a:rPr b="0" lang="en-US" sz="16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 (незалежний від користувача захист від заморожування - </a:t>
            </a:r>
            <a:r>
              <a:rPr b="1" lang="en-US" sz="16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UIFP</a:t>
            </a:r>
            <a:r>
              <a:rPr b="0" lang="en-US" sz="16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) 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Google Shape;933;p92"/>
          <p:cNvSpPr/>
          <p:nvPr/>
        </p:nvSpPr>
        <p:spPr>
          <a:xfrm>
            <a:off x="6665400" y="4104720"/>
            <a:ext cx="206424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попередньо кваліфікована </a:t>
            </a:r>
            <a:r>
              <a:rPr b="1" lang="en-US" sz="16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стандартна термосумка </a:t>
            </a:r>
            <a:r>
              <a:rPr b="0" lang="en-US" sz="16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без</a:t>
            </a:r>
            <a:r>
              <a:rPr b="1" lang="en-US" sz="16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 </a:t>
            </a:r>
            <a:r>
              <a:rPr b="0" lang="en-US" sz="16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захисту від заморожування 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15;p5" descr=""/>
          <p:cNvPicPr/>
          <p:nvPr/>
        </p:nvPicPr>
        <p:blipFill>
          <a:blip r:embed="rId1"/>
          <a:stretch/>
        </p:blipFill>
        <p:spPr>
          <a:xfrm>
            <a:off x="-108360" y="-157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70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171" name="Google Shape;939;p93"/>
          <p:cNvSpPr/>
          <p:nvPr/>
        </p:nvSpPr>
        <p:spPr>
          <a:xfrm>
            <a:off x="526320" y="1413720"/>
            <a:ext cx="5598000" cy="418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spAutoFit/>
          </a:bodyPr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Робочий об’єм для зберігання вакцин </a:t>
            </a:r>
            <a:r>
              <a:rPr b="1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1,5 л.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Зберігання холоду </a:t>
            </a:r>
            <a:r>
              <a:rPr b="1" lang="en-US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34 години (~1,4 доби)</a:t>
            </a:r>
            <a:r>
              <a:rPr b="1" lang="en-US" sz="1800" spc="-1" strike="noStrike">
                <a:solidFill>
                  <a:srgbClr val="ff0000"/>
                </a:solidFill>
                <a:latin typeface="IBM Plex Sans SemiBold"/>
                <a:ea typeface="Arial"/>
              </a:rPr>
              <a:t> </a:t>
            </a:r>
            <a:r>
              <a:rPr b="1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при +43°C </a:t>
            </a:r>
            <a:r>
              <a:rPr b="0" lang="en-US" sz="1800" spc="-1" strike="noStrike" u="sng">
                <a:solidFill>
                  <a:srgbClr val="000000"/>
                </a:solidFill>
                <a:uFillTx/>
                <a:latin typeface="IBM Plex Sans SemiBold"/>
                <a:ea typeface="Arial"/>
              </a:rPr>
              <a:t>без відкривання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10008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en-US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Клас A</a:t>
            </a: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 (незалежний від користувача захист від заморожування - </a:t>
            </a:r>
            <a:r>
              <a:rPr b="1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UIFP</a:t>
            </a: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) - вакцини не будуть піддаватися впливу температур нижче 0°C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10008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З кришкою та ручкою для перенесення.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10008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В комплекті з холодовими елементами: </a:t>
            </a:r>
            <a:r>
              <a:rPr b="1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4 x 0,6 літра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10008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Гарантія: </a:t>
            </a:r>
            <a:r>
              <a:rPr b="1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2 роки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2" name="Рисунок 1" descr=""/>
          <p:cNvPicPr/>
          <p:nvPr/>
        </p:nvPicPr>
        <p:blipFill>
          <a:blip r:embed="rId3"/>
          <a:stretch/>
        </p:blipFill>
        <p:spPr>
          <a:xfrm>
            <a:off x="7447680" y="1413720"/>
            <a:ext cx="3620520" cy="3241440"/>
          </a:xfrm>
          <a:prstGeom prst="rect">
            <a:avLst/>
          </a:prstGeom>
          <a:ln w="0">
            <a:noFill/>
          </a:ln>
        </p:spPr>
      </p:pic>
      <p:sp>
        <p:nvSpPr>
          <p:cNvPr id="173" name="Прямоугольник 2"/>
          <p:cNvSpPr/>
          <p:nvPr/>
        </p:nvSpPr>
        <p:spPr>
          <a:xfrm>
            <a:off x="3077280" y="90360"/>
            <a:ext cx="6094800" cy="85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73960">
              <a:lnSpc>
                <a:spcPct val="90000"/>
              </a:lnSpc>
            </a:pPr>
            <a:r>
              <a:rPr b="0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Термосумки класу A (захищеної від заморожування)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15;p5" descr=""/>
          <p:cNvPicPr/>
          <p:nvPr/>
        </p:nvPicPr>
        <p:blipFill>
          <a:blip r:embed="rId1"/>
          <a:stretch/>
        </p:blipFill>
        <p:spPr>
          <a:xfrm>
            <a:off x="-108360" y="-157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75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176" name="Рисунок 1" descr=""/>
          <p:cNvPicPr/>
          <p:nvPr/>
        </p:nvPicPr>
        <p:blipFill>
          <a:blip r:embed="rId3"/>
          <a:stretch/>
        </p:blipFill>
        <p:spPr>
          <a:xfrm>
            <a:off x="1415160" y="1721520"/>
            <a:ext cx="5382360" cy="4451400"/>
          </a:xfrm>
          <a:prstGeom prst="rect">
            <a:avLst/>
          </a:prstGeom>
          <a:ln w="0">
            <a:noFill/>
          </a:ln>
        </p:spPr>
      </p:pic>
      <p:pic>
        <p:nvPicPr>
          <p:cNvPr id="177" name="Рисунок 2" descr=""/>
          <p:cNvPicPr/>
          <p:nvPr/>
        </p:nvPicPr>
        <p:blipFill>
          <a:blip r:embed="rId4"/>
          <a:stretch/>
        </p:blipFill>
        <p:spPr>
          <a:xfrm>
            <a:off x="7347960" y="1624320"/>
            <a:ext cx="4185000" cy="4183200"/>
          </a:xfrm>
          <a:prstGeom prst="rect">
            <a:avLst/>
          </a:prstGeom>
          <a:ln w="0">
            <a:noFill/>
          </a:ln>
        </p:spPr>
      </p:pic>
      <p:sp>
        <p:nvSpPr>
          <p:cNvPr id="178" name="Прямоугольник 3"/>
          <p:cNvSpPr/>
          <p:nvPr/>
        </p:nvSpPr>
        <p:spPr>
          <a:xfrm>
            <a:off x="2494440" y="300960"/>
            <a:ext cx="7767360" cy="47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73960">
              <a:lnSpc>
                <a:spcPct val="9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Заборонене використання термосумок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80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181" name="Google Shape;954;p20"/>
          <p:cNvSpPr/>
          <p:nvPr/>
        </p:nvSpPr>
        <p:spPr>
          <a:xfrm>
            <a:off x="2504880" y="1219320"/>
            <a:ext cx="8754120" cy="56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71666" lnSpcReduction="10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400" spc="-1" strike="noStrike">
                <a:solidFill>
                  <a:schemeClr val="dk1"/>
                </a:solidFill>
                <a:latin typeface="Arial"/>
                <a:ea typeface="Arial"/>
              </a:rPr>
              <a:t>Відповідна температура холодоелементів залежатиме від</a:t>
            </a:r>
            <a:r>
              <a:rPr b="1" lang="ru-RU" sz="2900" spc="-1" strike="noStrike">
                <a:solidFill>
                  <a:schemeClr val="dk1"/>
                </a:solidFill>
                <a:latin typeface="Arial"/>
                <a:ea typeface="Arial"/>
              </a:rPr>
              <a:t>:</a:t>
            </a:r>
            <a:endParaRPr b="0" lang="uk-UA" sz="2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47"/>
              </a:spcBef>
              <a:tabLst>
                <a:tab algn="l" pos="0"/>
              </a:tabLst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72520">
              <a:lnSpc>
                <a:spcPct val="100000"/>
              </a:lnSpc>
              <a:spcBef>
                <a:spcPts val="434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  <a:ea typeface="Arial"/>
              </a:rPr>
              <a:t>Типи вакцин, що транспортуються,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72520">
              <a:lnSpc>
                <a:spcPct val="100000"/>
              </a:lnSpc>
              <a:spcBef>
                <a:spcPts val="434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  <a:ea typeface="Arial"/>
              </a:rPr>
              <a:t>Температури навколишнього середовища, при якій буде використовуватися термоконтейнер або термосумка, а також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72520">
              <a:lnSpc>
                <a:spcPct val="100000"/>
              </a:lnSpc>
              <a:spcBef>
                <a:spcPts val="434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ru-RU" sz="2800" spc="-1" strike="noStrike">
                <a:solidFill>
                  <a:schemeClr val="dk1"/>
                </a:solidFill>
                <a:latin typeface="Arial"/>
                <a:ea typeface="Arial"/>
              </a:rPr>
              <a:t>Тривалість транспортування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96"/>
              </a:spcBef>
              <a:tabLst>
                <a:tab algn="l" pos="0"/>
              </a:tabLst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27"/>
              </a:spcBef>
              <a:tabLst>
                <a:tab algn="l" pos="0"/>
              </a:tabLst>
            </a:pPr>
            <a:r>
              <a:rPr b="1" lang="ru-RU" sz="3400" spc="-1" strike="noStrike">
                <a:solidFill>
                  <a:schemeClr val="dk1"/>
                </a:solidFill>
                <a:latin typeface="Arial"/>
                <a:ea typeface="Arial"/>
              </a:rPr>
              <a:t>Загальні рекомендації по використанню холодоелементів:</a:t>
            </a:r>
            <a:endParaRPr b="0" lang="uk-UA" sz="3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232"/>
              </a:spcBef>
              <a:tabLst>
                <a:tab algn="l" pos="0"/>
              </a:tabLst>
            </a:pPr>
            <a:endParaRPr b="0" lang="uk-UA" sz="15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72520">
              <a:lnSpc>
                <a:spcPct val="100000"/>
              </a:lnSpc>
              <a:spcBef>
                <a:spcPts val="434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1" lang="ru-RU" sz="2800" spc="-1" strike="noStrike">
                <a:solidFill>
                  <a:schemeClr val="dk1"/>
                </a:solidFill>
                <a:latin typeface="Arial"/>
                <a:ea typeface="Arial"/>
              </a:rPr>
              <a:t>Заморожені </a:t>
            </a:r>
            <a:r>
              <a:rPr b="0" lang="ru-RU" sz="2800" spc="-1" strike="noStrike">
                <a:solidFill>
                  <a:schemeClr val="dk1"/>
                </a:solidFill>
                <a:latin typeface="Arial"/>
                <a:ea typeface="Arial"/>
              </a:rPr>
              <a:t>взяті безпосередньо з морозильника при температурі від −10 °</a:t>
            </a:r>
            <a:r>
              <a:rPr b="0" lang="en-US" sz="2800" spc="-1" strike="noStrike">
                <a:solidFill>
                  <a:schemeClr val="dk1"/>
                </a:solidFill>
                <a:latin typeface="Arial"/>
                <a:ea typeface="Arial"/>
              </a:rPr>
              <a:t>C </a:t>
            </a:r>
            <a:r>
              <a:rPr b="0" lang="ru-RU" sz="2800" spc="-1" strike="noStrike">
                <a:solidFill>
                  <a:schemeClr val="dk1"/>
                </a:solidFill>
                <a:latin typeface="Arial"/>
                <a:ea typeface="Arial"/>
              </a:rPr>
              <a:t>до −25 °</a:t>
            </a:r>
            <a:r>
              <a:rPr b="0" lang="en-US" sz="2800" spc="-1" strike="noStrike">
                <a:solidFill>
                  <a:schemeClr val="dk1"/>
                </a:solidFill>
                <a:latin typeface="Arial"/>
                <a:ea typeface="Arial"/>
              </a:rPr>
              <a:t>C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72520">
              <a:lnSpc>
                <a:spcPct val="100000"/>
              </a:lnSpc>
              <a:spcBef>
                <a:spcPts val="434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1" lang="ru-RU" sz="2800" spc="-1" strike="noStrik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</a:rPr>
              <a:t>Кондиціоновані  </a:t>
            </a:r>
            <a:r>
              <a:rPr b="0" lang="ru-RU" sz="2800" spc="-1" strike="noStrik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</a:rPr>
              <a:t>містить суміш води та льоду при початковій температурі приблизно 0 °</a:t>
            </a:r>
            <a:r>
              <a:rPr b="0" lang="en-US" sz="2800" spc="-1" strike="noStrik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</a:rPr>
              <a:t>C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72520">
              <a:lnSpc>
                <a:spcPct val="100000"/>
              </a:lnSpc>
              <a:spcBef>
                <a:spcPts val="434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1" lang="ru-RU" sz="2800" spc="-1" strike="noStrike">
                <a:solidFill>
                  <a:schemeClr val="dk1"/>
                </a:solidFill>
                <a:latin typeface="Arial"/>
                <a:ea typeface="Arial"/>
              </a:rPr>
              <a:t>Охолоджені</a:t>
            </a:r>
            <a:r>
              <a:rPr b="0" lang="ru-RU" sz="2800" spc="-1" strike="noStrike">
                <a:solidFill>
                  <a:schemeClr val="dk1"/>
                </a:solidFill>
                <a:latin typeface="Arial"/>
                <a:ea typeface="Arial"/>
              </a:rPr>
              <a:t>, що містить рідку воду з початковою температурою +5 °</a:t>
            </a:r>
            <a:r>
              <a:rPr b="0" lang="en-US" sz="2800" spc="-1" strike="noStrike">
                <a:solidFill>
                  <a:schemeClr val="dk1"/>
                </a:solidFill>
                <a:latin typeface="Arial"/>
                <a:ea typeface="Arial"/>
              </a:rPr>
              <a:t>C </a:t>
            </a:r>
            <a:r>
              <a:rPr b="0" lang="ru-RU" sz="2800" spc="-1" strike="noStrike">
                <a:solidFill>
                  <a:schemeClr val="dk1"/>
                </a:solidFill>
                <a:latin typeface="Arial"/>
                <a:ea typeface="Arial"/>
              </a:rPr>
              <a:t>або менше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72520">
              <a:lnSpc>
                <a:spcPct val="100000"/>
              </a:lnSpc>
              <a:spcBef>
                <a:spcPts val="434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1" lang="ru-RU" sz="2800" spc="-1" strike="noStrike">
                <a:solidFill>
                  <a:schemeClr val="dk1"/>
                </a:solidFill>
                <a:latin typeface="Arial"/>
                <a:ea typeface="Arial"/>
              </a:rPr>
              <a:t>З теплою водою </a:t>
            </a:r>
            <a:r>
              <a:rPr b="0" lang="ru-RU" sz="2800" spc="-1" strike="noStrike">
                <a:solidFill>
                  <a:schemeClr val="dk1"/>
                </a:solidFill>
                <a:latin typeface="Arial"/>
                <a:ea typeface="Arial"/>
              </a:rPr>
              <a:t>кімнатної температури від +18 °</a:t>
            </a:r>
            <a:r>
              <a:rPr b="0" lang="en-US" sz="2800" spc="-1" strike="noStrike">
                <a:solidFill>
                  <a:schemeClr val="dk1"/>
                </a:solidFill>
                <a:latin typeface="Arial"/>
                <a:ea typeface="Arial"/>
              </a:rPr>
              <a:t>C </a:t>
            </a:r>
            <a:r>
              <a:rPr b="0" lang="ru-RU" sz="2800" spc="-1" strike="noStrike">
                <a:solidFill>
                  <a:schemeClr val="dk1"/>
                </a:solidFill>
                <a:latin typeface="Arial"/>
                <a:ea typeface="Arial"/>
              </a:rPr>
              <a:t>до +24 °</a:t>
            </a:r>
            <a:r>
              <a:rPr b="0" lang="en-US" sz="2800" spc="-1" strike="noStrike">
                <a:solidFill>
                  <a:schemeClr val="dk1"/>
                </a:solidFill>
                <a:latin typeface="Arial"/>
                <a:ea typeface="Arial"/>
              </a:rPr>
              <a:t>C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343080" indent="-185400">
              <a:lnSpc>
                <a:spcPct val="100000"/>
              </a:lnSpc>
              <a:spcBef>
                <a:spcPts val="496"/>
              </a:spcBef>
              <a:tabLst>
                <a:tab algn="l" pos="0"/>
              </a:tabLst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Прямоугольник 1"/>
          <p:cNvSpPr/>
          <p:nvPr/>
        </p:nvSpPr>
        <p:spPr>
          <a:xfrm>
            <a:off x="4330440" y="317160"/>
            <a:ext cx="353016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Холодоелементи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84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185" name="Рисунок 4" descr=""/>
          <p:cNvPicPr/>
          <p:nvPr/>
        </p:nvPicPr>
        <p:blipFill>
          <a:blip r:embed="rId3"/>
          <a:srcRect l="0" t="12114" r="0" b="0"/>
          <a:stretch/>
        </p:blipFill>
        <p:spPr>
          <a:xfrm>
            <a:off x="5342040" y="1228680"/>
            <a:ext cx="6712560" cy="4665600"/>
          </a:xfrm>
          <a:prstGeom prst="rect">
            <a:avLst/>
          </a:prstGeom>
          <a:ln w="0">
            <a:noFill/>
          </a:ln>
        </p:spPr>
      </p:pic>
      <p:sp>
        <p:nvSpPr>
          <p:cNvPr id="186" name="Прямоугольник 5"/>
          <p:cNvSpPr/>
          <p:nvPr/>
        </p:nvSpPr>
        <p:spPr>
          <a:xfrm>
            <a:off x="0" y="1379160"/>
            <a:ext cx="5889960" cy="162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73960">
              <a:lnSpc>
                <a:spcPct val="9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Різниця підготовки між термосумкою з захистом від заморожування та термосумкою без захисту.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15;p5" descr=""/>
          <p:cNvPicPr/>
          <p:nvPr/>
        </p:nvPicPr>
        <p:blipFill>
          <a:blip r:embed="rId1"/>
          <a:stretch/>
        </p:blipFill>
        <p:spPr>
          <a:xfrm>
            <a:off x="0" y="-193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88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189" name="Google Shape;998;p96"/>
          <p:cNvSpPr/>
          <p:nvPr/>
        </p:nvSpPr>
        <p:spPr>
          <a:xfrm>
            <a:off x="770400" y="2216880"/>
            <a:ext cx="6255000" cy="308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spAutoFit/>
          </a:bodyPr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Помістіть поліетиленовий пакет з вакциною (та з розріджувачем за необхідності) в центр термосумки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10008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Розмістіть пристрій для моніторингу температури разом з вакциною (бажано) у верхній частині термосумки над вакциною.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10008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Прикрийте зверху внутрішню частину термосумки поролоновою прокладкою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10008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Щільно закрийте термосумку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Прямоугольник 1"/>
          <p:cNvSpPr/>
          <p:nvPr/>
        </p:nvSpPr>
        <p:spPr>
          <a:xfrm>
            <a:off x="2302200" y="268200"/>
            <a:ext cx="7875720" cy="85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73960">
              <a:lnSpc>
                <a:spcPct val="9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Алгоритм пакування термосумки класу </a:t>
            </a:r>
            <a:r>
              <a:rPr b="1" lang="en-US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A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273960">
              <a:lnSpc>
                <a:spcPct val="90000"/>
              </a:lnSpc>
            </a:pPr>
            <a:r>
              <a:rPr b="1" lang="en-US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(</a:t>
            </a: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захищеної від заморожування)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1" name="Рисунок 2" descr=""/>
          <p:cNvPicPr/>
          <p:nvPr/>
        </p:nvPicPr>
        <p:blipFill>
          <a:blip r:embed="rId3"/>
          <a:stretch/>
        </p:blipFill>
        <p:spPr>
          <a:xfrm>
            <a:off x="8349840" y="2216880"/>
            <a:ext cx="3079080" cy="2669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93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194" name="Прямоугольник 1"/>
          <p:cNvSpPr/>
          <p:nvPr/>
        </p:nvSpPr>
        <p:spPr>
          <a:xfrm>
            <a:off x="509400" y="1297080"/>
            <a:ext cx="6913080" cy="476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29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Алгоритм пакування </a:t>
            </a:r>
            <a:r>
              <a:rPr b="1" lang="ru-RU" sz="2000" spc="-1" strike="noStrike" u="sng">
                <a:solidFill>
                  <a:srgbClr val="000000"/>
                </a:solidFill>
                <a:uFillTx/>
                <a:latin typeface="IBM Plex Sans SemiBold"/>
                <a:ea typeface="Arial"/>
              </a:rPr>
              <a:t>стандартної термосумки</a:t>
            </a:r>
            <a:r>
              <a:rPr b="0" lang="ru-RU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: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29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Покладіть 4 кондиціоновані холодові елементи по бокам термосумки.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29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Покладіть </a:t>
            </a:r>
            <a:r>
              <a:rPr b="1" lang="ru-RU" sz="2000" spc="-1" strike="noStrike" u="sng">
                <a:solidFill>
                  <a:srgbClr val="000000"/>
                </a:solidFill>
                <a:uFillTx/>
                <a:latin typeface="IBM Plex Sans SemiBold"/>
                <a:ea typeface="Arial"/>
              </a:rPr>
              <a:t>термоіндикатор на заморожування на дно</a:t>
            </a:r>
            <a:r>
              <a:rPr b="0" lang="ru-RU" sz="2000" spc="-1" strike="noStrike" u="sng">
                <a:solidFill>
                  <a:srgbClr val="000000"/>
                </a:solidFill>
                <a:uFillTx/>
                <a:latin typeface="IBM Plex Sans SemiBold"/>
                <a:ea typeface="Arial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термосумки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29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Помістіть поліетиленовий пакет з усіма вакцинами та розріджувачами в центр термосумки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29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Термометр (або термологер для контролю нагрівання) розмістіть у верхній частині термосумки над вакциною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29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Якщо у вас термологер запустіть його кнопкою «ПУСК»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29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Прикрийте зверху внутрішню частину термосумки поролоновою прокладкою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29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Щільно закрийте термосумку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Прямоугольник 2"/>
          <p:cNvSpPr/>
          <p:nvPr/>
        </p:nvSpPr>
        <p:spPr>
          <a:xfrm>
            <a:off x="2130840" y="388080"/>
            <a:ext cx="8937000" cy="47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73960">
              <a:lnSpc>
                <a:spcPct val="9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Алгоритм пакування стандарних термосумок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6" name="Рисунок 3" descr=""/>
          <p:cNvPicPr/>
          <p:nvPr/>
        </p:nvPicPr>
        <p:blipFill>
          <a:blip r:embed="rId3"/>
          <a:stretch/>
        </p:blipFill>
        <p:spPr>
          <a:xfrm>
            <a:off x="8672040" y="1081800"/>
            <a:ext cx="2359800" cy="2514600"/>
          </a:xfrm>
          <a:prstGeom prst="rect">
            <a:avLst/>
          </a:prstGeom>
          <a:ln w="0">
            <a:noFill/>
          </a:ln>
        </p:spPr>
      </p:pic>
      <p:pic>
        <p:nvPicPr>
          <p:cNvPr id="197" name="Рисунок 4" descr=""/>
          <p:cNvPicPr/>
          <p:nvPr/>
        </p:nvPicPr>
        <p:blipFill>
          <a:blip r:embed="rId4"/>
          <a:stretch/>
        </p:blipFill>
        <p:spPr>
          <a:xfrm>
            <a:off x="8672040" y="3844440"/>
            <a:ext cx="2480040" cy="2614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15;p5" descr=""/>
          <p:cNvPicPr/>
          <p:nvPr/>
        </p:nvPicPr>
        <p:blipFill>
          <a:blip r:embed="rId1"/>
          <a:stretch/>
        </p:blipFill>
        <p:spPr>
          <a:xfrm>
            <a:off x="-108360" y="-157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199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200" name="Google Shape;1013;p99"/>
          <p:cNvSpPr/>
          <p:nvPr/>
        </p:nvSpPr>
        <p:spPr>
          <a:xfrm>
            <a:off x="2502720" y="1677600"/>
            <a:ext cx="798804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spAutoFit/>
          </a:bodyPr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 u="sng">
                <a:solidFill>
                  <a:srgbClr val="000000"/>
                </a:solidFill>
                <a:uFillTx/>
                <a:latin typeface="IBM Plex Sans SemiBold"/>
                <a:ea typeface="Arial"/>
              </a:rPr>
              <a:t>Не залишайте кришку відкритою після упаковки вакцини та холодових елементів</a:t>
            </a:r>
            <a:r>
              <a:rPr b="1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!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4200" indent="-100080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Треба завжди мати </a:t>
            </a:r>
            <a:r>
              <a:rPr b="1" lang="en-US" sz="2000" spc="-1" strike="noStrike" u="sng">
                <a:solidFill>
                  <a:srgbClr val="000000"/>
                </a:solidFill>
                <a:uFillTx/>
                <a:latin typeface="IBM Plex Sans SemiBold"/>
                <a:ea typeface="Arial"/>
              </a:rPr>
              <a:t>два комплекти холодильних елементів для кожної термосумки або термоконтейнера</a:t>
            </a: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!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4200" indent="-100080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Розміщуйте вакцину в термосумку у день вакцинальної сесії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Не кидайте термосумку і не сідайте на неї !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4200" indent="-100080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4200" indent="-2142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Не тримайте та не залишайте термосумку на сонячному світлі !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14200" indent="-100080">
              <a:lnSpc>
                <a:spcPct val="100000"/>
              </a:lnSpc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Прямоугольник 1"/>
          <p:cNvSpPr/>
          <p:nvPr/>
        </p:nvSpPr>
        <p:spPr>
          <a:xfrm>
            <a:off x="2239200" y="520200"/>
            <a:ext cx="8335440" cy="47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73960">
              <a:lnSpc>
                <a:spcPct val="90000"/>
              </a:lnSpc>
            </a:pPr>
            <a:r>
              <a:rPr b="0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Застереження при використанні термосумок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03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204" name="Рисунок 1" descr=""/>
          <p:cNvPicPr/>
          <p:nvPr/>
        </p:nvPicPr>
        <p:blipFill>
          <a:blip r:embed="rId3"/>
          <a:stretch/>
        </p:blipFill>
        <p:spPr>
          <a:xfrm>
            <a:off x="1172880" y="4266360"/>
            <a:ext cx="1980360" cy="2583720"/>
          </a:xfrm>
          <a:prstGeom prst="rect">
            <a:avLst/>
          </a:prstGeom>
          <a:ln w="0">
            <a:noFill/>
          </a:ln>
        </p:spPr>
      </p:pic>
      <p:pic>
        <p:nvPicPr>
          <p:cNvPr id="205" name="Рисунок 2" descr=""/>
          <p:cNvPicPr/>
          <p:nvPr/>
        </p:nvPicPr>
        <p:blipFill>
          <a:blip r:embed="rId4"/>
          <a:stretch/>
        </p:blipFill>
        <p:spPr>
          <a:xfrm>
            <a:off x="5105160" y="4257360"/>
            <a:ext cx="1980360" cy="2602080"/>
          </a:xfrm>
          <a:prstGeom prst="rect">
            <a:avLst/>
          </a:prstGeom>
          <a:ln w="0">
            <a:noFill/>
          </a:ln>
        </p:spPr>
      </p:pic>
      <p:pic>
        <p:nvPicPr>
          <p:cNvPr id="206" name="Рисунок 3" descr=""/>
          <p:cNvPicPr/>
          <p:nvPr/>
        </p:nvPicPr>
        <p:blipFill>
          <a:blip r:embed="rId5"/>
          <a:stretch/>
        </p:blipFill>
        <p:spPr>
          <a:xfrm>
            <a:off x="9037800" y="4290840"/>
            <a:ext cx="1980360" cy="2559600"/>
          </a:xfrm>
          <a:prstGeom prst="rect">
            <a:avLst/>
          </a:prstGeom>
          <a:ln w="0">
            <a:noFill/>
          </a:ln>
        </p:spPr>
      </p:pic>
      <p:sp>
        <p:nvSpPr>
          <p:cNvPr id="207" name="Прямоугольник 4"/>
          <p:cNvSpPr/>
          <p:nvPr/>
        </p:nvSpPr>
        <p:spPr>
          <a:xfrm>
            <a:off x="2209680" y="1219680"/>
            <a:ext cx="9772560" cy="301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Вимоги до розміщення обладнання в кімнаті: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  <a:p>
            <a:pPr lvl="2" marL="257040" indent="-257040">
              <a:lnSpc>
                <a:spcPct val="100000"/>
              </a:lnSpc>
              <a:buClr>
                <a:srgbClr val="000000"/>
              </a:buClr>
              <a:buFont typeface="Noto Sans Symbols"/>
              <a:buChar char="⮚"/>
            </a:pPr>
            <a:r>
              <a:rPr b="0" lang="ru-RU" sz="16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Відстань між обладнанням та стіною має бути не менше ніж 10 см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257040" indent="-104760">
              <a:lnSpc>
                <a:spcPct val="100000"/>
              </a:lnSpc>
              <a:tabLst>
                <a:tab algn="l" pos="0"/>
              </a:tabLst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lvl="2" marL="257040" indent="-257040">
              <a:lnSpc>
                <a:spcPct val="100000"/>
              </a:lnSpc>
              <a:buClr>
                <a:srgbClr val="000000"/>
              </a:buClr>
              <a:buFont typeface="Noto Sans Symbols"/>
              <a:buChar char="⮚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Відстань між двома одиницями обладнання, відповідно - не менше ніж 20 см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257040" indent="-104760">
              <a:lnSpc>
                <a:spcPct val="100000"/>
              </a:lnSpc>
              <a:tabLst>
                <a:tab algn="l" pos="0"/>
              </a:tabLst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lvl="2" marL="257040" indent="-257040">
              <a:lnSpc>
                <a:spcPct val="100000"/>
              </a:lnSpc>
              <a:buClr>
                <a:srgbClr val="000000"/>
              </a:buClr>
              <a:buFont typeface="Noto Sans Symbols"/>
              <a:buChar char="⮚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Відстань від верхньої вентиляційної решітки до стелі  - не менш ніж 50 см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257040" indent="-104760">
              <a:lnSpc>
                <a:spcPct val="100000"/>
              </a:lnSpc>
              <a:tabLst>
                <a:tab algn="l" pos="0"/>
              </a:tabLst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lvl="2" marL="257040" indent="-257040">
              <a:lnSpc>
                <a:spcPct val="100000"/>
              </a:lnSpc>
              <a:buClr>
                <a:srgbClr val="000000"/>
              </a:buClr>
              <a:buFont typeface="Noto Sans Symbols"/>
              <a:buChar char="⮚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Відстань до приладів опалення, обігрівачів або будь-яких нагрівальних елементів не менше ніж 1 м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marL="257040" indent="-104760">
              <a:lnSpc>
                <a:spcPct val="100000"/>
              </a:lnSpc>
              <a:tabLst>
                <a:tab algn="l" pos="0"/>
              </a:tabLst>
            </a:pP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  <a:p>
            <a:pPr lvl="2" marL="257040" indent="-257040">
              <a:lnSpc>
                <a:spcPct val="100000"/>
              </a:lnSpc>
              <a:buClr>
                <a:srgbClr val="000000"/>
              </a:buClr>
              <a:buFont typeface="Noto Sans Symbols"/>
              <a:buChar char="⮚"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Розмістіть обладнання подалі від прямих сонячних променів (бажано &gt;2 м від вікна)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Прямоугольник 5"/>
          <p:cNvSpPr/>
          <p:nvPr/>
        </p:nvSpPr>
        <p:spPr>
          <a:xfrm>
            <a:off x="2466360" y="221400"/>
            <a:ext cx="861336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Вимоги до встановлення та розміщення холодильного обладнання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115;p 1" descr=""/>
          <p:cNvPicPr/>
          <p:nvPr/>
        </p:nvPicPr>
        <p:blipFill>
          <a:blip r:embed="rId1"/>
          <a:stretch/>
        </p:blipFill>
        <p:spPr>
          <a:xfrm>
            <a:off x="0" y="202320"/>
            <a:ext cx="12191040" cy="6856920"/>
          </a:xfrm>
          <a:prstGeom prst="rect">
            <a:avLst/>
          </a:prstGeom>
          <a:ln w="0">
            <a:noFill/>
          </a:ln>
        </p:spPr>
      </p:pic>
      <p:sp>
        <p:nvSpPr>
          <p:cNvPr id="67" name="Google Shape;117;p 2"/>
          <p:cNvSpPr/>
          <p:nvPr/>
        </p:nvSpPr>
        <p:spPr>
          <a:xfrm>
            <a:off x="0" y="2801520"/>
            <a:ext cx="38156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2400" spc="-1" strike="noStrike">
                <a:solidFill>
                  <a:schemeClr val="dk1"/>
                </a:solidFill>
                <a:latin typeface="IBM Plex Sans SemiBold"/>
                <a:ea typeface="IBM Plex Sans SemiBold"/>
              </a:rPr>
              <a:t> 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AutoShape 3"/>
          <p:cNvSpPr/>
          <p:nvPr/>
        </p:nvSpPr>
        <p:spPr>
          <a:xfrm>
            <a:off x="155520" y="-144360"/>
            <a:ext cx="303840" cy="30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pic>
        <p:nvPicPr>
          <p:cNvPr id="69" name="Рисунок 10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70" name="Google Shape;605;p 2"/>
          <p:cNvSpPr/>
          <p:nvPr/>
        </p:nvSpPr>
        <p:spPr>
          <a:xfrm>
            <a:off x="2475720" y="107280"/>
            <a:ext cx="9142920" cy="1067400"/>
          </a:xfrm>
          <a:prstGeom prst="rect">
            <a:avLst/>
          </a:prstGeom>
          <a:solidFill>
            <a:srgbClr val="00b0f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ru-RU" sz="4000" spc="-1" strike="noStrike">
                <a:solidFill>
                  <a:srgbClr val="ffffff"/>
                </a:solidFill>
                <a:latin typeface="Arial"/>
                <a:ea typeface="Arial"/>
              </a:rPr>
              <a:t>Нормативна база</a:t>
            </a:r>
            <a:endParaRPr b="0" lang="uk-UA" sz="40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1" name="Рисунок 11" descr=""/>
          <p:cNvPicPr/>
          <p:nvPr/>
        </p:nvPicPr>
        <p:blipFill>
          <a:blip r:embed="rId3"/>
          <a:stretch/>
        </p:blipFill>
        <p:spPr>
          <a:xfrm>
            <a:off x="669960" y="1260000"/>
            <a:ext cx="4729680" cy="3534840"/>
          </a:xfrm>
          <a:prstGeom prst="rect">
            <a:avLst/>
          </a:prstGeom>
          <a:ln w="0">
            <a:noFill/>
          </a:ln>
        </p:spPr>
      </p:pic>
      <p:pic>
        <p:nvPicPr>
          <p:cNvPr id="72" name="Рисунок 12" descr=""/>
          <p:cNvPicPr/>
          <p:nvPr/>
        </p:nvPicPr>
        <p:blipFill>
          <a:blip r:embed="rId4"/>
          <a:stretch/>
        </p:blipFill>
        <p:spPr>
          <a:xfrm>
            <a:off x="7020000" y="1175040"/>
            <a:ext cx="4656600" cy="4242240"/>
          </a:xfrm>
          <a:prstGeom prst="rect">
            <a:avLst/>
          </a:prstGeom>
          <a:ln w="0">
            <a:noFill/>
          </a:ln>
        </p:spPr>
      </p:pic>
      <p:sp>
        <p:nvSpPr>
          <p:cNvPr id="73" name=""/>
          <p:cNvSpPr/>
          <p:nvPr/>
        </p:nvSpPr>
        <p:spPr>
          <a:xfrm>
            <a:off x="-127080" y="4529160"/>
            <a:ext cx="12318840" cy="285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Наказом затверджено: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– </a:t>
            </a: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Календар профілактичних щеплень;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– </a:t>
            </a: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Положення про організацію і проведення профілактичних щеплень;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– </a:t>
            </a: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Перелік медичних протипоказань до проведення профілактичних щеплень;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– </a:t>
            </a: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Порядок відпуску громадянам вакцин та анатоксинів через аптечну мережу;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– </a:t>
            </a:r>
            <a:r>
              <a:rPr b="0" lang="ru-RU" sz="1800" spc="-1" strike="noStrike">
                <a:solidFill>
                  <a:schemeClr val="dk1"/>
                </a:solidFill>
                <a:latin typeface="Calibri"/>
              </a:rPr>
              <a:t>Порядок забезпечення належних умов зберігання, транспортування, приймання та обліку вакцин, анатоксинів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Calibri"/>
                <a:ea typeface="Microsoft YaHei"/>
              </a:rPr>
              <a:t>та алергену туберкульозного в Україні.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10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211" name="Прямоугольник 5"/>
          <p:cNvSpPr/>
          <p:nvPr/>
        </p:nvSpPr>
        <p:spPr>
          <a:xfrm>
            <a:off x="2466360" y="221400"/>
            <a:ext cx="861336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Вимоги до встановлення та розміщення холодильного обладнання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2" name="Рисунок 6" descr=""/>
          <p:cNvPicPr/>
          <p:nvPr/>
        </p:nvPicPr>
        <p:blipFill>
          <a:blip r:embed="rId3"/>
          <a:srcRect l="0" t="4588" r="0" b="4634"/>
          <a:stretch/>
        </p:blipFill>
        <p:spPr>
          <a:xfrm>
            <a:off x="2810520" y="4053600"/>
            <a:ext cx="2199600" cy="2827080"/>
          </a:xfrm>
          <a:prstGeom prst="rect">
            <a:avLst/>
          </a:prstGeom>
          <a:ln w="0">
            <a:noFill/>
          </a:ln>
        </p:spPr>
      </p:pic>
      <p:pic>
        <p:nvPicPr>
          <p:cNvPr id="213" name="Рисунок 7" descr=""/>
          <p:cNvPicPr/>
          <p:nvPr/>
        </p:nvPicPr>
        <p:blipFill>
          <a:blip r:embed="rId4"/>
          <a:srcRect l="0" t="3014" r="0" b="0"/>
          <a:stretch/>
        </p:blipFill>
        <p:spPr>
          <a:xfrm>
            <a:off x="7387200" y="4008240"/>
            <a:ext cx="2199600" cy="2848680"/>
          </a:xfrm>
          <a:prstGeom prst="rect">
            <a:avLst/>
          </a:prstGeom>
          <a:ln w="0">
            <a:noFill/>
          </a:ln>
        </p:spPr>
      </p:pic>
      <p:sp>
        <p:nvSpPr>
          <p:cNvPr id="214" name="Google Shape;1062;p105"/>
          <p:cNvSpPr/>
          <p:nvPr/>
        </p:nvSpPr>
        <p:spPr>
          <a:xfrm>
            <a:off x="1065600" y="1175760"/>
            <a:ext cx="10897560" cy="308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Вимоги до кімнати, де буде встановлено обладнання</a:t>
            </a: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: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6192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2" marL="257040" indent="-257040">
              <a:lnSpc>
                <a:spcPct val="100000"/>
              </a:lnSpc>
              <a:buClr>
                <a:srgbClr val="000000"/>
              </a:buClr>
              <a:buFont typeface="Noto Sans Symbols"/>
              <a:buChar char="⮚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Приміщення повинно забезпечувати  можливість провітрювання, або мати припливно-витяжну вентиляцію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57040" indent="-10476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2" marL="257040" indent="-257040">
              <a:lnSpc>
                <a:spcPct val="100000"/>
              </a:lnSpc>
              <a:buClr>
                <a:srgbClr val="000000"/>
              </a:buClr>
              <a:buFont typeface="Noto Sans Symbols"/>
              <a:buChar char="⮚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На місці встановлення обладнання підлога повинна бути рівною, тобто не повинна мати перепад більш ніж 1 мм на 1 м поверхні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57040" indent="-10476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2" marL="257040" indent="-257040">
              <a:lnSpc>
                <a:spcPct val="100000"/>
              </a:lnSpc>
              <a:buClr>
                <a:srgbClr val="000000"/>
              </a:buClr>
              <a:buFont typeface="Noto Sans Symbols"/>
              <a:buChar char="⮚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Встановлене обладнання мусить дозволяти  його зручну експлуатацію та вільне переміщення персоналу по кімнаті, де воно встановлене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6192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16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217" name="Google Shape;1070;p106"/>
          <p:cNvSpPr/>
          <p:nvPr/>
        </p:nvSpPr>
        <p:spPr>
          <a:xfrm>
            <a:off x="626760" y="1811160"/>
            <a:ext cx="8648640" cy="445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400" rIns="68400" tIns="34200" bIns="342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Вимоги до енергопостачання: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000000"/>
              </a:buClr>
              <a:buFont typeface="Noto Sans Symbols"/>
              <a:buChar char="⮚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Наявність енергопостачання від національної електромережі </a:t>
            </a:r>
            <a:r>
              <a:rPr b="1" lang="en-US" sz="1800" spc="-1" strike="noStrike" u="sng">
                <a:solidFill>
                  <a:srgbClr val="000000"/>
                </a:solidFill>
                <a:uFillTx/>
                <a:latin typeface="IBM Plex Sans SemiBold"/>
                <a:ea typeface="Arial"/>
              </a:rPr>
              <a:t>220 В, 50 Гц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57040" indent="-10476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000000"/>
              </a:buClr>
              <a:buFont typeface="Noto Sans Symbols"/>
              <a:buChar char="⮚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Наявність </a:t>
            </a:r>
            <a:r>
              <a:rPr b="1" lang="en-US" sz="1800" spc="-1" strike="noStrike" u="sng">
                <a:solidFill>
                  <a:srgbClr val="000000"/>
                </a:solidFill>
                <a:uFillTx/>
                <a:latin typeface="IBM Plex Sans SemiBold"/>
                <a:ea typeface="Arial"/>
              </a:rPr>
              <a:t>контуру заземлення будівлі </a:t>
            </a: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(увага: при відсутності контуру заземлення, обладнання буде знято з гарантії!)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57040" indent="-10476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000000"/>
              </a:buClr>
              <a:buFont typeface="Noto Sans Symbols"/>
              <a:buChar char="⮚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Євро-розетка із заземленням </a:t>
            </a:r>
            <a:r>
              <a:rPr b="1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(тип «F» 16А</a:t>
            </a: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) на кожну одиницю обладнання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57040" indent="-10476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57040" indent="-257040">
              <a:lnSpc>
                <a:spcPct val="100000"/>
              </a:lnSpc>
              <a:buClr>
                <a:srgbClr val="000000"/>
              </a:buClr>
              <a:buFont typeface="Noto Sans Symbols"/>
              <a:buChar char="⮚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Площа  поперечного перетину </a:t>
            </a:r>
            <a:r>
              <a:rPr b="1" lang="en-US" sz="1800" spc="-1" strike="noStrike" u="sng">
                <a:solidFill>
                  <a:srgbClr val="000000"/>
                </a:solidFill>
                <a:uFillTx/>
                <a:latin typeface="IBM Plex Sans SemiBold"/>
                <a:ea typeface="Arial"/>
              </a:rPr>
              <a:t>кабелю живлення електромережі 3*1,5 мм² (мідь) або 3*2,5 мм² (алюміній)</a:t>
            </a: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. Якщо площа поперечного перетину кабелю менша, необхідно забезпечити окрему лінію живлення до кожної одиниці обладнання від розподільчого щитка відповідно до зазначених вище параметрів кабелю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214200" indent="-61920">
              <a:lnSpc>
                <a:spcPct val="100000"/>
              </a:lnSpc>
              <a:tabLst>
                <a:tab algn="l" pos="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Прямоугольник 2"/>
          <p:cNvSpPr/>
          <p:nvPr/>
        </p:nvSpPr>
        <p:spPr>
          <a:xfrm>
            <a:off x="2021400" y="340200"/>
            <a:ext cx="978048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Технічні вимоги до встановлення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холодильного обладнання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9" name="Рисунок 4" descr=""/>
          <p:cNvPicPr/>
          <p:nvPr/>
        </p:nvPicPr>
        <p:blipFill>
          <a:blip r:embed="rId3"/>
          <a:stretch/>
        </p:blipFill>
        <p:spPr>
          <a:xfrm>
            <a:off x="9618840" y="2526480"/>
            <a:ext cx="2327400" cy="2152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21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222" name="Прямоугольник 1"/>
          <p:cNvSpPr/>
          <p:nvPr/>
        </p:nvSpPr>
        <p:spPr>
          <a:xfrm>
            <a:off x="1395720" y="1873440"/>
            <a:ext cx="10274040" cy="447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Термоконтейнери та термосумки після використання повинні бути добре висушені з відкритими кришками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-Якщо їх залишити вологими із закритими кришками, вони запліснявіють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-Цвіль і вогкість можуть вплинути на герметичність термоконтейнерів та термосумок  для вакцин та можуть забруднити вакцини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Удари та сонячне світло можуть спричинити тріщини на стінках і кришках термоконтейнерів та термосумок для вакцин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-Це оголює ізоляцію та підвищує ризик теплового впливу на вакцини всередині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-Якщо на стінці термоконтейнеру та\або термосумки для вакцини є невелика тріщина, використовуйте липку стрічку, щоб закрити її, доки не стане доступним непошкоджений контейнер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Прямоугольник 2"/>
          <p:cNvSpPr/>
          <p:nvPr/>
        </p:nvSpPr>
        <p:spPr>
          <a:xfrm>
            <a:off x="2239200" y="628200"/>
            <a:ext cx="873252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Обслуговування термоконтейнерів та термосумок для вакцин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115;p5" descr=""/>
          <p:cNvPicPr/>
          <p:nvPr/>
        </p:nvPicPr>
        <p:blipFill>
          <a:blip r:embed="rId1"/>
          <a:stretch/>
        </p:blipFill>
        <p:spPr>
          <a:xfrm>
            <a:off x="-108360" y="-157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25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226" name="Рисунок 1" descr=""/>
          <p:cNvPicPr/>
          <p:nvPr/>
        </p:nvPicPr>
        <p:blipFill>
          <a:blip r:embed="rId3"/>
          <a:stretch/>
        </p:blipFill>
        <p:spPr>
          <a:xfrm>
            <a:off x="2624040" y="1134360"/>
            <a:ext cx="8044200" cy="5227920"/>
          </a:xfrm>
          <a:prstGeom prst="rect">
            <a:avLst/>
          </a:prstGeom>
          <a:ln w="0">
            <a:noFill/>
          </a:ln>
        </p:spPr>
      </p:pic>
      <p:sp>
        <p:nvSpPr>
          <p:cNvPr id="227" name="Прямоугольник 2"/>
          <p:cNvSpPr/>
          <p:nvPr/>
        </p:nvSpPr>
        <p:spPr>
          <a:xfrm>
            <a:off x="2939760" y="-157320"/>
            <a:ext cx="800784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Вимоги до встановлення та розміщення холодильного обладнання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115;p5" descr=""/>
          <p:cNvPicPr/>
          <p:nvPr/>
        </p:nvPicPr>
        <p:blipFill>
          <a:blip r:embed="rId1"/>
          <a:stretch/>
        </p:blipFill>
        <p:spPr>
          <a:xfrm>
            <a:off x="-108360" y="-157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29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230" name="Google Shape;1079;p58"/>
          <p:cNvSpPr/>
          <p:nvPr/>
        </p:nvSpPr>
        <p:spPr>
          <a:xfrm>
            <a:off x="1545480" y="1797840"/>
            <a:ext cx="6171120" cy="434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43080" indent="-343080" defTabSz="914400">
              <a:lnSpc>
                <a:spcPct val="80000"/>
              </a:lnSpc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Зберігайте чистоту, особливо решіток видуву теплого повітря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0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Зберіганню підлягає </a:t>
            </a:r>
            <a:r>
              <a:rPr b="1" lang="ru-RU" sz="2400" spc="-1" strike="noStrike" u="sng">
                <a:solidFill>
                  <a:srgbClr val="000000"/>
                </a:solidFill>
                <a:uFillTx/>
                <a:latin typeface="IBM Plex Sans SemiBold"/>
                <a:ea typeface="Calibri"/>
              </a:rPr>
              <a:t>лише вакцина</a:t>
            </a:r>
            <a:r>
              <a:rPr b="0" lang="ru-RU" sz="2400" spc="-1" strike="noStrike" u="sng">
                <a:solidFill>
                  <a:srgbClr val="000000"/>
                </a:solidFill>
                <a:uFillTx/>
                <a:latin typeface="IBM Plex Sans SemiBold"/>
                <a:ea typeface="Calibri"/>
              </a:rPr>
              <a:t> 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Відкривається мінімум разів на день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Генератор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Стабілізатори напруги - щоб уникнути пошкодження компресорів, при перепадах електрики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Журнал контролю температури повинен додаватися до обладнання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Слідкуйте за температурою у вбудованому термометрі, а також у 30 FT-2 всередині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Прямоугольник 1"/>
          <p:cNvSpPr/>
          <p:nvPr/>
        </p:nvSpPr>
        <p:spPr>
          <a:xfrm>
            <a:off x="1903320" y="808200"/>
            <a:ext cx="637776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chemeClr val="dk1"/>
                </a:solidFill>
                <a:latin typeface="IBM Plex Sans SemiBold"/>
                <a:ea typeface="Calibri"/>
              </a:rPr>
              <a:t>Холодильники/Морозильники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Рисунок 2" descr=""/>
          <p:cNvPicPr/>
          <p:nvPr/>
        </p:nvPicPr>
        <p:blipFill>
          <a:blip r:embed="rId3"/>
          <a:stretch/>
        </p:blipFill>
        <p:spPr>
          <a:xfrm>
            <a:off x="8638560" y="1261080"/>
            <a:ext cx="2982600" cy="2323080"/>
          </a:xfrm>
          <a:prstGeom prst="rect">
            <a:avLst/>
          </a:prstGeom>
          <a:ln w="0">
            <a:noFill/>
          </a:ln>
        </p:spPr>
      </p:pic>
      <p:pic>
        <p:nvPicPr>
          <p:cNvPr id="233" name="Рисунок 4" descr=""/>
          <p:cNvPicPr/>
          <p:nvPr/>
        </p:nvPicPr>
        <p:blipFill>
          <a:blip r:embed="rId4"/>
          <a:stretch/>
        </p:blipFill>
        <p:spPr>
          <a:xfrm>
            <a:off x="8638560" y="4030560"/>
            <a:ext cx="2982600" cy="2115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35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236" name="Google Shape;1087;p59"/>
          <p:cNvSpPr/>
          <p:nvPr/>
        </p:nvSpPr>
        <p:spPr>
          <a:xfrm>
            <a:off x="108360" y="1214280"/>
            <a:ext cx="12082680" cy="548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Холодильник працює добре, лише якщо він є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33640">
              <a:lnSpc>
                <a:spcPct val="100000"/>
              </a:lnSpc>
              <a:spcBef>
                <a:spcPts val="485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Правильно встановлений;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33640">
              <a:lnSpc>
                <a:spcPct val="100000"/>
              </a:lnSpc>
              <a:spcBef>
                <a:spcPts val="485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Регулярно прибирається;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33640">
              <a:lnSpc>
                <a:spcPct val="100000"/>
              </a:lnSpc>
              <a:spcBef>
                <a:spcPts val="485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Періодично розморожується.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51"/>
              </a:spcBef>
              <a:tabLst>
                <a:tab algn="l" pos="0"/>
              </a:tabLst>
            </a:pPr>
            <a:r>
              <a:rPr b="1" i="1" lang="ru-RU" sz="1800" spc="-1" strike="noStrike" u="sng">
                <a:solidFill>
                  <a:schemeClr val="dk1"/>
                </a:solidFill>
                <a:uFillTx/>
                <a:latin typeface="IBM Plex Sans SemiBold"/>
                <a:ea typeface="Arial"/>
              </a:rPr>
              <a:t>Холодильники слід розморожувати регулярно, або коли товщина льоду перевищує 0,5 см, залежно від того, що станеться раніше</a:t>
            </a:r>
            <a:r>
              <a:rPr b="0" lang="ru-RU" sz="1800" spc="-1" strike="noStrike" u="sng">
                <a:solidFill>
                  <a:schemeClr val="dk1"/>
                </a:solidFill>
                <a:uFillTx/>
                <a:latin typeface="IBM Plex Sans SemiBold"/>
                <a:ea typeface="Arial"/>
              </a:rPr>
              <a:t> 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397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Щоб розморозити та очистити холодильник: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32640">
              <a:lnSpc>
                <a:spcPct val="100000"/>
              </a:lnSpc>
              <a:spcBef>
                <a:spcPts val="35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Вийміть усі вакцини та перемістіть їх до іншого холодильника або термоконтейнера з холодоелементами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32640">
              <a:lnSpc>
                <a:spcPct val="100000"/>
              </a:lnSpc>
              <a:spcBef>
                <a:spcPts val="35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Вимкніть електричне живлення холодильника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32640">
              <a:lnSpc>
                <a:spcPct val="100000"/>
              </a:lnSpc>
              <a:spcBef>
                <a:spcPts val="35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Залиште двері відкритими і дочекайтеся, поки лід розтане. Ніколи не намагайтеся видалити лід ножем; це може пошкодити холодильник. Каструлю з горячою водою можна поставити всередину і закрити дверцята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32640">
              <a:lnSpc>
                <a:spcPct val="100000"/>
              </a:lnSpc>
              <a:spcBef>
                <a:spcPts val="35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Очистіть внутрішню частину холодильника та ущільнення дверцят чистою вологою тканиною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32640">
              <a:lnSpc>
                <a:spcPct val="100000"/>
              </a:lnSpc>
              <a:spcBef>
                <a:spcPts val="35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Перезапустіть холодильник. Не регулюйте термостат (якщо він є).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32640">
              <a:lnSpc>
                <a:spcPct val="100000"/>
              </a:lnSpc>
              <a:spcBef>
                <a:spcPts val="35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Коли температура в основній секції опуститься до +8 °C або нижче (але не нижче +2 °C), розмістіть вакцини, розчинники та холодоелементи у відповідних місцях.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Прямоугольник 1"/>
          <p:cNvSpPr/>
          <p:nvPr/>
        </p:nvSpPr>
        <p:spPr>
          <a:xfrm>
            <a:off x="2874600" y="366480"/>
            <a:ext cx="80920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IBM Plex Sans SemiBold"/>
                <a:ea typeface="Calibri"/>
              </a:rPr>
              <a:t>Розморожування холодильників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39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240" name="Прямоугольник 1"/>
          <p:cNvSpPr/>
          <p:nvPr/>
        </p:nvSpPr>
        <p:spPr>
          <a:xfrm>
            <a:off x="2814480" y="726480"/>
            <a:ext cx="80920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chemeClr val="dk1"/>
                </a:solidFill>
                <a:latin typeface="IBM Plex Sans SemiBold"/>
                <a:ea typeface="Calibri"/>
              </a:rPr>
              <a:t>Розморожування холодильників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Google Shape;1093;p60"/>
          <p:cNvSpPr/>
          <p:nvPr/>
        </p:nvSpPr>
        <p:spPr>
          <a:xfrm>
            <a:off x="1676520" y="1966320"/>
            <a:ext cx="8838000" cy="450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Якщо холодильник потребує розморожування частіше ніж раз місяць перевірте основні причини: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- співробітники часто відчиняють дверцята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             </a:t>
            </a: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(частіше 3х разів за день);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- дверцята не щільно зачиняються;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- ущільнення дверцят потребує заміни.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43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244" name="Google Shape;1131;p27"/>
          <p:cNvSpPr/>
          <p:nvPr/>
        </p:nvSpPr>
        <p:spPr>
          <a:xfrm>
            <a:off x="1065600" y="1373760"/>
            <a:ext cx="10509120" cy="509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276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ФТІ - єдиний пристрій для моніторингу температури, який супроводжує вакцини по всьому ланцюгу постачання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276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ФТІ — це етикетка з хімічним індикатором, прикріплена виробником  до контейнера з вакциною (флакона або ампули).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276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Коли вакцина рухається ланцюгом постачання, ФТІ записує його кумулятивний вплив тепла через поступову зміну коліру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276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Якщо колір внутрішнього квадрата однакового коліру або темніше зовнішнього кола, вакцина була піддана занадто сильному нагріванню і її не слід використовувати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276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В даний час існує чотири типи ФТІ, вибрані відповідно до теплової чутливості вакцини - ФТІ2, ФТІ 7, ФТІ 14 і ФТІ30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276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Число ФТІ – це час у днях, за який внутрішній квадрат досягає кольору із зазначенням точки виходу з ладу, якщо флакон піддається постійній температурі 37 °</a:t>
            </a:r>
            <a:r>
              <a:rPr b="0" lang="en-US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C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276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Основна мета ФТІ — гарантувати, що вакцини, пошкоджені теплом, не використовивуються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Прямоугольник 1"/>
          <p:cNvSpPr/>
          <p:nvPr/>
        </p:nvSpPr>
        <p:spPr>
          <a:xfrm>
            <a:off x="2532960" y="268200"/>
            <a:ext cx="1004544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chemeClr val="dk1"/>
                </a:solidFill>
                <a:latin typeface="IBM Plex Sans SemiBold"/>
                <a:ea typeface="Calibri"/>
              </a:rPr>
              <a:t>Моніторинг впливу тепла за допомогою флаконного термоіндикатора (ФТІ)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115;p5" descr=""/>
          <p:cNvPicPr/>
          <p:nvPr/>
        </p:nvPicPr>
        <p:blipFill>
          <a:blip r:embed="rId1"/>
          <a:stretch/>
        </p:blipFill>
        <p:spPr>
          <a:xfrm>
            <a:off x="0" y="-2304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47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248" name="Google Shape;1115;p25"/>
          <p:cNvSpPr/>
          <p:nvPr/>
        </p:nvSpPr>
        <p:spPr>
          <a:xfrm>
            <a:off x="3081240" y="1840680"/>
            <a:ext cx="8276760" cy="45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24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Існує багато пристроїв/систем, що використовуються для моніторингу температури під час зберігання та транспортування вакцин;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561"/>
              </a:spcBef>
              <a:tabLst>
                <a:tab algn="l" pos="0"/>
              </a:tabLst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ru-RU" sz="24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Для холодильників: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7288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30-денні реєстратори температури (</a:t>
            </a:r>
            <a:r>
              <a:rPr b="1" lang="en-US" sz="24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Fridge tag 2E</a:t>
            </a:r>
            <a:r>
              <a:rPr b="0" lang="en-US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)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7288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Флаконні  термо індікатори  (</a:t>
            </a:r>
            <a:r>
              <a:rPr b="0" lang="ru-RU" sz="24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ФТІ)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7288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Електронні індикатори замерзання (</a:t>
            </a:r>
            <a:r>
              <a:rPr b="0" lang="en-US" sz="24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Freeze Tag</a:t>
            </a:r>
            <a:r>
              <a:rPr b="0" lang="en-US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)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57240">
              <a:lnSpc>
                <a:spcPct val="90000"/>
              </a:lnSpc>
              <a:spcBef>
                <a:spcPts val="561"/>
              </a:spcBef>
              <a:tabLst>
                <a:tab algn="l" pos="0"/>
              </a:tabLst>
            </a:pP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57240">
              <a:lnSpc>
                <a:spcPct val="9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ru-RU" sz="24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Для холодильних камер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72880">
              <a:lnSpc>
                <a:spcPct val="9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en-US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Multilog-2 (</a:t>
            </a: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для холодильних камер)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Прямоугольник 1"/>
          <p:cNvSpPr/>
          <p:nvPr/>
        </p:nvSpPr>
        <p:spPr>
          <a:xfrm>
            <a:off x="2736360" y="532800"/>
            <a:ext cx="86216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chemeClr val="dk1"/>
                </a:solidFill>
                <a:latin typeface="IBM Plex Sans SemiBold"/>
                <a:ea typeface="Calibri"/>
              </a:rPr>
              <a:t>Прилади/системи контролю температури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51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252" name="Google Shape;1137;p28"/>
          <p:cNvSpPr/>
          <p:nvPr/>
        </p:nvSpPr>
        <p:spPr>
          <a:xfrm>
            <a:off x="949320" y="1123920"/>
            <a:ext cx="11132280" cy="536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Статус ФТІ мінімізує непотрібну втрату вакцини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Статус ФТІ допомагає вирішити, яку вакцину слід використати першою – партію вакцини, яка демонструє значний вплив тепла, слід розподілити та використати перед партією, яка демонструє менший вплив тепла, навіть якщо її термін придатності довший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Статус ФТІ слід завжди перевіряти та записувати вручну у супроводжуючих документах, коли вакцина вперше надходить до  закладу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Перевірте ФТІ перед відкриттям вакцини, щоб побачити, чи вакцина не була пошкоджена теплом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Використовуйте флакон, лише якщо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9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Термін придатності не минув, і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9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якщо колір внутрішного квадрату ФТІ світліший за колір зовнішного  кола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ФТІ не вимірюють вплив температури замерзання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Якщо вакцина чутлива до заморожування і є підозра на замерзання, необхідно провести тест на струшування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Прямоугольник 1"/>
          <p:cNvSpPr/>
          <p:nvPr/>
        </p:nvSpPr>
        <p:spPr>
          <a:xfrm>
            <a:off x="2857320" y="170640"/>
            <a:ext cx="757296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chemeClr val="dk1"/>
                </a:solidFill>
                <a:latin typeface="IBM Plex Sans SemiBold"/>
                <a:ea typeface="Calibri"/>
              </a:rPr>
              <a:t>Флаконні термоіндикаторт (ФТІ)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75" name="Рисунок 6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76" name="Google Shape;616;g2af851eac1b_0_33" descr=""/>
          <p:cNvPicPr/>
          <p:nvPr/>
        </p:nvPicPr>
        <p:blipFill>
          <a:blip r:embed="rId3"/>
          <a:stretch/>
        </p:blipFill>
        <p:spPr>
          <a:xfrm>
            <a:off x="2862360" y="1380240"/>
            <a:ext cx="7327080" cy="5367600"/>
          </a:xfrm>
          <a:prstGeom prst="rect">
            <a:avLst/>
          </a:prstGeom>
          <a:ln w="0">
            <a:noFill/>
          </a:ln>
        </p:spPr>
      </p:pic>
      <p:sp>
        <p:nvSpPr>
          <p:cNvPr id="77" name="Прямоугольник 3"/>
          <p:cNvSpPr/>
          <p:nvPr/>
        </p:nvSpPr>
        <p:spPr>
          <a:xfrm>
            <a:off x="2130840" y="429840"/>
            <a:ext cx="940752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chemeClr val="dk1"/>
                </a:solidFill>
                <a:latin typeface="Arial"/>
                <a:ea typeface="Arial"/>
              </a:rPr>
              <a:t>Зміни до 595 наказу від 27.05.2025</a:t>
            </a: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115;p5" descr=""/>
          <p:cNvPicPr/>
          <p:nvPr/>
        </p:nvPicPr>
        <p:blipFill>
          <a:blip r:embed="rId1"/>
          <a:stretch/>
        </p:blipFill>
        <p:spPr>
          <a:xfrm>
            <a:off x="-108360" y="-157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55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256" name="Рисунок 1" descr=""/>
          <p:cNvPicPr/>
          <p:nvPr/>
        </p:nvPicPr>
        <p:blipFill>
          <a:blip r:embed="rId3"/>
          <a:stretch/>
        </p:blipFill>
        <p:spPr>
          <a:xfrm>
            <a:off x="2029680" y="1691640"/>
            <a:ext cx="8131680" cy="3474000"/>
          </a:xfrm>
          <a:prstGeom prst="rect">
            <a:avLst/>
          </a:prstGeom>
          <a:ln w="0">
            <a:noFill/>
          </a:ln>
        </p:spPr>
      </p:pic>
      <p:sp>
        <p:nvSpPr>
          <p:cNvPr id="257" name="Прямоугольник 2"/>
          <p:cNvSpPr/>
          <p:nvPr/>
        </p:nvSpPr>
        <p:spPr>
          <a:xfrm>
            <a:off x="2025720" y="443880"/>
            <a:ext cx="8268480" cy="52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90000"/>
              </a:lnSpc>
              <a:tabLst>
                <a:tab algn="l" pos="0"/>
              </a:tabLst>
            </a:pPr>
            <a:r>
              <a:rPr b="1" lang="ru-RU" sz="3200" spc="-1" strike="noStrike">
                <a:solidFill>
                  <a:schemeClr val="dk1"/>
                </a:solidFill>
                <a:latin typeface="IBM Plex Sans SemiBold"/>
                <a:ea typeface="Calibri"/>
              </a:rPr>
              <a:t>Флаконні термоіндикатори (ФТІ)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Google Shape;1144;p29"/>
          <p:cNvSpPr/>
          <p:nvPr/>
        </p:nvSpPr>
        <p:spPr>
          <a:xfrm>
            <a:off x="2301480" y="5587560"/>
            <a:ext cx="335160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Розміщення ФТІ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Google Shape;1145;p29"/>
          <p:cNvSpPr/>
          <p:nvPr/>
        </p:nvSpPr>
        <p:spPr>
          <a:xfrm>
            <a:off x="5987880" y="5582880"/>
            <a:ext cx="38851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Calibri"/>
              </a:rPr>
              <a:t>Читання</a:t>
            </a: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 ФТІ – Все ще добре або…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61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262" name="Google Shape;1151;p30"/>
          <p:cNvSpPr/>
          <p:nvPr/>
        </p:nvSpPr>
        <p:spPr>
          <a:xfrm>
            <a:off x="170640" y="1365480"/>
            <a:ext cx="8291520" cy="556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6666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4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Є два різних розташування для ФТІ. Кожен із них пов’язаний із спеціальними вказівками щодо поводження з відкритими багатодозовими флаконами вакцини: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276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400" spc="-1" strike="noStrike">
                <a:solidFill>
                  <a:schemeClr val="dk1"/>
                </a:solidFill>
                <a:latin typeface="Arial"/>
                <a:ea typeface="Arial"/>
              </a:rPr>
              <a:t>На етикетці флакона</a:t>
            </a:r>
            <a:r>
              <a:rPr b="0" lang="ru-RU" sz="2400" spc="-1" strike="noStrike">
                <a:solidFill>
                  <a:schemeClr val="dk1"/>
                </a:solidFill>
                <a:latin typeface="Arial"/>
                <a:ea typeface="Arial"/>
              </a:rPr>
              <a:t>: (</a:t>
            </a:r>
            <a:r>
              <a:rPr b="0" lang="ru-RU" sz="2400" spc="-1" strike="noStrike" u="sng">
                <a:solidFill>
                  <a:schemeClr val="dk1"/>
                </a:solidFill>
                <a:uFillTx/>
                <a:latin typeface="Arial"/>
                <a:ea typeface="Arial"/>
              </a:rPr>
              <a:t>Багаторазове використання</a:t>
            </a:r>
            <a:r>
              <a:rPr b="0" lang="ru-RU" sz="2400" spc="-1" strike="noStrike">
                <a:solidFill>
                  <a:schemeClr val="dk1"/>
                </a:solidFill>
                <a:latin typeface="Arial"/>
                <a:ea typeface="Arial"/>
              </a:rPr>
              <a:t>)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72520">
              <a:lnSpc>
                <a:spcPct val="100000"/>
              </a:lnSpc>
              <a:spcBef>
                <a:spcPts val="391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ru-RU" sz="2400" spc="-1" strike="noStrike">
                <a:solidFill>
                  <a:schemeClr val="dk1"/>
                </a:solidFill>
                <a:latin typeface="Arial"/>
                <a:ea typeface="Arial"/>
              </a:rPr>
              <a:t>Відкритий флакон з вакциною можна зберігати для наступних сеансів імунізації до 28 днів, незалежно від складу продукту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276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200" spc="-1" strike="noStrike">
                <a:solidFill>
                  <a:schemeClr val="dk1"/>
                </a:solidFill>
                <a:latin typeface="Arial"/>
                <a:ea typeface="Arial"/>
              </a:rPr>
              <a:t>На етикетці</a:t>
            </a:r>
            <a:r>
              <a:rPr b="0" lang="ru-RU" sz="2200" spc="-1" strike="noStrike">
                <a:solidFill>
                  <a:schemeClr val="dk1"/>
                </a:solidFill>
                <a:latin typeface="Arial"/>
                <a:ea typeface="Arial"/>
              </a:rPr>
              <a:t>(</a:t>
            </a:r>
            <a:r>
              <a:rPr b="0" lang="ru-RU" sz="2200" spc="-1" strike="noStrike" u="sng">
                <a:solidFill>
                  <a:schemeClr val="dk1"/>
                </a:solidFill>
                <a:uFillTx/>
                <a:latin typeface="Arial"/>
                <a:ea typeface="Arial"/>
              </a:rPr>
              <a:t>Одноразове використання</a:t>
            </a:r>
            <a:r>
              <a:rPr b="0" lang="ru-RU" sz="2200" spc="-1" strike="noStrike">
                <a:solidFill>
                  <a:schemeClr val="dk1"/>
                </a:solidFill>
                <a:latin typeface="Arial"/>
                <a:ea typeface="Arial"/>
              </a:rPr>
              <a:t>)</a:t>
            </a:r>
            <a:endParaRPr b="0" lang="uk-UA" sz="2200" spc="-1" strike="noStrike">
              <a:solidFill>
                <a:srgbClr val="000000"/>
              </a:solidFill>
              <a:latin typeface="Arial"/>
            </a:endParaRPr>
          </a:p>
          <a:p>
            <a:pPr marL="343080" indent="-3276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ru-RU" sz="2200" spc="-1" strike="noStrike">
                <a:solidFill>
                  <a:schemeClr val="dk1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>
                <a:solidFill>
                  <a:schemeClr val="dk1"/>
                </a:solidFill>
                <a:latin typeface="Arial"/>
                <a:ea typeface="Arial"/>
              </a:rPr>
              <a:t>(наприклад, кришка або шийка ампули): Відкритий флакон з вакциною необхідно викинути в кінці сеансу імунізації або протягом шести годин після відкриття, залежно від того, що відбудеться раніше</a:t>
            </a:r>
            <a:endParaRPr b="0" lang="uk-UA" sz="2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72520">
              <a:lnSpc>
                <a:spcPct val="100000"/>
              </a:lnSpc>
              <a:spcBef>
                <a:spcPts val="391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ru-RU" sz="2200" spc="-1" strike="noStrike">
                <a:solidFill>
                  <a:schemeClr val="dk1"/>
                </a:solidFill>
                <a:latin typeface="Arial"/>
                <a:ea typeface="Arial"/>
              </a:rPr>
              <a:t>Це незалежно від складу продукту (рідкий або ліофілізований)</a:t>
            </a:r>
            <a:endParaRPr b="0" lang="uk-UA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Прямоугольник 1"/>
          <p:cNvSpPr/>
          <p:nvPr/>
        </p:nvSpPr>
        <p:spPr>
          <a:xfrm>
            <a:off x="3498120" y="342000"/>
            <a:ext cx="39384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600" spc="-1" strike="noStrike">
                <a:solidFill>
                  <a:schemeClr val="dk1"/>
                </a:solidFill>
                <a:latin typeface="IBM Plex Sans SemiBold"/>
                <a:ea typeface="Calibri"/>
              </a:rPr>
              <a:t>Розміщення ФТІ </a:t>
            </a:r>
            <a:endParaRPr b="0" lang="uk-UA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4" name="Рисунок 2" descr=""/>
          <p:cNvPicPr/>
          <p:nvPr/>
        </p:nvPicPr>
        <p:blipFill>
          <a:blip r:embed="rId3"/>
          <a:stretch/>
        </p:blipFill>
        <p:spPr>
          <a:xfrm>
            <a:off x="9032760" y="268200"/>
            <a:ext cx="2588760" cy="2931120"/>
          </a:xfrm>
          <a:prstGeom prst="rect">
            <a:avLst/>
          </a:prstGeom>
          <a:ln w="0">
            <a:noFill/>
          </a:ln>
        </p:spPr>
      </p:pic>
      <p:pic>
        <p:nvPicPr>
          <p:cNvPr id="265" name="Рисунок 4" descr=""/>
          <p:cNvPicPr/>
          <p:nvPr/>
        </p:nvPicPr>
        <p:blipFill>
          <a:blip r:embed="rId4"/>
          <a:stretch/>
        </p:blipFill>
        <p:spPr>
          <a:xfrm>
            <a:off x="9032760" y="3777480"/>
            <a:ext cx="2588760" cy="2850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115;p5" descr=""/>
          <p:cNvPicPr/>
          <p:nvPr/>
        </p:nvPicPr>
        <p:blipFill>
          <a:blip r:embed="rId1"/>
          <a:stretch/>
        </p:blipFill>
        <p:spPr>
          <a:xfrm>
            <a:off x="-108360" y="-157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67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268" name="Прямоугольник 1"/>
          <p:cNvSpPr/>
          <p:nvPr/>
        </p:nvSpPr>
        <p:spPr>
          <a:xfrm>
            <a:off x="352800" y="1542960"/>
            <a:ext cx="690120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chemeClr val="dk1"/>
                </a:solidFill>
                <a:latin typeface="IBM Plex Sans SemiBold"/>
                <a:ea typeface="Calibri"/>
              </a:rPr>
              <a:t>Статус ФТІ у актах видачі/приходу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Google Shape;1159;p31"/>
          <p:cNvSpPr/>
          <p:nvPr/>
        </p:nvSpPr>
        <p:spPr>
          <a:xfrm>
            <a:off x="5570640" y="1542960"/>
            <a:ext cx="5978520" cy="332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Пункт видачі: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18240">
              <a:lnSpc>
                <a:spcPct val="100000"/>
              </a:lnSpc>
              <a:spcBef>
                <a:spcPts val="51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  <a:ea typeface="Arial"/>
              </a:rPr>
              <a:t>Завжди вказуйте статус ФТІ у Акті прийому передачі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endParaRPr b="0" lang="uk-UA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r>
              <a:rPr b="1" lang="ru-RU" sz="2400" spc="-1" strike="noStrike">
                <a:solidFill>
                  <a:schemeClr val="dk1"/>
                </a:solidFill>
                <a:latin typeface="Arial"/>
                <a:ea typeface="Arial"/>
              </a:rPr>
              <a:t>Пункт приймання: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18240">
              <a:lnSpc>
                <a:spcPct val="100000"/>
              </a:lnSpc>
              <a:spcBef>
                <a:spcPts val="51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  <a:ea typeface="Arial"/>
              </a:rPr>
              <a:t>Завжди перевіряйте та порівнюйте статус ФТІ отриманих вакцин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18240">
              <a:lnSpc>
                <a:spcPct val="100000"/>
              </a:lnSpc>
              <a:spcBef>
                <a:spcPts val="51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  <a:ea typeface="Arial"/>
              </a:rPr>
              <a:t>Завжди вказуйте статус ФТІ у приймальних документах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71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272" name="Рисунок 1" descr=""/>
          <p:cNvPicPr/>
          <p:nvPr/>
        </p:nvPicPr>
        <p:blipFill>
          <a:blip r:embed="rId3"/>
          <a:srcRect l="0" t="15967" r="0" b="0"/>
          <a:stretch/>
        </p:blipFill>
        <p:spPr>
          <a:xfrm>
            <a:off x="4557600" y="1342440"/>
            <a:ext cx="7342560" cy="5124240"/>
          </a:xfrm>
          <a:prstGeom prst="rect">
            <a:avLst/>
          </a:prstGeom>
          <a:ln w="0">
            <a:noFill/>
          </a:ln>
        </p:spPr>
      </p:pic>
      <p:sp>
        <p:nvSpPr>
          <p:cNvPr id="273" name="Прямоугольник 2"/>
          <p:cNvSpPr/>
          <p:nvPr/>
        </p:nvSpPr>
        <p:spPr>
          <a:xfrm>
            <a:off x="227520" y="1342440"/>
            <a:ext cx="410184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chemeClr val="dk1"/>
                </a:solidFill>
                <a:latin typeface="IBM Plex Sans SemiBold"/>
                <a:ea typeface="Calibri"/>
              </a:rPr>
              <a:t>Що робити, коли є зміна стадії ФТІ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115;p5" descr=""/>
          <p:cNvPicPr/>
          <p:nvPr/>
        </p:nvPicPr>
        <p:blipFill>
          <a:blip r:embed="rId1"/>
          <a:stretch/>
        </p:blipFill>
        <p:spPr>
          <a:xfrm>
            <a:off x="75600" y="-14436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75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276" name="Рисунок 1" descr=""/>
          <p:cNvPicPr/>
          <p:nvPr/>
        </p:nvPicPr>
        <p:blipFill>
          <a:blip r:embed="rId3"/>
          <a:stretch/>
        </p:blipFill>
        <p:spPr>
          <a:xfrm>
            <a:off x="542520" y="2548080"/>
            <a:ext cx="2688840" cy="1421280"/>
          </a:xfrm>
          <a:prstGeom prst="rect">
            <a:avLst/>
          </a:prstGeom>
          <a:ln w="0">
            <a:noFill/>
          </a:ln>
        </p:spPr>
      </p:pic>
      <p:pic>
        <p:nvPicPr>
          <p:cNvPr id="277" name="Рисунок 2" descr=""/>
          <p:cNvPicPr/>
          <p:nvPr/>
        </p:nvPicPr>
        <p:blipFill>
          <a:blip r:embed="rId4"/>
          <a:stretch/>
        </p:blipFill>
        <p:spPr>
          <a:xfrm>
            <a:off x="574200" y="4171320"/>
            <a:ext cx="2657160" cy="1882800"/>
          </a:xfrm>
          <a:prstGeom prst="rect">
            <a:avLst/>
          </a:prstGeom>
          <a:ln w="0">
            <a:noFill/>
          </a:ln>
        </p:spPr>
      </p:pic>
      <p:pic>
        <p:nvPicPr>
          <p:cNvPr id="278" name="Рисунок 3" descr=""/>
          <p:cNvPicPr/>
          <p:nvPr/>
        </p:nvPicPr>
        <p:blipFill>
          <a:blip r:embed="rId5"/>
          <a:stretch/>
        </p:blipFill>
        <p:spPr>
          <a:xfrm>
            <a:off x="3897360" y="2618640"/>
            <a:ext cx="2216520" cy="2973960"/>
          </a:xfrm>
          <a:prstGeom prst="rect">
            <a:avLst/>
          </a:prstGeom>
          <a:ln w="0">
            <a:noFill/>
          </a:ln>
        </p:spPr>
      </p:pic>
      <p:pic>
        <p:nvPicPr>
          <p:cNvPr id="279" name="Рисунок 4" descr=""/>
          <p:cNvPicPr/>
          <p:nvPr/>
        </p:nvPicPr>
        <p:blipFill>
          <a:blip r:embed="rId6"/>
          <a:stretch/>
        </p:blipFill>
        <p:spPr>
          <a:xfrm>
            <a:off x="6508080" y="2618640"/>
            <a:ext cx="2028960" cy="2973960"/>
          </a:xfrm>
          <a:prstGeom prst="rect">
            <a:avLst/>
          </a:prstGeom>
          <a:ln w="0">
            <a:noFill/>
          </a:ln>
        </p:spPr>
      </p:pic>
      <p:pic>
        <p:nvPicPr>
          <p:cNvPr id="280" name="Рисунок 5" descr=""/>
          <p:cNvPicPr/>
          <p:nvPr/>
        </p:nvPicPr>
        <p:blipFill>
          <a:blip r:embed="rId7"/>
          <a:stretch/>
        </p:blipFill>
        <p:spPr>
          <a:xfrm>
            <a:off x="9155880" y="2610720"/>
            <a:ext cx="2642040" cy="1559520"/>
          </a:xfrm>
          <a:prstGeom prst="rect">
            <a:avLst/>
          </a:prstGeom>
          <a:ln w="0">
            <a:noFill/>
          </a:ln>
        </p:spPr>
      </p:pic>
      <p:pic>
        <p:nvPicPr>
          <p:cNvPr id="281" name="Рисунок 6" descr=""/>
          <p:cNvPicPr/>
          <p:nvPr/>
        </p:nvPicPr>
        <p:blipFill>
          <a:blip r:embed="rId8"/>
          <a:stretch/>
        </p:blipFill>
        <p:spPr>
          <a:xfrm>
            <a:off x="9739800" y="4268520"/>
            <a:ext cx="1604880" cy="2154960"/>
          </a:xfrm>
          <a:prstGeom prst="rect">
            <a:avLst/>
          </a:prstGeom>
          <a:ln w="0">
            <a:noFill/>
          </a:ln>
        </p:spPr>
      </p:pic>
      <p:sp>
        <p:nvSpPr>
          <p:cNvPr id="282" name="Прямоугольник 7"/>
          <p:cNvSpPr/>
          <p:nvPr/>
        </p:nvSpPr>
        <p:spPr>
          <a:xfrm>
            <a:off x="2246040" y="666720"/>
            <a:ext cx="8834040" cy="52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90000"/>
              </a:lnSpc>
            </a:pPr>
            <a:r>
              <a:rPr b="1" lang="ru-RU" sz="3200" spc="-1" strike="noStrike">
                <a:solidFill>
                  <a:schemeClr val="dk1"/>
                </a:solidFill>
                <a:latin typeface="IBM Plex Sans SemiBold"/>
                <a:ea typeface="Calibri"/>
              </a:rPr>
              <a:t>Реєстратори температури електронні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Прямоугольник 9"/>
          <p:cNvSpPr/>
          <p:nvPr/>
        </p:nvSpPr>
        <p:spPr>
          <a:xfrm>
            <a:off x="1883880" y="1322280"/>
            <a:ext cx="91962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Реєстратор температури електронний - прилад для вимірювання показників температури, який безперервно зчитує дані та зберігає їх в пам’яті із заданою періодичністю (р. </a:t>
            </a:r>
            <a:r>
              <a:rPr b="0" lang="en-US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I, </a:t>
            </a:r>
            <a:r>
              <a:rPr b="0" lang="ru-RU" sz="1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п.2 Порядку від 27.05.25);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115;p5" descr=""/>
          <p:cNvPicPr/>
          <p:nvPr/>
        </p:nvPicPr>
        <p:blipFill>
          <a:blip r:embed="rId1"/>
          <a:stretch/>
        </p:blipFill>
        <p:spPr>
          <a:xfrm>
            <a:off x="-108360" y="-157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85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286" name="Google Shape;1198;p34"/>
          <p:cNvSpPr/>
          <p:nvPr/>
        </p:nvSpPr>
        <p:spPr>
          <a:xfrm>
            <a:off x="167040" y="1410840"/>
            <a:ext cx="8145720" cy="472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43080" indent="-333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Ці пристрої поміщають із завантаженням вакцини у холодильник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3336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Вони записують температуру холодильника з інтервалом не більше 10 хвилин і показують історію температури за будь-який день за останні 30 днів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3336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Вони також записують і відображають 30-денну історію будь-яких тривог про тепло та замерзання, які мали місце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3336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Сигналізація спрацьовує, якщо температура в холодильнику падає до –0,5 °C та нижче протягом 60 хвилин або якщо вона перевищує +10 °C протягом безперервного періоду 10 годин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3336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Поки температура залишається в межах рекомендованого діапазону, на дисплеї пристрою відображається «ОК» або символ галочки.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7" name="Рисунок 1" descr=""/>
          <p:cNvPicPr/>
          <p:nvPr/>
        </p:nvPicPr>
        <p:blipFill>
          <a:blip r:embed="rId3"/>
          <a:stretch/>
        </p:blipFill>
        <p:spPr>
          <a:xfrm>
            <a:off x="8568360" y="1828080"/>
            <a:ext cx="3259440" cy="2886480"/>
          </a:xfrm>
          <a:prstGeom prst="rect">
            <a:avLst/>
          </a:prstGeom>
          <a:ln w="0">
            <a:noFill/>
          </a:ln>
        </p:spPr>
      </p:pic>
      <p:sp>
        <p:nvSpPr>
          <p:cNvPr id="288" name="Прямоугольник 2"/>
          <p:cNvSpPr/>
          <p:nvPr/>
        </p:nvSpPr>
        <p:spPr>
          <a:xfrm>
            <a:off x="2396160" y="268200"/>
            <a:ext cx="800784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chemeClr val="dk1"/>
                </a:solidFill>
                <a:latin typeface="IBM Plex Sans SemiBold"/>
                <a:ea typeface="Calibri"/>
              </a:rPr>
              <a:t>30-денні реєстратори температури (30 FT-2)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115;p5" descr=""/>
          <p:cNvPicPr/>
          <p:nvPr/>
        </p:nvPicPr>
        <p:blipFill>
          <a:blip r:embed="rId1"/>
          <a:stretch/>
        </p:blipFill>
        <p:spPr>
          <a:xfrm>
            <a:off x="-108360" y="-157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90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291" name="Рисунок 1" descr=""/>
          <p:cNvPicPr/>
          <p:nvPr/>
        </p:nvPicPr>
        <p:blipFill>
          <a:blip r:embed="rId3"/>
          <a:stretch/>
        </p:blipFill>
        <p:spPr>
          <a:xfrm>
            <a:off x="8496360" y="1613520"/>
            <a:ext cx="3259440" cy="2886480"/>
          </a:xfrm>
          <a:prstGeom prst="rect">
            <a:avLst/>
          </a:prstGeom>
          <a:ln w="0">
            <a:noFill/>
          </a:ln>
        </p:spPr>
      </p:pic>
      <p:sp>
        <p:nvSpPr>
          <p:cNvPr id="292" name="Прямоугольник 2"/>
          <p:cNvSpPr/>
          <p:nvPr/>
        </p:nvSpPr>
        <p:spPr>
          <a:xfrm>
            <a:off x="2396160" y="268200"/>
            <a:ext cx="800784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chemeClr val="dk1"/>
                </a:solidFill>
                <a:latin typeface="IBM Plex Sans SemiBold"/>
                <a:ea typeface="Calibri"/>
              </a:rPr>
              <a:t>30-денні реєстратори температури (30 FT-2)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Google Shape;1205;p35"/>
          <p:cNvSpPr/>
          <p:nvPr/>
        </p:nvSpPr>
        <p:spPr>
          <a:xfrm>
            <a:off x="227520" y="1302480"/>
            <a:ext cx="8182800" cy="543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43080" indent="-330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Дані також можна завантажити через підключення до комп’ютера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301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30 FT-2 не слід використовувати в морозильних камерах для вакцин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301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30 FT-2 слід розміщувати в доступному місці, де їх можна легко прочитати та малоймовірно пошкодити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Дотримуйтесь наступних правил: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301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Якщо холодильник використовується для зберігання вакцин, які не є чутливими до заморожування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Покладіть пристрій поверх завантаження, у найтеплішу частину холодильника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3012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Якщо холодильник використовується для зберігання будь-яких чутливих до заморожування вакцин,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пристрій бажано розміщувати в найхолоднішій частині холодильника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ru-RU" sz="1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це буде дно кошика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4" name="Рисунок 4" descr=""/>
          <p:cNvPicPr/>
          <p:nvPr/>
        </p:nvPicPr>
        <p:blipFill>
          <a:blip r:embed="rId4"/>
          <a:stretch/>
        </p:blipFill>
        <p:spPr>
          <a:xfrm>
            <a:off x="4384440" y="5532480"/>
            <a:ext cx="3083760" cy="112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115;p5" descr=""/>
          <p:cNvPicPr/>
          <p:nvPr/>
        </p:nvPicPr>
        <p:blipFill>
          <a:blip r:embed="rId1"/>
          <a:stretch/>
        </p:blipFill>
        <p:spPr>
          <a:xfrm>
            <a:off x="-108360" y="-157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296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297" name="Рисунок 2" descr=""/>
          <p:cNvPicPr/>
          <p:nvPr/>
        </p:nvPicPr>
        <p:blipFill>
          <a:blip r:embed="rId3"/>
          <a:stretch/>
        </p:blipFill>
        <p:spPr>
          <a:xfrm>
            <a:off x="6151680" y="2193120"/>
            <a:ext cx="5931000" cy="4498200"/>
          </a:xfrm>
          <a:prstGeom prst="rect">
            <a:avLst/>
          </a:prstGeom>
          <a:ln w="0">
            <a:noFill/>
          </a:ln>
        </p:spPr>
      </p:pic>
      <p:pic>
        <p:nvPicPr>
          <p:cNvPr id="298" name="Рисунок 3" descr=""/>
          <p:cNvPicPr/>
          <p:nvPr/>
        </p:nvPicPr>
        <p:blipFill>
          <a:blip r:embed="rId4"/>
          <a:stretch/>
        </p:blipFill>
        <p:spPr>
          <a:xfrm>
            <a:off x="8552880" y="640440"/>
            <a:ext cx="3365640" cy="1796040"/>
          </a:xfrm>
          <a:prstGeom prst="rect">
            <a:avLst/>
          </a:prstGeom>
          <a:ln w="0">
            <a:noFill/>
          </a:ln>
        </p:spPr>
      </p:pic>
      <p:pic>
        <p:nvPicPr>
          <p:cNvPr id="299" name="Рисунок 4" descr=""/>
          <p:cNvPicPr/>
          <p:nvPr/>
        </p:nvPicPr>
        <p:blipFill>
          <a:blip r:embed="rId5"/>
          <a:stretch/>
        </p:blipFill>
        <p:spPr>
          <a:xfrm>
            <a:off x="892440" y="1944360"/>
            <a:ext cx="2667600" cy="1980360"/>
          </a:xfrm>
          <a:prstGeom prst="rect">
            <a:avLst/>
          </a:prstGeom>
          <a:ln w="0">
            <a:noFill/>
          </a:ln>
        </p:spPr>
      </p:pic>
      <p:pic>
        <p:nvPicPr>
          <p:cNvPr id="300" name="Рисунок 5" descr=""/>
          <p:cNvPicPr/>
          <p:nvPr/>
        </p:nvPicPr>
        <p:blipFill>
          <a:blip r:embed="rId6"/>
          <a:stretch/>
        </p:blipFill>
        <p:spPr>
          <a:xfrm>
            <a:off x="948600" y="4444920"/>
            <a:ext cx="2611440" cy="2254680"/>
          </a:xfrm>
          <a:prstGeom prst="rect">
            <a:avLst/>
          </a:prstGeom>
          <a:ln w="0">
            <a:noFill/>
          </a:ln>
        </p:spPr>
      </p:pic>
      <p:sp>
        <p:nvSpPr>
          <p:cNvPr id="301" name="Google Shape;1215;p36"/>
          <p:cNvSpPr/>
          <p:nvPr/>
        </p:nvSpPr>
        <p:spPr>
          <a:xfrm>
            <a:off x="664920" y="1456200"/>
            <a:ext cx="3123000" cy="363960"/>
          </a:xfrm>
          <a:prstGeom prst="rect">
            <a:avLst/>
          </a:prstGeom>
          <a:solidFill>
            <a:srgbClr val="92d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Галочка – все добре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Google Shape;1216;p36"/>
          <p:cNvSpPr/>
          <p:nvPr/>
        </p:nvSpPr>
        <p:spPr>
          <a:xfrm>
            <a:off x="693000" y="4000680"/>
            <a:ext cx="3123000" cy="36396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Calibri"/>
              </a:rPr>
              <a:t>Хрестик – щось не так</a:t>
            </a:r>
            <a:endParaRPr b="0" lang="uk-UA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3" name="Прямоугольник 6"/>
          <p:cNvSpPr/>
          <p:nvPr/>
        </p:nvSpPr>
        <p:spPr>
          <a:xfrm>
            <a:off x="2239200" y="166680"/>
            <a:ext cx="8992800" cy="106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Завантаження даних про температуру з FT2</a:t>
            </a:r>
            <a:br>
              <a:rPr sz="3200"/>
            </a:b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305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306" name="Google Shape;1235;p38"/>
          <p:cNvSpPr/>
          <p:nvPr/>
        </p:nvSpPr>
        <p:spPr>
          <a:xfrm>
            <a:off x="721800" y="1413720"/>
            <a:ext cx="7771320" cy="524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43080" indent="-31104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  <a:ea typeface="Arial"/>
              </a:rPr>
              <a:t>Невеликі цифрові пристрої, розміщені з чутливими до заморожування вакцинами під час транспортування чи зберігання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80000"/>
              </a:lnSpc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11040">
              <a:lnSpc>
                <a:spcPct val="80000"/>
              </a:lnSpc>
              <a:spcBef>
                <a:spcPts val="544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  <a:ea typeface="Arial"/>
              </a:rPr>
              <a:t>Пристрої мають візуальний індикатор, який показує, чи була вакцина піддана впливу мінусових температур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80000"/>
              </a:lnSpc>
              <a:spcBef>
                <a:spcPts val="544"/>
              </a:spcBef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11040">
              <a:lnSpc>
                <a:spcPct val="80000"/>
              </a:lnSpc>
              <a:spcBef>
                <a:spcPts val="544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  <a:ea typeface="Arial"/>
              </a:rPr>
              <a:t>Після спрацьовування індикатора тривоги пристрій більше не можна використовувати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80000"/>
              </a:lnSpc>
              <a:spcBef>
                <a:spcPts val="544"/>
              </a:spcBef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11040">
              <a:lnSpc>
                <a:spcPct val="80000"/>
              </a:lnSpc>
              <a:spcBef>
                <a:spcPts val="544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  <a:ea typeface="Arial"/>
              </a:rPr>
              <a:t>В іншому випадку пристрій можна використовувати, поки не закінчиться заряд вбудованої батареї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80000"/>
              </a:lnSpc>
              <a:spcBef>
                <a:spcPts val="544"/>
              </a:spcBef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11040">
              <a:lnSpc>
                <a:spcPct val="80000"/>
              </a:lnSpc>
              <a:spcBef>
                <a:spcPts val="544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000" spc="-1" strike="noStrike">
                <a:solidFill>
                  <a:schemeClr val="dk1"/>
                </a:solidFill>
                <a:latin typeface="Arial"/>
                <a:ea typeface="Arial"/>
              </a:rPr>
              <a:t>Електронні індикатори на заморожування не потрібні в холодильниках, де використовується 30 </a:t>
            </a:r>
            <a:r>
              <a:rPr b="0" lang="en-US" sz="2000" spc="-1" strike="noStrike">
                <a:solidFill>
                  <a:schemeClr val="dk1"/>
                </a:solidFill>
                <a:latin typeface="Arial"/>
                <a:ea typeface="Arial"/>
              </a:rPr>
              <a:t>FT2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" name="Рисунок 1" descr=""/>
          <p:cNvPicPr/>
          <p:nvPr/>
        </p:nvPicPr>
        <p:blipFill>
          <a:blip r:embed="rId3"/>
          <a:stretch/>
        </p:blipFill>
        <p:spPr>
          <a:xfrm>
            <a:off x="9257400" y="1846800"/>
            <a:ext cx="2250720" cy="3372840"/>
          </a:xfrm>
          <a:prstGeom prst="rect">
            <a:avLst/>
          </a:prstGeom>
          <a:ln w="0">
            <a:noFill/>
          </a:ln>
        </p:spPr>
      </p:pic>
      <p:sp>
        <p:nvSpPr>
          <p:cNvPr id="308" name="Прямоугольник 2"/>
          <p:cNvSpPr/>
          <p:nvPr/>
        </p:nvSpPr>
        <p:spPr>
          <a:xfrm>
            <a:off x="2541240" y="441360"/>
            <a:ext cx="784116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chemeClr val="dk1"/>
                </a:solidFill>
                <a:latin typeface="Calibri"/>
                <a:ea typeface="Calibri"/>
              </a:rPr>
              <a:t>Електронні індикатори на заморожування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115;p5" descr=""/>
          <p:cNvPicPr/>
          <p:nvPr/>
        </p:nvPicPr>
        <p:blipFill>
          <a:blip r:embed="rId1"/>
          <a:stretch/>
        </p:blipFill>
        <p:spPr>
          <a:xfrm>
            <a:off x="-108360" y="-193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310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311" name="Google Shape;1258;p43"/>
          <p:cNvSpPr/>
          <p:nvPr/>
        </p:nvSpPr>
        <p:spPr>
          <a:xfrm>
            <a:off x="1903320" y="1939320"/>
            <a:ext cx="8685720" cy="380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Якщо температура в холодильнику нижче +2 °C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– </a:t>
            </a:r>
            <a:r>
              <a:rPr b="1" i="1" lang="ru-RU" sz="28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негайно повідомити керівника</a:t>
            </a:r>
            <a:br>
              <a:rPr sz="2800"/>
            </a:b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400" spc="-1" strike="noStrike">
                <a:solidFill>
                  <a:schemeClr val="dk1"/>
                </a:solidFill>
                <a:latin typeface="Arial"/>
                <a:ea typeface="Arial"/>
              </a:rPr>
              <a:t>Якщо температура впала нижче 0 °C протягом будь-якого періоду часу – зробіть тест на струшування.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165240">
              <a:lnSpc>
                <a:spcPct val="100000"/>
              </a:lnSpc>
              <a:spcBef>
                <a:spcPts val="519"/>
              </a:spcBef>
              <a:tabLst>
                <a:tab algn="l" pos="0"/>
              </a:tabLst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Google Shape;1259;p43"/>
          <p:cNvSpPr/>
          <p:nvPr/>
        </p:nvSpPr>
        <p:spPr>
          <a:xfrm>
            <a:off x="2153520" y="5376240"/>
            <a:ext cx="8986680" cy="82116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ff0000"/>
                </a:solidFill>
                <a:latin typeface="Calibri"/>
                <a:ea typeface="Calibri"/>
              </a:rPr>
              <a:t>Пам'ятайте</a:t>
            </a: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Calibri"/>
              </a:rPr>
              <a:t>: невеликий вплив тепла менш шкідливий для більшості рідких вакцин і розчинників, ніж вплив заморожування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Прямоугольник 1"/>
          <p:cNvSpPr/>
          <p:nvPr/>
        </p:nvSpPr>
        <p:spPr>
          <a:xfrm>
            <a:off x="2239200" y="268200"/>
            <a:ext cx="9142920" cy="179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IBM Plex Sans SemiBold"/>
                <a:ea typeface="Calibri"/>
              </a:rPr>
              <a:t>Вжиття заходів, коли температура холодильника з вакцинами виходить за межі допустимого діапазону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79" name="Рисунок 6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80" name="Рисунок 3" descr=""/>
          <p:cNvPicPr/>
          <p:nvPr/>
        </p:nvPicPr>
        <p:blipFill>
          <a:blip r:embed="rId3"/>
          <a:srcRect l="0" t="15568" r="0" b="0"/>
          <a:stretch/>
        </p:blipFill>
        <p:spPr>
          <a:xfrm>
            <a:off x="2148120" y="1275480"/>
            <a:ext cx="9653760" cy="5461200"/>
          </a:xfrm>
          <a:prstGeom prst="rect">
            <a:avLst/>
          </a:prstGeom>
          <a:ln w="0">
            <a:noFill/>
          </a:ln>
        </p:spPr>
      </p:pic>
      <p:pic>
        <p:nvPicPr>
          <p:cNvPr id="81" name="Рисунок 4" descr=""/>
          <p:cNvPicPr/>
          <p:nvPr/>
        </p:nvPicPr>
        <p:blipFill>
          <a:blip r:embed="rId4"/>
          <a:stretch/>
        </p:blipFill>
        <p:spPr>
          <a:xfrm>
            <a:off x="3809520" y="1714320"/>
            <a:ext cx="4571640" cy="3428280"/>
          </a:xfrm>
          <a:prstGeom prst="rect">
            <a:avLst/>
          </a:prstGeom>
          <a:ln w="0">
            <a:noFill/>
          </a:ln>
        </p:spPr>
      </p:pic>
      <p:sp>
        <p:nvSpPr>
          <p:cNvPr id="82" name="Прямоугольник 7"/>
          <p:cNvSpPr/>
          <p:nvPr/>
        </p:nvSpPr>
        <p:spPr>
          <a:xfrm>
            <a:off x="2154960" y="251280"/>
            <a:ext cx="965376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chemeClr val="dk1"/>
                </a:solidFill>
                <a:latin typeface="Arial"/>
                <a:ea typeface="Arial"/>
              </a:rPr>
              <a:t>Зміни до 595 наказу від 27.05.2025</a:t>
            </a: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115;p5" descr=""/>
          <p:cNvPicPr/>
          <p:nvPr/>
        </p:nvPicPr>
        <p:blipFill>
          <a:blip r:embed="rId1"/>
          <a:stretch/>
        </p:blipFill>
        <p:spPr>
          <a:xfrm>
            <a:off x="-108360" y="-21744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315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316" name="Google Shape;1265;p44"/>
          <p:cNvSpPr/>
          <p:nvPr/>
        </p:nvSpPr>
        <p:spPr>
          <a:xfrm>
            <a:off x="187920" y="988200"/>
            <a:ext cx="11598480" cy="502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3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Якщо температура вище +8 °</a:t>
            </a:r>
            <a:r>
              <a:rPr b="1" lang="en-US" sz="3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C, </a:t>
            </a:r>
            <a:r>
              <a:rPr b="1" lang="ru-RU" sz="30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негайно повідомте керівника</a:t>
            </a:r>
            <a:endParaRPr b="0" lang="uk-UA" sz="3000" spc="-1" strike="noStrike">
              <a:solidFill>
                <a:srgbClr val="000000"/>
              </a:solidFill>
              <a:latin typeface="Arial"/>
            </a:endParaRPr>
          </a:p>
          <a:p>
            <a:pPr marL="343080" indent="-231120">
              <a:lnSpc>
                <a:spcPct val="100000"/>
              </a:lnSpc>
              <a:spcBef>
                <a:spcPts val="351"/>
              </a:spcBef>
              <a:tabLst>
                <a:tab algn="l" pos="0"/>
              </a:tabLst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35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2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Переконайтеся, що холодильник працює. Якщо не працює, перевірте;</a:t>
            </a:r>
            <a:endParaRPr b="0" lang="uk-UA" sz="2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09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ru-RU" sz="22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Джерело живлення (електрика)</a:t>
            </a:r>
            <a:endParaRPr b="0" lang="uk-UA" sz="22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spcBef>
                <a:spcPts val="309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ru-RU" sz="22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З'єднання електричних проводів </a:t>
            </a:r>
            <a:endParaRPr b="0" lang="uk-UA" sz="22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spcBef>
                <a:spcPts val="35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2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Перевірте, чи добре зачиняються дверцята холодильника або морозильного відділення; якщо ущільнення пошкоджене - температура буде коливатися.</a:t>
            </a:r>
            <a:endParaRPr b="0" lang="uk-UA" sz="22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35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22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Якщо температуру не можна підтримувати між +2 °</a:t>
            </a:r>
            <a:r>
              <a:rPr b="0" lang="en-US" sz="22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C </a:t>
            </a:r>
            <a:r>
              <a:rPr b="0" lang="ru-RU" sz="22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та +8 °</a:t>
            </a:r>
            <a:r>
              <a:rPr b="0" lang="en-US" sz="22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C, </a:t>
            </a:r>
            <a:r>
              <a:rPr b="0" lang="ru-RU" sz="2200" spc="-1" strike="noStrike">
                <a:solidFill>
                  <a:schemeClr val="dk1"/>
                </a:solidFill>
                <a:latin typeface="IBM Plex Sans SemiBold"/>
                <a:ea typeface="Arial"/>
              </a:rPr>
              <a:t>зберігайте вакцини в іншому обладнанні холодового ланцюга</a:t>
            </a:r>
            <a:endParaRPr b="0" lang="uk-UA" sz="2200" spc="-1" strike="noStrike">
              <a:solidFill>
                <a:srgbClr val="000000"/>
              </a:solidFill>
              <a:latin typeface="Arial"/>
            </a:endParaRPr>
          </a:p>
          <a:p>
            <a:pPr marL="343080" indent="-231120">
              <a:lnSpc>
                <a:spcPct val="100000"/>
              </a:lnSpc>
              <a:spcBef>
                <a:spcPts val="351"/>
              </a:spcBef>
              <a:tabLst>
                <a:tab algn="l" pos="0"/>
              </a:tabLst>
            </a:pP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7" name="Рисунок 1" descr=""/>
          <p:cNvPicPr/>
          <p:nvPr/>
        </p:nvPicPr>
        <p:blipFill>
          <a:blip r:embed="rId3"/>
          <a:stretch/>
        </p:blipFill>
        <p:spPr>
          <a:xfrm>
            <a:off x="992160" y="4952520"/>
            <a:ext cx="8948520" cy="137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115;p5" descr=""/>
          <p:cNvPicPr/>
          <p:nvPr/>
        </p:nvPicPr>
        <p:blipFill>
          <a:blip r:embed="rId1"/>
          <a:stretch/>
        </p:blipFill>
        <p:spPr>
          <a:xfrm>
            <a:off x="0" y="-19044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319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320" name="Google Shape;1283;p5"/>
          <p:cNvSpPr/>
          <p:nvPr/>
        </p:nvSpPr>
        <p:spPr>
          <a:xfrm>
            <a:off x="152280" y="1066680"/>
            <a:ext cx="11625480" cy="434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Вакцини є чутливими біологічними продуктами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6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Деякі вакцини чутливі до заморожування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6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деякі до тепла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6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інші до світла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544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Ефективність вакцини може зменшитися, якщо вакцину піддають впливу невідповідних температур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544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Втрачену дію вакцини неможливо відновити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544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Якість вакцини підтримується за допомогою холодового ланцюга, який відповідає певним температурним вимогам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Прямоугольник 1"/>
          <p:cNvSpPr/>
          <p:nvPr/>
        </p:nvSpPr>
        <p:spPr>
          <a:xfrm>
            <a:off x="3277800" y="168480"/>
            <a:ext cx="385920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chemeClr val="dk1"/>
                </a:solidFill>
                <a:latin typeface="IBM Plex Sans SemiBold"/>
                <a:ea typeface="Calibri"/>
              </a:rPr>
              <a:t>Чутливість вакцин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2" name="Рисунок 2" descr=""/>
          <p:cNvPicPr/>
          <p:nvPr/>
        </p:nvPicPr>
        <p:blipFill>
          <a:blip r:embed="rId3"/>
          <a:stretch/>
        </p:blipFill>
        <p:spPr>
          <a:xfrm>
            <a:off x="3396240" y="4908960"/>
            <a:ext cx="5085000" cy="159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324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325" name="Рисунок 1" descr=""/>
          <p:cNvPicPr/>
          <p:nvPr/>
        </p:nvPicPr>
        <p:blipFill>
          <a:blip r:embed="rId3"/>
          <a:srcRect l="0" t="14214" r="0" b="0"/>
          <a:stretch/>
        </p:blipFill>
        <p:spPr>
          <a:xfrm>
            <a:off x="2528640" y="1941840"/>
            <a:ext cx="7735320" cy="4186080"/>
          </a:xfrm>
          <a:prstGeom prst="rect">
            <a:avLst/>
          </a:prstGeom>
          <a:ln w="0">
            <a:noFill/>
          </a:ln>
        </p:spPr>
      </p:pic>
      <p:sp>
        <p:nvSpPr>
          <p:cNvPr id="326" name="Прямоугольник 2"/>
          <p:cNvSpPr/>
          <p:nvPr/>
        </p:nvSpPr>
        <p:spPr>
          <a:xfrm>
            <a:off x="3048120" y="628200"/>
            <a:ext cx="609480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chemeClr val="dk1"/>
                </a:solidFill>
                <a:latin typeface="IBM Plex Sans SemiBold"/>
                <a:ea typeface="Calibri"/>
              </a:rPr>
              <a:t>Термічна чутливість вакцин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328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29" name="Google Shape;1316;p8"/>
          <p:cNvGraphicFramePr/>
          <p:nvPr/>
        </p:nvGraphicFramePr>
        <p:xfrm>
          <a:off x="2468880" y="972000"/>
          <a:ext cx="8990280" cy="5562360"/>
        </p:xfrm>
        <a:graphic>
          <a:graphicData uri="http://schemas.openxmlformats.org/drawingml/2006/table">
            <a:tbl>
              <a:tblPr/>
              <a:tblGrid>
                <a:gridCol w="1679400"/>
                <a:gridCol w="1679400"/>
                <a:gridCol w="1270800"/>
                <a:gridCol w="1618920"/>
                <a:gridCol w="1618920"/>
                <a:gridCol w="1123200"/>
              </a:tblGrid>
              <a:tr h="291960">
                <a:tc rowSpan="3"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Вакцина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Національний</a:t>
                      </a: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1224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Обласний</a:t>
                      </a: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ЗОЗ</a:t>
                      </a: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Виізна сесія</a:t>
                      </a: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936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8428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Національний склад</a:t>
                      </a: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1224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Обласний склад</a:t>
                      </a: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Районний склад</a:t>
                      </a: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Пункти щеплень</a:t>
                      </a: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42156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6 місяців</a:t>
                      </a: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1224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3 місяці</a:t>
                      </a: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 місяць</a:t>
                      </a: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1 місяць</a:t>
                      </a: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4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Щоденне використання</a:t>
                      </a:r>
                      <a:endParaRPr b="0" lang="uk-UA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936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12480"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ОПВ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 lIns="8640" rIns="86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від -15 до -25 С</a:t>
                      </a:r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640" marR="8640">
                    <a:lnL w="1224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3" rowSpan="7"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40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від +2 до +8 С</a:t>
                      </a:r>
                      <a:endParaRPr b="0" lang="uk-UA" sz="4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936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 hMerge="1" rowSpan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 rowSpan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993240"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БЦЖ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2" rowSpan="2"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ВООЗ більше не рекомендує зберігати ліофілізовані вакцини при -20 C. Зберігати їх при -20 C не шкідливо, але це непотрібно. Натомість ці вакцини слід зберігати в холодильнику та транспортувати при температурі від +2 до +8 С.</a:t>
                      </a:r>
                      <a:endParaRPr b="0" lang="uk-UA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ff99cc"/>
                    </a:solidFill>
                  </a:tcPr>
                </a:tc>
                <a:tc hMerge="1" rowSpan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gridSpan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978840"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Кір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 gridSpan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gridSpan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12480"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Гепатит Б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2" rowSpan="4">
                  <a:txBody>
                    <a:bodyPr lIns="8640" rIns="86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 </a:t>
                      </a:r>
                      <a:endParaRPr b="0" lang="uk-UA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8640" marR="8640">
                    <a:lnL w="1224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a5a5a5"/>
                    </a:solidFill>
                  </a:tcPr>
                </a:tc>
                <a:tc hMerge="1" rowSpan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gridSpan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879840"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П'ятивалентна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 gridSpan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gridSpan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12480"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ІПВ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 gridSpan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gridSpan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12480">
                <a:tc>
                  <a:txBody>
                    <a:bodyPr lIns="8640" rIns="8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АДП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640" marR="864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vMerge="1" gridSpan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gridSpan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 hMerge="1">
                  <a:txBody>
                    <a:bodyPr lIns="90000" rIns="90000" tIns="45000" bIns="45000" anchor="t">
                      <a:noAutofit/>
                    </a:bodyPr>
                    <a:p>
                      <a:endParaRPr b="0" lang="uk-UA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sp>
        <p:nvSpPr>
          <p:cNvPr id="330" name="Прямоугольник 4"/>
          <p:cNvSpPr/>
          <p:nvPr/>
        </p:nvSpPr>
        <p:spPr>
          <a:xfrm>
            <a:off x="2130840" y="268200"/>
            <a:ext cx="97783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Умови зберігання вакцин рекомендовані ВООЗ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115;p5" descr=""/>
          <p:cNvPicPr/>
          <p:nvPr/>
        </p:nvPicPr>
        <p:blipFill>
          <a:blip r:embed="rId1"/>
          <a:stretch/>
        </p:blipFill>
        <p:spPr>
          <a:xfrm>
            <a:off x="-108360" y="-157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332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333" name="Google Shape;1330;p10"/>
          <p:cNvSpPr/>
          <p:nvPr/>
        </p:nvSpPr>
        <p:spPr>
          <a:xfrm>
            <a:off x="699120" y="1152720"/>
            <a:ext cx="8489160" cy="563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Деякі вакцини дуже чутливі до світла та втрачають силу під час його впливу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Такі вакцини слід завжди захищати від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39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Сонячного світла або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39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Сильного штучного світла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Вакцини, які максимально чутливі до світла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–"/>
            </a:pPr>
            <a:r>
              <a:rPr b="1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БЦЖ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–"/>
            </a:pPr>
            <a:r>
              <a:rPr b="1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Кір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–"/>
            </a:pPr>
            <a:r>
              <a:rPr b="1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Кір-краснуха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–"/>
            </a:pPr>
            <a:r>
              <a:rPr b="1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КПК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–"/>
            </a:pPr>
            <a:r>
              <a:rPr b="1" lang="ru-RU" sz="24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Краснуха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Ці вакцини часто поставляються у флаконах з темного скла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448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IBM Plex Sans SemiBold"/>
                <a:ea typeface="Calibri"/>
              </a:rPr>
              <a:t>Їх слід зберігати у вторинній упаковці якомога довше, щоб захистити їх під час зберігання та транспортування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Рисунок 1" descr=""/>
          <p:cNvPicPr/>
          <p:nvPr/>
        </p:nvPicPr>
        <p:blipFill>
          <a:blip r:embed="rId3"/>
          <a:stretch/>
        </p:blipFill>
        <p:spPr>
          <a:xfrm>
            <a:off x="9686880" y="576000"/>
            <a:ext cx="1898640" cy="2587320"/>
          </a:xfrm>
          <a:prstGeom prst="rect">
            <a:avLst/>
          </a:prstGeom>
          <a:ln w="0">
            <a:noFill/>
          </a:ln>
        </p:spPr>
      </p:pic>
      <p:pic>
        <p:nvPicPr>
          <p:cNvPr id="335" name="Рисунок 2" descr=""/>
          <p:cNvPicPr/>
          <p:nvPr/>
        </p:nvPicPr>
        <p:blipFill>
          <a:blip r:embed="rId4"/>
          <a:stretch/>
        </p:blipFill>
        <p:spPr>
          <a:xfrm>
            <a:off x="9686880" y="3638520"/>
            <a:ext cx="1898640" cy="2629080"/>
          </a:xfrm>
          <a:prstGeom prst="rect">
            <a:avLst/>
          </a:prstGeom>
          <a:ln w="0">
            <a:noFill/>
          </a:ln>
        </p:spPr>
      </p:pic>
      <p:sp>
        <p:nvSpPr>
          <p:cNvPr id="336" name="Прямоугольник 4"/>
          <p:cNvSpPr/>
          <p:nvPr/>
        </p:nvSpPr>
        <p:spPr>
          <a:xfrm>
            <a:off x="4121280" y="268200"/>
            <a:ext cx="36993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Чутливість до світла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115;p5" descr=""/>
          <p:cNvPicPr/>
          <p:nvPr/>
        </p:nvPicPr>
        <p:blipFill>
          <a:blip r:embed="rId1"/>
          <a:stretch/>
        </p:blipFill>
        <p:spPr>
          <a:xfrm>
            <a:off x="0" y="-961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338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339" name="Google Shape;1346;p52"/>
          <p:cNvSpPr/>
          <p:nvPr/>
        </p:nvSpPr>
        <p:spPr>
          <a:xfrm>
            <a:off x="2313000" y="1783080"/>
            <a:ext cx="8816400" cy="359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Тримайте коробки в акуратному ряду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Зберігайте подібні вакцини в одному місці, щоб полегшити ідентифікацію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Зберігайте ~2 см простору між рядами для циркуляції повітря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Зберігайте чутливі до заморожування вакцини зверху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15000"/>
              </a:lnSpc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Відносно тепла частина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457200" defTabSz="914400">
              <a:lnSpc>
                <a:spcPct val="115000"/>
              </a:lnSpc>
              <a:tabLst>
                <a:tab algn="l" pos="0"/>
              </a:tabLst>
            </a:pP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15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Для термоконтейнерів та термосумок зберігайте чутливі до заморожування вакцини посередині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15000"/>
              </a:lnSpc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щоб уникнути замерзання через контакт із льодом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Прямоугольник 1"/>
          <p:cNvSpPr/>
          <p:nvPr/>
        </p:nvSpPr>
        <p:spPr>
          <a:xfrm>
            <a:off x="2887920" y="414360"/>
            <a:ext cx="766620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Принципи зберігання вакцин і розчинників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115;p5" descr=""/>
          <p:cNvPicPr/>
          <p:nvPr/>
        </p:nvPicPr>
        <p:blipFill>
          <a:blip r:embed="rId1"/>
          <a:stretch/>
        </p:blipFill>
        <p:spPr>
          <a:xfrm>
            <a:off x="-108360" y="-157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342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343" name="Рисунок 1" descr=""/>
          <p:cNvPicPr/>
          <p:nvPr/>
        </p:nvPicPr>
        <p:blipFill>
          <a:blip r:embed="rId3"/>
          <a:stretch/>
        </p:blipFill>
        <p:spPr>
          <a:xfrm>
            <a:off x="1580040" y="1840680"/>
            <a:ext cx="9520200" cy="4209840"/>
          </a:xfrm>
          <a:prstGeom prst="rect">
            <a:avLst/>
          </a:prstGeom>
          <a:ln w="0">
            <a:noFill/>
          </a:ln>
        </p:spPr>
      </p:pic>
      <p:sp>
        <p:nvSpPr>
          <p:cNvPr id="344" name="Прямоугольник 2"/>
          <p:cNvSpPr/>
          <p:nvPr/>
        </p:nvSpPr>
        <p:spPr>
          <a:xfrm>
            <a:off x="2490480" y="408960"/>
            <a:ext cx="769896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Розміщення вакцин у холодильниках,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що відкриваються зверху та спереду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115;p5" descr=""/>
          <p:cNvPicPr/>
          <p:nvPr/>
        </p:nvPicPr>
        <p:blipFill>
          <a:blip r:embed="rId1"/>
          <a:stretch/>
        </p:blipFill>
        <p:spPr>
          <a:xfrm>
            <a:off x="-108360" y="-157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346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sp>
        <p:nvSpPr>
          <p:cNvPr id="347" name="Google Shape;1411;p56"/>
          <p:cNvSpPr/>
          <p:nvPr/>
        </p:nvSpPr>
        <p:spPr>
          <a:xfrm>
            <a:off x="2318040" y="1295280"/>
            <a:ext cx="8990640" cy="556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3080" defTabSz="91440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Термін придатності вакцини або розчинника закінчився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80000"/>
              </a:lnSpc>
              <a:spcBef>
                <a:spcPts val="182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ФТІ знаходиться на стадії 3 або 4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80000"/>
              </a:lnSpc>
              <a:spcBef>
                <a:spcPts val="182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У флаконі помітний бруд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80000"/>
              </a:lnSpc>
              <a:spcBef>
                <a:spcPts val="182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Етикетка відсутня або не читається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80000"/>
              </a:lnSpc>
              <a:spcBef>
                <a:spcPts val="182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Є сумніви, що вакцину заморозили</a:t>
            </a:r>
            <a:r>
              <a:rPr b="0" i="1" lang="en-US" sz="24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(стосується Пента, Пневмо, вакцини ІПВ і АДП-М)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80000"/>
              </a:lnSpc>
              <a:spcBef>
                <a:spcPts val="182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Через 6 годин після відкриття флакона з пневмококовою вакциною та розчинення </a:t>
            </a:r>
            <a:r>
              <a:rPr b="0" i="1" lang="en-US" sz="24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вакцини БЦЖ та проти кору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80000"/>
              </a:lnSpc>
              <a:spcBef>
                <a:spcPts val="1820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Після відкриття ущільнювача гумовий ковпачок стикався з будь-якою поверхнею або водою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Прямоугольник 1"/>
          <p:cNvSpPr/>
          <p:nvPr/>
        </p:nvSpPr>
        <p:spPr>
          <a:xfrm>
            <a:off x="3081600" y="268200"/>
            <a:ext cx="69667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Не використовуйте вакцину, якщо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" dur="50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" dur="500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" dur="500"/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" dur="500"/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" dur="500"/>
                                        <p:tgtEl>
                                          <p:spTgt spid="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" dur="500"/>
                                        <p:tgtEl>
                                          <p:spTgt spid="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9" dur="500"/>
                                        <p:tgtEl>
                                          <p:spTgt spid="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115;p5" descr=""/>
          <p:cNvPicPr/>
          <p:nvPr/>
        </p:nvPicPr>
        <p:blipFill>
          <a:blip r:embed="rId1"/>
          <a:stretch/>
        </p:blipFill>
        <p:spPr>
          <a:xfrm>
            <a:off x="-108360" y="-15732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350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351" name="Рисунок 1" descr=""/>
          <p:cNvPicPr/>
          <p:nvPr/>
        </p:nvPicPr>
        <p:blipFill>
          <a:blip r:embed="rId3"/>
          <a:stretch/>
        </p:blipFill>
        <p:spPr>
          <a:xfrm>
            <a:off x="2574720" y="268200"/>
            <a:ext cx="9046800" cy="630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353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354" name="Рисунок 2" descr=""/>
          <p:cNvPicPr/>
          <p:nvPr/>
        </p:nvPicPr>
        <p:blipFill>
          <a:blip r:embed="rId3"/>
          <a:stretch/>
        </p:blipFill>
        <p:spPr>
          <a:xfrm>
            <a:off x="2382120" y="625680"/>
            <a:ext cx="8565480" cy="600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84" name="Рисунок 4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85" name="Рисунок 2" descr=""/>
          <p:cNvPicPr/>
          <p:nvPr/>
        </p:nvPicPr>
        <p:blipFill>
          <a:blip r:embed="rId3"/>
          <a:srcRect l="0" t="15274" r="0" b="0"/>
          <a:stretch/>
        </p:blipFill>
        <p:spPr>
          <a:xfrm>
            <a:off x="2562840" y="1143000"/>
            <a:ext cx="9383400" cy="5473440"/>
          </a:xfrm>
          <a:prstGeom prst="rect">
            <a:avLst/>
          </a:prstGeom>
          <a:ln w="0">
            <a:noFill/>
          </a:ln>
        </p:spPr>
      </p:pic>
      <p:pic>
        <p:nvPicPr>
          <p:cNvPr id="86" name="Рисунок 3" descr=""/>
          <p:cNvPicPr/>
          <p:nvPr/>
        </p:nvPicPr>
        <p:blipFill>
          <a:blip r:embed="rId4"/>
          <a:stretch/>
        </p:blipFill>
        <p:spPr>
          <a:xfrm>
            <a:off x="2321640" y="69840"/>
            <a:ext cx="9869040" cy="107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133;p7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356" name="Google Shape;134;p7" descr=""/>
          <p:cNvPicPr/>
          <p:nvPr/>
        </p:nvPicPr>
        <p:blipFill>
          <a:blip r:embed="rId2"/>
          <a:stretch/>
        </p:blipFill>
        <p:spPr>
          <a:xfrm>
            <a:off x="5074560" y="5438520"/>
            <a:ext cx="1352880" cy="627120"/>
          </a:xfrm>
          <a:prstGeom prst="rect">
            <a:avLst/>
          </a:prstGeom>
          <a:ln w="0">
            <a:noFill/>
          </a:ln>
        </p:spPr>
      </p:pic>
      <p:sp>
        <p:nvSpPr>
          <p:cNvPr id="357" name="Google Shape;135;p7"/>
          <p:cNvSpPr/>
          <p:nvPr/>
        </p:nvSpPr>
        <p:spPr>
          <a:xfrm>
            <a:off x="874800" y="2801520"/>
            <a:ext cx="10333800" cy="124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uk-UA" sz="3800" spc="-1" strike="noStrike">
                <a:solidFill>
                  <a:schemeClr val="lt1"/>
                </a:solidFill>
                <a:latin typeface="IBM Plex Sans SemiBold"/>
                <a:ea typeface="IBM Plex Sans SemiBold"/>
              </a:rPr>
              <a:t>Передбачити загрози.  </a:t>
            </a:r>
            <a:endParaRPr b="0" lang="uk-UA" sz="3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uk-UA" sz="3800" spc="-1" strike="noStrike">
                <a:solidFill>
                  <a:schemeClr val="lt1"/>
                </a:solidFill>
                <a:latin typeface="IBM Plex Sans SemiBold"/>
                <a:ea typeface="IBM Plex Sans SemiBold"/>
              </a:rPr>
              <a:t>Захистити здоров'я.  Зберегти майбутнє.</a:t>
            </a:r>
            <a:endParaRPr b="0" lang="uk-UA" sz="3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Google Shape;136;p7"/>
          <p:cNvSpPr/>
          <p:nvPr/>
        </p:nvSpPr>
        <p:spPr>
          <a:xfrm>
            <a:off x="3380400" y="591480"/>
            <a:ext cx="47419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uk-UA" sz="2000" spc="-1" strike="noStrike">
                <a:solidFill>
                  <a:schemeClr val="lt1"/>
                </a:solidFill>
                <a:latin typeface="IBM Plex Sans SemiBold"/>
                <a:ea typeface="IBM Plex Sans SemiBold"/>
              </a:rPr>
              <a:t>завершальний слайд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88" name="Рисунок 5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89" name="Рисунок 3" descr=""/>
          <p:cNvPicPr/>
          <p:nvPr/>
        </p:nvPicPr>
        <p:blipFill>
          <a:blip r:embed="rId3"/>
          <a:srcRect l="0" t="15862" r="0" b="0"/>
          <a:stretch/>
        </p:blipFill>
        <p:spPr>
          <a:xfrm>
            <a:off x="2442240" y="1275480"/>
            <a:ext cx="9431640" cy="5340960"/>
          </a:xfrm>
          <a:prstGeom prst="rect">
            <a:avLst/>
          </a:prstGeom>
          <a:ln w="0">
            <a:noFill/>
          </a:ln>
        </p:spPr>
      </p:pic>
      <p:pic>
        <p:nvPicPr>
          <p:cNvPr id="90" name="Рисунок 6" descr=""/>
          <p:cNvPicPr/>
          <p:nvPr/>
        </p:nvPicPr>
        <p:blipFill>
          <a:blip r:embed="rId4"/>
          <a:stretch/>
        </p:blipFill>
        <p:spPr>
          <a:xfrm>
            <a:off x="2565720" y="101160"/>
            <a:ext cx="9625320" cy="107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92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93" name="Рисунок 2" descr=""/>
          <p:cNvPicPr/>
          <p:nvPr/>
        </p:nvPicPr>
        <p:blipFill>
          <a:blip r:embed="rId3"/>
          <a:srcRect l="0" t="17069" r="0" b="0"/>
          <a:stretch/>
        </p:blipFill>
        <p:spPr>
          <a:xfrm>
            <a:off x="2382120" y="988200"/>
            <a:ext cx="9504000" cy="5604120"/>
          </a:xfrm>
          <a:prstGeom prst="rect">
            <a:avLst/>
          </a:prstGeom>
          <a:ln w="0">
            <a:noFill/>
          </a:ln>
        </p:spPr>
      </p:pic>
      <p:sp>
        <p:nvSpPr>
          <p:cNvPr id="94" name="Google Shape;99;p3"/>
          <p:cNvSpPr/>
          <p:nvPr/>
        </p:nvSpPr>
        <p:spPr>
          <a:xfrm>
            <a:off x="3947040" y="375480"/>
            <a:ext cx="62006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uk-UA" sz="3200" spc="-1" strike="noStrike">
                <a:solidFill>
                  <a:schemeClr val="dk1"/>
                </a:solidFill>
                <a:latin typeface="IBM Plex Sans SemiBold"/>
                <a:ea typeface="IBM Plex Sans SemiBold"/>
              </a:rPr>
              <a:t>Що таке холодовий ланцюг</a:t>
            </a:r>
            <a:endParaRPr b="0" lang="uk-UA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115;p5" descr=""/>
          <p:cNvPicPr/>
          <p:nvPr/>
        </p:nvPicPr>
        <p:blipFill>
          <a:blip r:embed="rId1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ln w="0">
            <a:noFill/>
          </a:ln>
        </p:spPr>
      </p:pic>
      <p:pic>
        <p:nvPicPr>
          <p:cNvPr id="96" name="Рисунок 8" descr=""/>
          <p:cNvPicPr/>
          <p:nvPr/>
        </p:nvPicPr>
        <p:blipFill>
          <a:blip r:embed="rId2"/>
          <a:stretch/>
        </p:blipFill>
        <p:spPr>
          <a:xfrm>
            <a:off x="227520" y="268200"/>
            <a:ext cx="1674720" cy="718920"/>
          </a:xfrm>
          <a:prstGeom prst="rect">
            <a:avLst/>
          </a:prstGeom>
          <a:ln w="0">
            <a:noFill/>
          </a:ln>
        </p:spPr>
      </p:pic>
      <p:pic>
        <p:nvPicPr>
          <p:cNvPr id="97" name="Рисунок 1" descr=""/>
          <p:cNvPicPr/>
          <p:nvPr/>
        </p:nvPicPr>
        <p:blipFill>
          <a:blip r:embed="rId3"/>
          <a:srcRect l="0" t="13395" r="0" b="0"/>
          <a:stretch/>
        </p:blipFill>
        <p:spPr>
          <a:xfrm>
            <a:off x="2839320" y="1167120"/>
            <a:ext cx="9058680" cy="5497200"/>
          </a:xfrm>
          <a:prstGeom prst="rect">
            <a:avLst/>
          </a:prstGeom>
          <a:ln w="0">
            <a:noFill/>
          </a:ln>
        </p:spPr>
      </p:pic>
      <p:sp>
        <p:nvSpPr>
          <p:cNvPr id="98" name="Прямоугольник 3"/>
          <p:cNvSpPr/>
          <p:nvPr/>
        </p:nvSpPr>
        <p:spPr>
          <a:xfrm>
            <a:off x="3826440" y="465120"/>
            <a:ext cx="68842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IBM Plex Sans SemiBold"/>
                <a:ea typeface="Arial"/>
              </a:rPr>
              <a:t>Огляд холодового ланцюга +2°С…+8°С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</TotalTime>
  <Application>LibreOffice/24.2.0.3$Windows_X86_64 LibreOffice_project/da48488a73ddd66ea24cf16bbc4f7b9c08e9bea1</Application>
  <AppVersion>15.0000</AppVersion>
  <Words>3260</Words>
  <Paragraphs>403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2023-04-19T07:49:10Z</dcterms:created>
  <dc:creator>Microsoft Office User</dc:creator>
  <dc:description/>
  <dc:language>uk-UA</dc:language>
  <cp:lastModifiedBy/>
  <dcterms:modified xsi:type="dcterms:W3CDTF">2025-03-26T20:58:22Z</dcterms:modified>
  <cp:revision>204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59</vt:r8>
  </property>
  <property fmtid="{D5CDD505-2E9C-101B-9397-08002B2CF9AE}" pid="3" name="PresentationFormat">
    <vt:lpwstr>Широкий екран</vt:lpwstr>
  </property>
  <property fmtid="{D5CDD505-2E9C-101B-9397-08002B2CF9AE}" pid="4" name="Slides">
    <vt:r8>59</vt:r8>
  </property>
</Properties>
</file>