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Lst>
  <p:sldSz cx="12192000" cy="6858000"/>
  <p:notesSz cx="7559675" cy="10691813"/>
  <p:embeddedFontLst>
    <p:embeddedFont>
      <p:font typeface="Calibri" panose="020F0502020204030204" pitchFamily="34" charset="0"/>
      <p:regular r:id="rId106"/>
      <p:bold r:id="rId107"/>
      <p:italic r:id="rId108"/>
      <p:boldItalic r:id="rId109"/>
    </p:embeddedFont>
    <p:embeddedFont>
      <p:font typeface="Calibri Light" panose="020F0302020204030204" pitchFamily="34" charset="0"/>
      <p:regular r:id="rId110"/>
      <p:italic r:id="rId111"/>
    </p:embeddedFont>
    <p:embeddedFont>
      <p:font typeface="IBM Plex Sans" panose="020B0503050203000203" pitchFamily="34" charset="0"/>
      <p:regular r:id="rId112"/>
      <p:bold r:id="rId113"/>
      <p:italic r:id="rId114"/>
      <p:boldItalic r:id="rId115"/>
    </p:embeddedFont>
    <p:embeddedFont>
      <p:font typeface="IBM Plex Sans SemiBold" panose="020B0703050203000203" pitchFamily="34" charset="0"/>
      <p:bold r:id="rId116"/>
      <p:boldItalic r:id="rId117"/>
    </p:embeddedFont>
    <p:embeddedFont>
      <p:font typeface="OpenSymbol" panose="05010000000000000000" pitchFamily="2" charset="2"/>
      <p:regular r:id="rId118"/>
    </p:embeddedFont>
  </p:embeddedFont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1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7.fntdata"/><Relationship Id="rId16" Type="http://schemas.openxmlformats.org/officeDocument/2006/relationships/slide" Target="slides/slide15.xml"/><Relationship Id="rId107" Type="http://schemas.openxmlformats.org/officeDocument/2006/relationships/font" Target="fonts/font2.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8.fntdata"/><Relationship Id="rId118" Type="http://schemas.openxmlformats.org/officeDocument/2006/relationships/font" Target="fonts/font13.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font" Target="fonts/font3.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9.fntdata"/><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4.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5.fntdata"/><Relationship Id="rId115"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bg>
      <p:bgPr>
        <a:solidFill>
          <a:srgbClr val="FFFFFF"/>
        </a:solidFill>
        <a:effectLst/>
      </p:bgPr>
    </p:bg>
    <p:spTree>
      <p:nvGrpSpPr>
        <p:cNvPr id="1" name=""/>
        <p:cNvGrpSpPr/>
        <p:nvPr/>
      </p:nvGrpSpPr>
      <p:grpSpPr>
        <a:xfrm>
          <a:off x="0" y="0"/>
          <a:ext cx="0" cy="0"/>
          <a:chOff x="0" y="0"/>
          <a:chExt cx="0" cy="0"/>
        </a:xfrm>
      </p:grpSpPr>
      <p:pic>
        <p:nvPicPr>
          <p:cNvPr id="2" name="Google Shape;84;p1"/>
          <p:cNvPicPr/>
          <p:nvPr/>
        </p:nvPicPr>
        <p:blipFill>
          <a:blip r:embed="rId2"/>
          <a:stretch/>
        </p:blipFill>
        <p:spPr>
          <a:xfrm>
            <a:off x="6095880" y="0"/>
            <a:ext cx="6093720" cy="6855840"/>
          </a:xfrm>
          <a:prstGeom prst="rect">
            <a:avLst/>
          </a:prstGeom>
          <a:noFill/>
          <a:ln w="0">
            <a:noFill/>
          </a:ln>
        </p:spPr>
      </p:pic>
      <p:sp>
        <p:nvSpPr>
          <p:cNvPr id="3" name="PlaceHolder 1"/>
          <p:cNvSpPr>
            <a:spLocks noGrp="1"/>
          </p:cNvSpPr>
          <p:nvPr>
            <p:ph type="title"/>
          </p:nvPr>
        </p:nvSpPr>
        <p:spPr>
          <a:xfrm>
            <a:off x="390600" y="1447920"/>
            <a:ext cx="5363640" cy="276012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ru-RU" sz="4000" b="0" u="none" strike="noStrike">
                <a:solidFill>
                  <a:schemeClr val="dk1"/>
                </a:solidFill>
                <a:effectLst/>
                <a:uFillTx/>
                <a:latin typeface="IBM Plex Sans SemiBold"/>
              </a:rPr>
              <a:t>Тема презентації</a:t>
            </a:r>
            <a:endParaRPr lang="uk-UA" sz="4000" b="0" u="none" strike="noStrike">
              <a:solidFill>
                <a:srgbClr val="000000"/>
              </a:solidFill>
              <a:effectLst/>
              <a:uFillTx/>
              <a:latin typeface="Arial"/>
            </a:endParaRPr>
          </a:p>
        </p:txBody>
      </p:sp>
      <p:sp>
        <p:nvSpPr>
          <p:cNvPr id="4" name="PlaceHolder 2"/>
          <p:cNvSpPr>
            <a:spLocks noGrp="1"/>
          </p:cNvSpPr>
          <p:nvPr>
            <p:ph type="sldNum" idx="1"/>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CA63B6BA-E282-4DAC-9FF1-8089690FCC4F}"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5" name="Рисунок 3"/>
          <p:cNvPicPr/>
          <p:nvPr/>
        </p:nvPicPr>
        <p:blipFill>
          <a:blip r:embed="rId3"/>
          <a:srcRect l="8260"/>
          <a:stretch/>
        </p:blipFill>
        <p:spPr>
          <a:xfrm>
            <a:off x="0" y="311400"/>
            <a:ext cx="2464560" cy="1258560"/>
          </a:xfrm>
          <a:prstGeom prst="rect">
            <a:avLst/>
          </a:prstGeom>
          <a:noFill/>
          <a:ln w="0">
            <a:noFill/>
          </a:ln>
        </p:spPr>
      </p:pic>
      <p:sp>
        <p:nvSpPr>
          <p:cNvPr id="6" name="TextBox 6"/>
          <p:cNvSpPr/>
          <p:nvPr/>
        </p:nvSpPr>
        <p:spPr>
          <a:xfrm>
            <a:off x="390600" y="4310280"/>
            <a:ext cx="5363640" cy="1321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uk-UA" sz="2000" b="0" u="none" strike="noStrike">
                <a:solidFill>
                  <a:schemeClr val="dk1"/>
                </a:solidFill>
                <a:effectLst/>
                <a:uFillTx/>
                <a:latin typeface="IBM Plex Sans"/>
              </a:rPr>
              <a:t>Державна установа «Херсонський обласний центр контролю та профілактики хвороб Міністерства охорони здоров’я України » </a:t>
            </a:r>
            <a:endParaRPr lang="uk-UA" sz="2000" b="0" u="none" strike="noStrike">
              <a:solidFill>
                <a:srgbClr val="000000"/>
              </a:solidFill>
              <a:effectLst/>
              <a:uFillTx/>
              <a:latin typeface="Arial"/>
            </a:endParaRPr>
          </a:p>
        </p:txBody>
      </p:sp>
      <p:sp>
        <p:nvSpPr>
          <p:cNvPr id="7" name="PlaceHolder 3"/>
          <p:cNvSpPr>
            <a:spLocks noGrp="1"/>
          </p:cNvSpPr>
          <p:nvPr>
            <p:ph type="body"/>
          </p:nvPr>
        </p:nvSpPr>
        <p:spPr>
          <a:xfrm>
            <a:off x="609480" y="1604520"/>
            <a:ext cx="10970640" cy="39754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uk-UA" sz="2800" b="0" u="none" strike="noStrike">
                <a:solidFill>
                  <a:schemeClr val="dk1"/>
                </a:solidFill>
                <a:effectLst/>
                <a:uFillTx/>
                <a:latin typeface="IBM Plex Sans"/>
              </a:rPr>
              <a:t>Для редагування структури клацніть мишею</a:t>
            </a:r>
            <a:endParaRPr lang="uk-UA" sz="28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uk-UA" sz="2000" b="0" u="none" strike="noStrike">
                <a:solidFill>
                  <a:schemeClr val="dk1"/>
                </a:solidFill>
                <a:effectLst/>
                <a:uFillTx/>
                <a:latin typeface="IBM Plex Sans"/>
              </a:rPr>
              <a:t>Другий рівень структури</a:t>
            </a:r>
            <a:endParaRPr lang="uk-UA" sz="20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uk-UA" sz="1800" b="0" u="none" strike="noStrike">
                <a:solidFill>
                  <a:schemeClr val="dk1"/>
                </a:solidFill>
                <a:effectLst/>
                <a:uFillTx/>
                <a:latin typeface="IBM Plex Sans"/>
              </a:rPr>
              <a:t>Третій рівень структури</a:t>
            </a:r>
            <a:endParaRPr lang="uk-UA" sz="18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uk-UA" sz="1800" b="0" u="none" strike="noStrike">
                <a:solidFill>
                  <a:schemeClr val="dk1"/>
                </a:solidFill>
                <a:effectLst/>
                <a:uFillTx/>
                <a:latin typeface="IBM Plex Sans"/>
              </a:rPr>
              <a:t>Четвертий рівень структури</a:t>
            </a:r>
            <a:endParaRPr lang="uk-UA" sz="18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П'ятий рівень структури</a:t>
            </a:r>
            <a:endParaRPr lang="uk-UA" sz="20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Шостий рівень структури</a:t>
            </a:r>
            <a:endParaRPr lang="uk-UA" sz="20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Сьомий рівень структури</a:t>
            </a:r>
            <a:endParaRPr lang="uk-UA" sz="2000" b="0" u="none" strike="noStrike">
              <a:solidFill>
                <a:srgbClr val="000000"/>
              </a:solidFill>
              <a:effectLst/>
              <a:uFillTx/>
              <a:latin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Велика кількість тексту">
    <p:bg>
      <p:bgPr>
        <a:solidFill>
          <a:srgbClr val="FFFFFF"/>
        </a:solidFill>
        <a:effectLst/>
      </p:bgPr>
    </p:bg>
    <p:spTree>
      <p:nvGrpSpPr>
        <p:cNvPr id="1" name=""/>
        <p:cNvGrpSpPr/>
        <p:nvPr/>
      </p:nvGrpSpPr>
      <p:grpSpPr>
        <a:xfrm>
          <a:off x="0" y="0"/>
          <a:ext cx="0" cy="0"/>
          <a:chOff x="0" y="0"/>
          <a:chExt cx="0" cy="0"/>
        </a:xfrm>
      </p:grpSpPr>
      <p:pic>
        <p:nvPicPr>
          <p:cNvPr id="8" name="Google Shape;115;p5"/>
          <p:cNvPicPr/>
          <p:nvPr/>
        </p:nvPicPr>
        <p:blipFill>
          <a:blip r:embed="rId2"/>
          <a:stretch/>
        </p:blipFill>
        <p:spPr>
          <a:xfrm>
            <a:off x="0" y="0"/>
            <a:ext cx="12189960" cy="6855840"/>
          </a:xfrm>
          <a:prstGeom prst="rect">
            <a:avLst/>
          </a:prstGeom>
          <a:noFill/>
          <a:ln w="0">
            <a:noFill/>
          </a:ln>
        </p:spPr>
      </p:pic>
      <p:sp>
        <p:nvSpPr>
          <p:cNvPr id="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10" name="PlaceHolder 2"/>
          <p:cNvSpPr>
            <a:spLocks noGrp="1"/>
          </p:cNvSpPr>
          <p:nvPr>
            <p:ph type="body"/>
          </p:nvPr>
        </p:nvSpPr>
        <p:spPr>
          <a:xfrm>
            <a:off x="314280" y="1883520"/>
            <a:ext cx="11532600" cy="429120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Велика кількість інформації</a:t>
            </a:r>
            <a:endParaRPr lang="uk-UA" sz="1800" b="0" u="none" strike="noStrike">
              <a:solidFill>
                <a:srgbClr val="000000"/>
              </a:solidFill>
              <a:effectLst/>
              <a:uFillTx/>
              <a:latin typeface="Arial"/>
            </a:endParaRPr>
          </a:p>
        </p:txBody>
      </p:sp>
      <p:sp>
        <p:nvSpPr>
          <p:cNvPr id="11" name="PlaceHolder 3"/>
          <p:cNvSpPr>
            <a:spLocks noGrp="1"/>
          </p:cNvSpPr>
          <p:nvPr>
            <p:ph type="sldNum" idx="2"/>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DAA7F260-DE7D-4C0A-BC3C-092CB04CE008}"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12" name="Рисунок 10"/>
          <p:cNvPicPr/>
          <p:nvPr/>
        </p:nvPicPr>
        <p:blipFill>
          <a:blip r:embed="rId3"/>
          <a:srcRect l="15229"/>
          <a:stretch/>
        </p:blipFill>
        <p:spPr>
          <a:xfrm>
            <a:off x="0" y="135720"/>
            <a:ext cx="2730960" cy="160992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Дві колонки">
    <p:bg>
      <p:bgPr>
        <a:solidFill>
          <a:srgbClr val="FFFFFF"/>
        </a:solidFill>
        <a:effectLst/>
      </p:bgPr>
    </p:bg>
    <p:spTree>
      <p:nvGrpSpPr>
        <p:cNvPr id="1" name=""/>
        <p:cNvGrpSpPr/>
        <p:nvPr/>
      </p:nvGrpSpPr>
      <p:grpSpPr>
        <a:xfrm>
          <a:off x="0" y="0"/>
          <a:ext cx="0" cy="0"/>
          <a:chOff x="0" y="0"/>
          <a:chExt cx="0" cy="0"/>
        </a:xfrm>
      </p:grpSpPr>
      <p:pic>
        <p:nvPicPr>
          <p:cNvPr id="13" name="Google Shape;115;p5"/>
          <p:cNvPicPr/>
          <p:nvPr/>
        </p:nvPicPr>
        <p:blipFill>
          <a:blip r:embed="rId2"/>
          <a:stretch/>
        </p:blipFill>
        <p:spPr>
          <a:xfrm>
            <a:off x="0" y="0"/>
            <a:ext cx="12189960" cy="6855840"/>
          </a:xfrm>
          <a:prstGeom prst="rect">
            <a:avLst/>
          </a:prstGeom>
          <a:noFill/>
          <a:ln w="0">
            <a:noFill/>
          </a:ln>
        </p:spPr>
      </p:pic>
      <p:sp>
        <p:nvSpPr>
          <p:cNvPr id="14" name="PlaceHolder 1"/>
          <p:cNvSpPr>
            <a:spLocks noGrp="1"/>
          </p:cNvSpPr>
          <p:nvPr>
            <p:ph type="title"/>
          </p:nvPr>
        </p:nvSpPr>
        <p:spPr>
          <a:xfrm>
            <a:off x="2379240" y="528120"/>
            <a:ext cx="7686000" cy="9669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15" name="PlaceHolder 2"/>
          <p:cNvSpPr>
            <a:spLocks noGrp="1"/>
          </p:cNvSpPr>
          <p:nvPr>
            <p:ph type="body"/>
          </p:nvPr>
        </p:nvSpPr>
        <p:spPr>
          <a:xfrm>
            <a:off x="839880" y="1681200"/>
            <a:ext cx="5155560" cy="82188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Пункт 1</a:t>
            </a:r>
            <a:endParaRPr lang="uk-UA" sz="2000" b="0" u="none" strike="noStrike">
              <a:solidFill>
                <a:srgbClr val="000000"/>
              </a:solidFill>
              <a:effectLst/>
              <a:uFillTx/>
              <a:latin typeface="Arial"/>
            </a:endParaRPr>
          </a:p>
        </p:txBody>
      </p:sp>
      <p:sp>
        <p:nvSpPr>
          <p:cNvPr id="16" name="PlaceHolder 3"/>
          <p:cNvSpPr>
            <a:spLocks noGrp="1"/>
          </p:cNvSpPr>
          <p:nvPr>
            <p:ph type="body"/>
          </p:nvPr>
        </p:nvSpPr>
        <p:spPr>
          <a:xfrm>
            <a:off x="839880" y="2505240"/>
            <a:ext cx="5155560" cy="368244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Інформаційний текст 1</a:t>
            </a:r>
            <a:endParaRPr lang="uk-UA" sz="1800" b="0" u="none" strike="noStrike">
              <a:solidFill>
                <a:srgbClr val="000000"/>
              </a:solidFill>
              <a:effectLst/>
              <a:uFillTx/>
              <a:latin typeface="Arial"/>
            </a:endParaRPr>
          </a:p>
        </p:txBody>
      </p:sp>
      <p:sp>
        <p:nvSpPr>
          <p:cNvPr id="17" name="PlaceHolder 4"/>
          <p:cNvSpPr>
            <a:spLocks noGrp="1"/>
          </p:cNvSpPr>
          <p:nvPr>
            <p:ph type="body"/>
          </p:nvPr>
        </p:nvSpPr>
        <p:spPr>
          <a:xfrm>
            <a:off x="6172200" y="1681200"/>
            <a:ext cx="5181120" cy="82188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Пункт 2</a:t>
            </a:r>
            <a:endParaRPr lang="uk-UA" sz="2000" b="0" u="none" strike="noStrike">
              <a:solidFill>
                <a:srgbClr val="000000"/>
              </a:solidFill>
              <a:effectLst/>
              <a:uFillTx/>
              <a:latin typeface="Arial"/>
            </a:endParaRPr>
          </a:p>
        </p:txBody>
      </p:sp>
      <p:sp>
        <p:nvSpPr>
          <p:cNvPr id="18" name="PlaceHolder 5"/>
          <p:cNvSpPr>
            <a:spLocks noGrp="1"/>
          </p:cNvSpPr>
          <p:nvPr>
            <p:ph type="body"/>
          </p:nvPr>
        </p:nvSpPr>
        <p:spPr>
          <a:xfrm>
            <a:off x="6172200" y="2505240"/>
            <a:ext cx="5181120" cy="368244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Інформаційний текст 2</a:t>
            </a:r>
            <a:endParaRPr lang="uk-UA" sz="1800" b="0" u="none" strike="noStrike">
              <a:solidFill>
                <a:srgbClr val="000000"/>
              </a:solidFill>
              <a:effectLst/>
              <a:uFillTx/>
              <a:latin typeface="Arial"/>
            </a:endParaRPr>
          </a:p>
        </p:txBody>
      </p:sp>
      <p:sp>
        <p:nvSpPr>
          <p:cNvPr id="19" name="PlaceHolder 6"/>
          <p:cNvSpPr>
            <a:spLocks noGrp="1"/>
          </p:cNvSpPr>
          <p:nvPr>
            <p:ph type="sldNum" idx="3"/>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396C482-3B3A-45F4-BD8F-006566A4287F}"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20" name="Рисунок 10"/>
          <p:cNvPicPr/>
          <p:nvPr/>
        </p:nvPicPr>
        <p:blipFill>
          <a:blip r:embed="rId3"/>
          <a:srcRect l="15229"/>
          <a:stretch/>
        </p:blipFill>
        <p:spPr>
          <a:xfrm>
            <a:off x="0" y="135720"/>
            <a:ext cx="2730960" cy="160992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Три колонки зі своїми іконками">
    <p:bg>
      <p:bgPr>
        <a:solidFill>
          <a:srgbClr val="FFFFFF"/>
        </a:solidFill>
        <a:effectLst/>
      </p:bgPr>
    </p:bg>
    <p:spTree>
      <p:nvGrpSpPr>
        <p:cNvPr id="1" name=""/>
        <p:cNvGrpSpPr/>
        <p:nvPr/>
      </p:nvGrpSpPr>
      <p:grpSpPr>
        <a:xfrm>
          <a:off x="0" y="0"/>
          <a:ext cx="0" cy="0"/>
          <a:chOff x="0" y="0"/>
          <a:chExt cx="0" cy="0"/>
        </a:xfrm>
      </p:grpSpPr>
      <p:pic>
        <p:nvPicPr>
          <p:cNvPr id="21" name="Google Shape;115;p5"/>
          <p:cNvPicPr/>
          <p:nvPr/>
        </p:nvPicPr>
        <p:blipFill>
          <a:blip r:embed="rId2"/>
          <a:stretch/>
        </p:blipFill>
        <p:spPr>
          <a:xfrm>
            <a:off x="0" y="0"/>
            <a:ext cx="12189960" cy="6855840"/>
          </a:xfrm>
          <a:prstGeom prst="rect">
            <a:avLst/>
          </a:prstGeom>
          <a:noFill/>
          <a:ln w="0">
            <a:noFill/>
          </a:ln>
        </p:spPr>
      </p:pic>
      <p:sp>
        <p:nvSpPr>
          <p:cNvPr id="22" name="PlaceHolder 1"/>
          <p:cNvSpPr>
            <a:spLocks noGrp="1"/>
          </p:cNvSpPr>
          <p:nvPr>
            <p:ph type="title"/>
          </p:nvPr>
        </p:nvSpPr>
        <p:spPr>
          <a:xfrm>
            <a:off x="2379240" y="528120"/>
            <a:ext cx="7686000" cy="9669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23" name="PlaceHolder 2"/>
          <p:cNvSpPr>
            <a:spLocks noGrp="1"/>
          </p:cNvSpPr>
          <p:nvPr>
            <p:ph type="sldNum" idx="4"/>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CE462A00-4E72-412A-B94F-1F2E923B8FAA}"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24" name="Рисунок 10"/>
          <p:cNvPicPr/>
          <p:nvPr/>
        </p:nvPicPr>
        <p:blipFill>
          <a:blip r:embed="rId3"/>
          <a:srcRect l="15229"/>
          <a:stretch/>
        </p:blipFill>
        <p:spPr>
          <a:xfrm>
            <a:off x="0" y="135720"/>
            <a:ext cx="2730960" cy="1609920"/>
          </a:xfrm>
          <a:prstGeom prst="rect">
            <a:avLst/>
          </a:prstGeom>
          <a:noFill/>
          <a:ln w="0">
            <a:noFill/>
          </a:ln>
        </p:spPr>
      </p:pic>
      <p:sp>
        <p:nvSpPr>
          <p:cNvPr id="25" name="PlaceHolder 3"/>
          <p:cNvSpPr>
            <a:spLocks noGrp="1"/>
          </p:cNvSpPr>
          <p:nvPr>
            <p:ph type="body"/>
          </p:nvPr>
        </p:nvSpPr>
        <p:spPr>
          <a:xfrm>
            <a:off x="1493640" y="1672560"/>
            <a:ext cx="126000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
        <p:nvSpPr>
          <p:cNvPr id="26" name="PlaceHolder 4"/>
          <p:cNvSpPr>
            <a:spLocks noGrp="1"/>
          </p:cNvSpPr>
          <p:nvPr>
            <p:ph type="body"/>
          </p:nvPr>
        </p:nvSpPr>
        <p:spPr>
          <a:xfrm>
            <a:off x="5470920" y="1672560"/>
            <a:ext cx="126000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
        <p:nvSpPr>
          <p:cNvPr id="27" name="PlaceHolder 5"/>
          <p:cNvSpPr>
            <a:spLocks noGrp="1"/>
          </p:cNvSpPr>
          <p:nvPr>
            <p:ph type="body"/>
          </p:nvPr>
        </p:nvSpPr>
        <p:spPr>
          <a:xfrm>
            <a:off x="482400" y="2584080"/>
            <a:ext cx="3282480" cy="3594960"/>
          </a:xfrm>
          <a:prstGeom prst="rect">
            <a:avLst/>
          </a:prstGeom>
          <a:noFill/>
          <a:ln w="0">
            <a:noFill/>
          </a:ln>
        </p:spPr>
        <p:txBody>
          <a:bodyPr lIns="91440" tIns="45720" rIns="91440" bIns="45720" anchor="t">
            <a:normAutofit/>
          </a:bodyPr>
          <a:lstStyle/>
          <a:p>
            <a:pPr marL="343080" indent="-34308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rgbClr val="000000"/>
              </a:solidFill>
              <a:effectLst/>
              <a:uFillTx/>
              <a:latin typeface="Arial"/>
            </a:endParaRPr>
          </a:p>
        </p:txBody>
      </p:sp>
      <p:sp>
        <p:nvSpPr>
          <p:cNvPr id="28" name="PlaceHolder 6"/>
          <p:cNvSpPr>
            <a:spLocks noGrp="1"/>
          </p:cNvSpPr>
          <p:nvPr>
            <p:ph type="body"/>
          </p:nvPr>
        </p:nvSpPr>
        <p:spPr>
          <a:xfrm>
            <a:off x="4453560" y="2584080"/>
            <a:ext cx="3282480" cy="3594960"/>
          </a:xfrm>
          <a:prstGeom prst="rect">
            <a:avLst/>
          </a:prstGeom>
          <a:noFill/>
          <a:ln w="0">
            <a:noFill/>
          </a:ln>
        </p:spPr>
        <p:txBody>
          <a:bodyPr lIns="91440" tIns="45720" rIns="91440" bIns="45720" anchor="t">
            <a:normAutofit/>
          </a:bodyPr>
          <a:lstStyle/>
          <a:p>
            <a:pPr marL="285840" indent="-28584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rgbClr val="000000"/>
              </a:solidFill>
              <a:effectLst/>
              <a:uFillTx/>
              <a:latin typeface="Arial"/>
            </a:endParaRPr>
          </a:p>
        </p:txBody>
      </p:sp>
      <p:sp>
        <p:nvSpPr>
          <p:cNvPr id="29" name="PlaceHolder 7"/>
          <p:cNvSpPr>
            <a:spLocks noGrp="1"/>
          </p:cNvSpPr>
          <p:nvPr>
            <p:ph type="body"/>
          </p:nvPr>
        </p:nvSpPr>
        <p:spPr>
          <a:xfrm>
            <a:off x="8436960" y="2584080"/>
            <a:ext cx="3282480" cy="3594960"/>
          </a:xfrm>
          <a:prstGeom prst="rect">
            <a:avLst/>
          </a:prstGeom>
          <a:noFill/>
          <a:ln w="0">
            <a:noFill/>
          </a:ln>
        </p:spPr>
        <p:txBody>
          <a:bodyPr lIns="91440" tIns="45720" rIns="91440" bIns="45720" anchor="t">
            <a:normAutofit/>
          </a:bodyPr>
          <a:lstStyle/>
          <a:p>
            <a:pPr marL="343080" indent="-34308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rgbClr val="000000"/>
              </a:solidFill>
              <a:effectLst/>
              <a:uFillTx/>
              <a:latin typeface="Arial"/>
            </a:endParaRPr>
          </a:p>
        </p:txBody>
      </p:sp>
      <p:sp>
        <p:nvSpPr>
          <p:cNvPr id="30" name="PlaceHolder 8"/>
          <p:cNvSpPr>
            <a:spLocks noGrp="1"/>
          </p:cNvSpPr>
          <p:nvPr>
            <p:ph type="body"/>
          </p:nvPr>
        </p:nvSpPr>
        <p:spPr>
          <a:xfrm>
            <a:off x="9351360" y="1672560"/>
            <a:ext cx="126000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Три колонки зі своїми іконками БІЛИЙ">
    <p:bg>
      <p:bgPr>
        <a:solidFill>
          <a:srgbClr val="FFFFFF"/>
        </a:solidFill>
        <a:effectLst/>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2379240" y="528120"/>
            <a:ext cx="7686000" cy="9669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32" name="PlaceHolder 2"/>
          <p:cNvSpPr>
            <a:spLocks noGrp="1"/>
          </p:cNvSpPr>
          <p:nvPr>
            <p:ph type="sldNum" idx="5"/>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7BB0AF6-78BD-420D-9500-1784299068E9}"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33" name="PlaceHolder 3"/>
          <p:cNvSpPr>
            <a:spLocks noGrp="1"/>
          </p:cNvSpPr>
          <p:nvPr>
            <p:ph type="body"/>
          </p:nvPr>
        </p:nvSpPr>
        <p:spPr>
          <a:xfrm>
            <a:off x="1493640" y="1672560"/>
            <a:ext cx="126000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
        <p:nvSpPr>
          <p:cNvPr id="34" name="PlaceHolder 4"/>
          <p:cNvSpPr>
            <a:spLocks noGrp="1"/>
          </p:cNvSpPr>
          <p:nvPr>
            <p:ph type="body"/>
          </p:nvPr>
        </p:nvSpPr>
        <p:spPr>
          <a:xfrm>
            <a:off x="5470920" y="1672560"/>
            <a:ext cx="126000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
        <p:nvSpPr>
          <p:cNvPr id="35" name="PlaceHolder 5"/>
          <p:cNvSpPr>
            <a:spLocks noGrp="1"/>
          </p:cNvSpPr>
          <p:nvPr>
            <p:ph type="body"/>
          </p:nvPr>
        </p:nvSpPr>
        <p:spPr>
          <a:xfrm>
            <a:off x="482400" y="2584080"/>
            <a:ext cx="3282480" cy="3594960"/>
          </a:xfrm>
          <a:prstGeom prst="rect">
            <a:avLst/>
          </a:prstGeom>
          <a:noFill/>
          <a:ln w="0">
            <a:noFill/>
          </a:ln>
        </p:spPr>
        <p:txBody>
          <a:bodyPr lIns="91440" tIns="45720" rIns="91440" bIns="45720" anchor="t">
            <a:normAutofit/>
          </a:bodyPr>
          <a:lstStyle/>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36" name="PlaceHolder 6"/>
          <p:cNvSpPr>
            <a:spLocks noGrp="1"/>
          </p:cNvSpPr>
          <p:nvPr>
            <p:ph type="body"/>
          </p:nvPr>
        </p:nvSpPr>
        <p:spPr>
          <a:xfrm>
            <a:off x="4453560" y="2584080"/>
            <a:ext cx="3282480" cy="3594960"/>
          </a:xfrm>
          <a:prstGeom prst="rect">
            <a:avLst/>
          </a:prstGeom>
          <a:noFill/>
          <a:ln w="0">
            <a:noFill/>
          </a:ln>
        </p:spPr>
        <p:txBody>
          <a:bodyPr lIns="91440" tIns="45720" rIns="91440" bIns="45720" anchor="t">
            <a:normAutofit/>
          </a:bodyPr>
          <a:lstStyle/>
          <a:p>
            <a:pPr marL="285840" indent="-28584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37" name="PlaceHolder 7"/>
          <p:cNvSpPr>
            <a:spLocks noGrp="1"/>
          </p:cNvSpPr>
          <p:nvPr>
            <p:ph type="body"/>
          </p:nvPr>
        </p:nvSpPr>
        <p:spPr>
          <a:xfrm>
            <a:off x="8436960" y="2584080"/>
            <a:ext cx="3282480" cy="3594960"/>
          </a:xfrm>
          <a:prstGeom prst="rect">
            <a:avLst/>
          </a:prstGeom>
          <a:noFill/>
          <a:ln w="0">
            <a:noFill/>
          </a:ln>
        </p:spPr>
        <p:txBody>
          <a:bodyPr lIns="91440" tIns="45720" rIns="91440" bIns="45720" anchor="t">
            <a:normAutofit/>
          </a:bodyPr>
          <a:lstStyle/>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38" name="PlaceHolder 8"/>
          <p:cNvSpPr>
            <a:spLocks noGrp="1"/>
          </p:cNvSpPr>
          <p:nvPr>
            <p:ph type="body"/>
          </p:nvPr>
        </p:nvSpPr>
        <p:spPr>
          <a:xfrm>
            <a:off x="9351360" y="1672560"/>
            <a:ext cx="126000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pic>
        <p:nvPicPr>
          <p:cNvPr id="39" name="Рисунок 2"/>
          <p:cNvPicPr/>
          <p:nvPr/>
        </p:nvPicPr>
        <p:blipFill>
          <a:blip r:embed="rId2"/>
          <a:srcRect l="8260"/>
          <a:stretch/>
        </p:blipFill>
        <p:spPr>
          <a:xfrm>
            <a:off x="0" y="311400"/>
            <a:ext cx="2464560" cy="12585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Дві колонки зі своїми іконками">
    <p:bg>
      <p:bgPr>
        <a:solidFill>
          <a:srgbClr val="FFFFFF"/>
        </a:solidFill>
        <a:effectLst/>
      </p:bgPr>
    </p:bg>
    <p:spTree>
      <p:nvGrpSpPr>
        <p:cNvPr id="1" name=""/>
        <p:cNvGrpSpPr/>
        <p:nvPr/>
      </p:nvGrpSpPr>
      <p:grpSpPr>
        <a:xfrm>
          <a:off x="0" y="0"/>
          <a:ext cx="0" cy="0"/>
          <a:chOff x="0" y="0"/>
          <a:chExt cx="0" cy="0"/>
        </a:xfrm>
      </p:grpSpPr>
      <p:pic>
        <p:nvPicPr>
          <p:cNvPr id="40" name="Google Shape;115;p5"/>
          <p:cNvPicPr/>
          <p:nvPr/>
        </p:nvPicPr>
        <p:blipFill>
          <a:blip r:embed="rId2"/>
          <a:stretch/>
        </p:blipFill>
        <p:spPr>
          <a:xfrm>
            <a:off x="0" y="0"/>
            <a:ext cx="12189960" cy="6855840"/>
          </a:xfrm>
          <a:prstGeom prst="rect">
            <a:avLst/>
          </a:prstGeom>
          <a:noFill/>
          <a:ln w="0">
            <a:noFill/>
          </a:ln>
        </p:spPr>
      </p:pic>
      <p:sp>
        <p:nvSpPr>
          <p:cNvPr id="41" name="PlaceHolder 1"/>
          <p:cNvSpPr>
            <a:spLocks noGrp="1"/>
          </p:cNvSpPr>
          <p:nvPr>
            <p:ph type="title"/>
          </p:nvPr>
        </p:nvSpPr>
        <p:spPr>
          <a:xfrm>
            <a:off x="2379240" y="528120"/>
            <a:ext cx="7686000" cy="9669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42" name="PlaceHolder 2"/>
          <p:cNvSpPr>
            <a:spLocks noGrp="1"/>
          </p:cNvSpPr>
          <p:nvPr>
            <p:ph type="sldNum" idx="6"/>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C06A273B-2871-4F54-AC7A-1DFD66B49FA8}"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43" name="Рисунок 10"/>
          <p:cNvPicPr/>
          <p:nvPr/>
        </p:nvPicPr>
        <p:blipFill>
          <a:blip r:embed="rId3"/>
          <a:srcRect l="15229"/>
          <a:stretch/>
        </p:blipFill>
        <p:spPr>
          <a:xfrm>
            <a:off x="0" y="135720"/>
            <a:ext cx="2730960" cy="1609920"/>
          </a:xfrm>
          <a:prstGeom prst="rect">
            <a:avLst/>
          </a:prstGeom>
          <a:noFill/>
          <a:ln w="0">
            <a:noFill/>
          </a:ln>
        </p:spPr>
      </p:pic>
      <p:sp>
        <p:nvSpPr>
          <p:cNvPr id="44" name="PlaceHolder 3"/>
          <p:cNvSpPr>
            <a:spLocks noGrp="1"/>
          </p:cNvSpPr>
          <p:nvPr>
            <p:ph type="body"/>
          </p:nvPr>
        </p:nvSpPr>
        <p:spPr>
          <a:xfrm>
            <a:off x="2758320" y="1633320"/>
            <a:ext cx="173304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
        <p:nvSpPr>
          <p:cNvPr id="45" name="PlaceHolder 4"/>
          <p:cNvSpPr>
            <a:spLocks noGrp="1"/>
          </p:cNvSpPr>
          <p:nvPr>
            <p:ph type="body"/>
          </p:nvPr>
        </p:nvSpPr>
        <p:spPr>
          <a:xfrm>
            <a:off x="1368000" y="2584080"/>
            <a:ext cx="4514040" cy="3594960"/>
          </a:xfrm>
          <a:prstGeom prst="rect">
            <a:avLst/>
          </a:prstGeom>
          <a:noFill/>
          <a:ln w="0">
            <a:noFill/>
          </a:ln>
        </p:spPr>
        <p:txBody>
          <a:bodyPr lIns="91440" tIns="45720" rIns="91440" bIns="45720" anchor="t">
            <a:normAutofit/>
          </a:bodyPr>
          <a:lstStyle/>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46" name="PlaceHolder 5"/>
          <p:cNvSpPr>
            <a:spLocks noGrp="1"/>
          </p:cNvSpPr>
          <p:nvPr>
            <p:ph type="body"/>
          </p:nvPr>
        </p:nvSpPr>
        <p:spPr>
          <a:xfrm>
            <a:off x="6563880" y="2584080"/>
            <a:ext cx="4514040" cy="3594960"/>
          </a:xfrm>
          <a:prstGeom prst="rect">
            <a:avLst/>
          </a:prstGeom>
          <a:noFill/>
          <a:ln w="0">
            <a:noFill/>
          </a:ln>
        </p:spPr>
        <p:txBody>
          <a:bodyPr lIns="91440" tIns="45720" rIns="91440" bIns="45720" anchor="t">
            <a:normAutofit/>
          </a:bodyPr>
          <a:lstStyle/>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47" name="PlaceHolder 6"/>
          <p:cNvSpPr>
            <a:spLocks noGrp="1"/>
          </p:cNvSpPr>
          <p:nvPr>
            <p:ph type="body"/>
          </p:nvPr>
        </p:nvSpPr>
        <p:spPr>
          <a:xfrm>
            <a:off x="7954200" y="1633320"/>
            <a:ext cx="173304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Дві колонки зі своїми іконками БІЛИЙ">
    <p:bg>
      <p:bgPr>
        <a:solidFill>
          <a:srgbClr val="FFFFFF"/>
        </a:soli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2379240" y="528120"/>
            <a:ext cx="7686000" cy="9669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49" name="PlaceHolder 2"/>
          <p:cNvSpPr>
            <a:spLocks noGrp="1"/>
          </p:cNvSpPr>
          <p:nvPr>
            <p:ph type="sldNum" idx="7"/>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C6873E46-0070-4796-82D7-8A91F643CAAD}"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50" name="PlaceHolder 3"/>
          <p:cNvSpPr>
            <a:spLocks noGrp="1"/>
          </p:cNvSpPr>
          <p:nvPr>
            <p:ph type="body"/>
          </p:nvPr>
        </p:nvSpPr>
        <p:spPr>
          <a:xfrm>
            <a:off x="2758320" y="1633320"/>
            <a:ext cx="173304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sp>
        <p:nvSpPr>
          <p:cNvPr id="51" name="PlaceHolder 4"/>
          <p:cNvSpPr>
            <a:spLocks noGrp="1"/>
          </p:cNvSpPr>
          <p:nvPr>
            <p:ph type="body"/>
          </p:nvPr>
        </p:nvSpPr>
        <p:spPr>
          <a:xfrm>
            <a:off x="1368000" y="2584080"/>
            <a:ext cx="4514040" cy="3594960"/>
          </a:xfrm>
          <a:prstGeom prst="rect">
            <a:avLst/>
          </a:prstGeom>
          <a:noFill/>
          <a:ln w="0">
            <a:noFill/>
          </a:ln>
        </p:spPr>
        <p:txBody>
          <a:bodyPr lIns="91440" tIns="45720" rIns="91440" bIns="45720" anchor="t">
            <a:normAutofit/>
          </a:bodyPr>
          <a:lstStyle/>
          <a:p>
            <a:pPr marL="343080" indent="-343080" algn="just"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52" name="PlaceHolder 5"/>
          <p:cNvSpPr>
            <a:spLocks noGrp="1"/>
          </p:cNvSpPr>
          <p:nvPr>
            <p:ph type="body"/>
          </p:nvPr>
        </p:nvSpPr>
        <p:spPr>
          <a:xfrm>
            <a:off x="6563880" y="2584080"/>
            <a:ext cx="4514040" cy="3594960"/>
          </a:xfrm>
          <a:prstGeom prst="rect">
            <a:avLst/>
          </a:prstGeom>
          <a:noFill/>
          <a:ln w="0">
            <a:noFill/>
          </a:ln>
        </p:spPr>
        <p:txBody>
          <a:bodyPr lIns="91440" tIns="45720" rIns="91440" bIns="45720" anchor="t">
            <a:normAutofit/>
          </a:bodyPr>
          <a:lstStyle/>
          <a:p>
            <a:pPr marL="343080" indent="-343080" algn="just"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rgbClr val="000000"/>
              </a:solidFill>
              <a:effectLst/>
              <a:uFillTx/>
              <a:latin typeface="Arial"/>
            </a:endParaRPr>
          </a:p>
        </p:txBody>
      </p:sp>
      <p:sp>
        <p:nvSpPr>
          <p:cNvPr id="53" name="PlaceHolder 6"/>
          <p:cNvSpPr>
            <a:spLocks noGrp="1"/>
          </p:cNvSpPr>
          <p:nvPr>
            <p:ph type="body"/>
          </p:nvPr>
        </p:nvSpPr>
        <p:spPr>
          <a:xfrm>
            <a:off x="7954200" y="1633320"/>
            <a:ext cx="1733040" cy="821880"/>
          </a:xfrm>
          <a:prstGeom prst="rect">
            <a:avLst/>
          </a:prstGeom>
          <a:noFill/>
          <a:ln w="0">
            <a:noFill/>
          </a:ln>
        </p:spPr>
        <p:txBody>
          <a:bodyPr lIns="91440" tIns="45720" rIns="91440" bIns="45720" anchor="t">
            <a:normAutofit/>
          </a:bodyPr>
          <a:lstStyle/>
          <a:p>
            <a:pPr indent="0" algn="ctr" defTabSz="914400">
              <a:lnSpc>
                <a:spcPct val="90000"/>
              </a:lnSpc>
              <a:spcBef>
                <a:spcPts val="1001"/>
              </a:spcBef>
              <a:buNone/>
              <a:tabLst>
                <a:tab pos="0" algn="l"/>
              </a:tabLst>
            </a:pPr>
            <a:r>
              <a:rPr lang="uk-UA" sz="2000" b="1" u="none" strike="noStrike">
                <a:solidFill>
                  <a:schemeClr val="dk1"/>
                </a:solidFill>
                <a:effectLst/>
                <a:uFillTx/>
                <a:latin typeface="IBM Plex Sans"/>
              </a:rPr>
              <a:t>Іконка</a:t>
            </a:r>
            <a:endParaRPr lang="uk-UA" sz="2000" b="0" u="none" strike="noStrike">
              <a:solidFill>
                <a:srgbClr val="000000"/>
              </a:solidFill>
              <a:effectLst/>
              <a:uFillTx/>
              <a:latin typeface="Arial"/>
            </a:endParaRPr>
          </a:p>
        </p:txBody>
      </p:sp>
      <p:pic>
        <p:nvPicPr>
          <p:cNvPr id="54" name="Рисунок 2"/>
          <p:cNvPicPr/>
          <p:nvPr/>
        </p:nvPicPr>
        <p:blipFill>
          <a:blip r:embed="rId2"/>
          <a:srcRect l="8260"/>
          <a:stretch/>
        </p:blipFill>
        <p:spPr>
          <a:xfrm>
            <a:off x="0" y="311400"/>
            <a:ext cx="2464560" cy="12585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Тема з 3-ма картинками">
    <p:bg>
      <p:bgPr>
        <a:solidFill>
          <a:srgbClr val="FFFFFF"/>
        </a:solidFill>
        <a:effectLst/>
      </p:bgPr>
    </p:bg>
    <p:spTree>
      <p:nvGrpSpPr>
        <p:cNvPr id="1" name=""/>
        <p:cNvGrpSpPr/>
        <p:nvPr/>
      </p:nvGrpSpPr>
      <p:grpSpPr>
        <a:xfrm>
          <a:off x="0" y="0"/>
          <a:ext cx="0" cy="0"/>
          <a:chOff x="0" y="0"/>
          <a:chExt cx="0" cy="0"/>
        </a:xfrm>
      </p:grpSpPr>
      <p:pic>
        <p:nvPicPr>
          <p:cNvPr id="55" name="Google Shape;115;p5"/>
          <p:cNvPicPr/>
          <p:nvPr/>
        </p:nvPicPr>
        <p:blipFill>
          <a:blip r:embed="rId2"/>
          <a:stretch/>
        </p:blipFill>
        <p:spPr>
          <a:xfrm>
            <a:off x="6095880" y="0"/>
            <a:ext cx="6093720" cy="6855840"/>
          </a:xfrm>
          <a:prstGeom prst="rect">
            <a:avLst/>
          </a:prstGeom>
          <a:noFill/>
          <a:ln w="0">
            <a:noFill/>
          </a:ln>
        </p:spPr>
      </p:pic>
      <p:sp>
        <p:nvSpPr>
          <p:cNvPr id="56" name="PlaceHolder 1"/>
          <p:cNvSpPr>
            <a:spLocks noGrp="1"/>
          </p:cNvSpPr>
          <p:nvPr>
            <p:ph type="sldNum" idx="8"/>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3C8D84B-6773-4E69-BBCC-C378D6E28A86}"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57" name="PlaceHolder 2"/>
          <p:cNvSpPr>
            <a:spLocks noGrp="1"/>
          </p:cNvSpPr>
          <p:nvPr>
            <p:ph type="body"/>
          </p:nvPr>
        </p:nvSpPr>
        <p:spPr>
          <a:xfrm>
            <a:off x="6220800" y="136440"/>
            <a:ext cx="5787720" cy="339084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1</a:t>
            </a:r>
            <a:endParaRPr lang="uk-UA" sz="1800" b="0" u="none" strike="noStrike">
              <a:solidFill>
                <a:srgbClr val="000000"/>
              </a:solidFill>
              <a:effectLst/>
              <a:uFillTx/>
              <a:latin typeface="Arial"/>
            </a:endParaRPr>
          </a:p>
        </p:txBody>
      </p:sp>
      <p:sp>
        <p:nvSpPr>
          <p:cNvPr id="58" name="PlaceHolder 3"/>
          <p:cNvSpPr>
            <a:spLocks noGrp="1"/>
          </p:cNvSpPr>
          <p:nvPr>
            <p:ph type="title"/>
          </p:nvPr>
        </p:nvSpPr>
        <p:spPr>
          <a:xfrm>
            <a:off x="347400" y="1681200"/>
            <a:ext cx="5623200" cy="139968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Назва підтеми</a:t>
            </a:r>
            <a:endParaRPr lang="uk-UA" sz="2800" b="0" u="none" strike="noStrike">
              <a:solidFill>
                <a:srgbClr val="000000"/>
              </a:solidFill>
              <a:effectLst/>
              <a:uFillTx/>
              <a:latin typeface="Arial"/>
            </a:endParaRPr>
          </a:p>
        </p:txBody>
      </p:sp>
      <p:sp>
        <p:nvSpPr>
          <p:cNvPr id="59" name="PlaceHolder 4"/>
          <p:cNvSpPr>
            <a:spLocks noGrp="1"/>
          </p:cNvSpPr>
          <p:nvPr>
            <p:ph type="body"/>
          </p:nvPr>
        </p:nvSpPr>
        <p:spPr>
          <a:xfrm>
            <a:off x="347400" y="3262320"/>
            <a:ext cx="5623200" cy="345708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Інформація</a:t>
            </a:r>
            <a:endParaRPr lang="uk-UA" sz="1800" b="0" u="none" strike="noStrike">
              <a:solidFill>
                <a:srgbClr val="000000"/>
              </a:solidFill>
              <a:effectLst/>
              <a:uFillTx/>
              <a:latin typeface="Arial"/>
            </a:endParaRPr>
          </a:p>
        </p:txBody>
      </p:sp>
      <p:pic>
        <p:nvPicPr>
          <p:cNvPr id="60" name="Рисунок 8"/>
          <p:cNvPicPr/>
          <p:nvPr/>
        </p:nvPicPr>
        <p:blipFill>
          <a:blip r:embed="rId3"/>
          <a:srcRect l="8260"/>
          <a:stretch/>
        </p:blipFill>
        <p:spPr>
          <a:xfrm>
            <a:off x="0" y="311400"/>
            <a:ext cx="2464560" cy="1258560"/>
          </a:xfrm>
          <a:prstGeom prst="rect">
            <a:avLst/>
          </a:prstGeom>
          <a:noFill/>
          <a:ln w="0">
            <a:noFill/>
          </a:ln>
        </p:spPr>
      </p:pic>
      <p:sp>
        <p:nvSpPr>
          <p:cNvPr id="61" name="PlaceHolder 5"/>
          <p:cNvSpPr>
            <a:spLocks noGrp="1"/>
          </p:cNvSpPr>
          <p:nvPr>
            <p:ph type="body"/>
          </p:nvPr>
        </p:nvSpPr>
        <p:spPr>
          <a:xfrm>
            <a:off x="9372600" y="3831480"/>
            <a:ext cx="2635920" cy="231840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3</a:t>
            </a:r>
            <a:endParaRPr lang="uk-UA" sz="1800" b="0" u="none" strike="noStrike">
              <a:solidFill>
                <a:srgbClr val="000000"/>
              </a:solidFill>
              <a:effectLst/>
              <a:uFillTx/>
              <a:latin typeface="Arial"/>
            </a:endParaRPr>
          </a:p>
        </p:txBody>
      </p:sp>
      <p:sp>
        <p:nvSpPr>
          <p:cNvPr id="62" name="PlaceHolder 6"/>
          <p:cNvSpPr>
            <a:spLocks noGrp="1"/>
          </p:cNvSpPr>
          <p:nvPr>
            <p:ph type="body"/>
          </p:nvPr>
        </p:nvSpPr>
        <p:spPr>
          <a:xfrm>
            <a:off x="6239160" y="3831480"/>
            <a:ext cx="2635920" cy="231840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2</a:t>
            </a:r>
            <a:endParaRPr lang="uk-UA" sz="1800" b="0" u="none" strike="noStrike">
              <a:solidFill>
                <a:srgbClr val="000000"/>
              </a:solidFill>
              <a:effectLst/>
              <a:uFillTx/>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Великий масив тексту">
    <p:bg>
      <p:bgPr>
        <a:solidFill>
          <a:srgbClr val="FFFFFF"/>
        </a:solidFill>
        <a:effectLst/>
      </p:bgPr>
    </p:bg>
    <p:spTree>
      <p:nvGrpSpPr>
        <p:cNvPr id="1" name=""/>
        <p:cNvGrpSpPr/>
        <p:nvPr/>
      </p:nvGrpSpPr>
      <p:grpSpPr>
        <a:xfrm>
          <a:off x="0" y="0"/>
          <a:ext cx="0" cy="0"/>
          <a:chOff x="0" y="0"/>
          <a:chExt cx="0" cy="0"/>
        </a:xfrm>
      </p:grpSpPr>
      <p:sp>
        <p:nvSpPr>
          <p:cNvPr id="63" name="PlaceHolder 1"/>
          <p:cNvSpPr>
            <a:spLocks noGrp="1"/>
          </p:cNvSpPr>
          <p:nvPr>
            <p:ph type="sldNum" idx="9"/>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5849456-2572-431C-8966-80AEDE489221}"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64" name="PlaceHolder 2"/>
          <p:cNvSpPr>
            <a:spLocks noGrp="1"/>
          </p:cNvSpPr>
          <p:nvPr>
            <p:ph type="title"/>
          </p:nvPr>
        </p:nvSpPr>
        <p:spPr>
          <a:xfrm>
            <a:off x="347400" y="1681200"/>
            <a:ext cx="4603680" cy="444132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65" name="PlaceHolder 3"/>
          <p:cNvSpPr>
            <a:spLocks noGrp="1"/>
          </p:cNvSpPr>
          <p:nvPr>
            <p:ph type="body"/>
          </p:nvPr>
        </p:nvSpPr>
        <p:spPr>
          <a:xfrm>
            <a:off x="6095880" y="135000"/>
            <a:ext cx="6017760" cy="609228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Великий об’єм інформації</a:t>
            </a:r>
            <a:endParaRPr lang="uk-UA" sz="1800" b="0" u="none" strike="noStrike">
              <a:solidFill>
                <a:srgbClr val="000000"/>
              </a:solidFill>
              <a:effectLst/>
              <a:uFillTx/>
              <a:latin typeface="Arial"/>
            </a:endParaRPr>
          </a:p>
        </p:txBody>
      </p:sp>
      <p:pic>
        <p:nvPicPr>
          <p:cNvPr id="66" name="Рисунок 8"/>
          <p:cNvPicPr/>
          <p:nvPr/>
        </p:nvPicPr>
        <p:blipFill>
          <a:blip r:embed="rId2"/>
          <a:srcRect l="8260"/>
          <a:stretch/>
        </p:blipFill>
        <p:spPr>
          <a:xfrm>
            <a:off x="0" y="311400"/>
            <a:ext cx="2464560" cy="12585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Тема з 1-ю картинкою">
    <p:bg>
      <p:bgPr>
        <a:solidFill>
          <a:srgbClr val="FFFFFF"/>
        </a:solidFill>
        <a:effectLst/>
      </p:bgPr>
    </p:bg>
    <p:spTree>
      <p:nvGrpSpPr>
        <p:cNvPr id="1" name=""/>
        <p:cNvGrpSpPr/>
        <p:nvPr/>
      </p:nvGrpSpPr>
      <p:grpSpPr>
        <a:xfrm>
          <a:off x="0" y="0"/>
          <a:ext cx="0" cy="0"/>
          <a:chOff x="0" y="0"/>
          <a:chExt cx="0" cy="0"/>
        </a:xfrm>
      </p:grpSpPr>
      <p:pic>
        <p:nvPicPr>
          <p:cNvPr id="67" name="Google Shape;115;p5"/>
          <p:cNvPicPr/>
          <p:nvPr/>
        </p:nvPicPr>
        <p:blipFill>
          <a:blip r:embed="rId2"/>
          <a:stretch/>
        </p:blipFill>
        <p:spPr>
          <a:xfrm>
            <a:off x="6095880" y="0"/>
            <a:ext cx="6093720" cy="6855840"/>
          </a:xfrm>
          <a:prstGeom prst="rect">
            <a:avLst/>
          </a:prstGeom>
          <a:noFill/>
          <a:ln w="0">
            <a:noFill/>
          </a:ln>
        </p:spPr>
      </p:pic>
      <p:sp>
        <p:nvSpPr>
          <p:cNvPr id="68" name="PlaceHolder 1"/>
          <p:cNvSpPr>
            <a:spLocks noGrp="1"/>
          </p:cNvSpPr>
          <p:nvPr>
            <p:ph type="sldNum" idx="10"/>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BE8DC0B-3EF8-49A3-AC25-5E2066CC91B0}"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69" name="PlaceHolder 2"/>
          <p:cNvSpPr>
            <a:spLocks noGrp="1"/>
          </p:cNvSpPr>
          <p:nvPr>
            <p:ph type="body"/>
          </p:nvPr>
        </p:nvSpPr>
        <p:spPr>
          <a:xfrm>
            <a:off x="6336720" y="380880"/>
            <a:ext cx="5661000" cy="583668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1</a:t>
            </a:r>
            <a:endParaRPr lang="uk-UA" sz="1800" b="0" u="none" strike="noStrike">
              <a:solidFill>
                <a:srgbClr val="000000"/>
              </a:solidFill>
              <a:effectLst/>
              <a:uFillTx/>
              <a:latin typeface="Arial"/>
            </a:endParaRPr>
          </a:p>
        </p:txBody>
      </p:sp>
      <p:sp>
        <p:nvSpPr>
          <p:cNvPr id="70" name="PlaceHolder 3"/>
          <p:cNvSpPr>
            <a:spLocks noGrp="1"/>
          </p:cNvSpPr>
          <p:nvPr>
            <p:ph type="title"/>
          </p:nvPr>
        </p:nvSpPr>
        <p:spPr>
          <a:xfrm>
            <a:off x="242640" y="2966760"/>
            <a:ext cx="5623200" cy="139968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pic>
        <p:nvPicPr>
          <p:cNvPr id="71" name="Рисунок 8"/>
          <p:cNvPicPr/>
          <p:nvPr/>
        </p:nvPicPr>
        <p:blipFill>
          <a:blip r:embed="rId3"/>
          <a:srcRect l="8260"/>
          <a:stretch/>
        </p:blipFill>
        <p:spPr>
          <a:xfrm>
            <a:off x="0" y="311400"/>
            <a:ext cx="2464560" cy="12585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Тема з 2-ма картинками">
    <p:bg>
      <p:bgPr>
        <a:solidFill>
          <a:srgbClr val="FFFFFF"/>
        </a:solidFill>
        <a:effectLst/>
      </p:bgPr>
    </p:bg>
    <p:spTree>
      <p:nvGrpSpPr>
        <p:cNvPr id="1" name=""/>
        <p:cNvGrpSpPr/>
        <p:nvPr/>
      </p:nvGrpSpPr>
      <p:grpSpPr>
        <a:xfrm>
          <a:off x="0" y="0"/>
          <a:ext cx="0" cy="0"/>
          <a:chOff x="0" y="0"/>
          <a:chExt cx="0" cy="0"/>
        </a:xfrm>
      </p:grpSpPr>
      <p:pic>
        <p:nvPicPr>
          <p:cNvPr id="72" name="Google Shape;115;p5"/>
          <p:cNvPicPr/>
          <p:nvPr/>
        </p:nvPicPr>
        <p:blipFill>
          <a:blip r:embed="rId2"/>
          <a:stretch/>
        </p:blipFill>
        <p:spPr>
          <a:xfrm>
            <a:off x="6095880" y="0"/>
            <a:ext cx="6093720" cy="6855840"/>
          </a:xfrm>
          <a:prstGeom prst="rect">
            <a:avLst/>
          </a:prstGeom>
          <a:noFill/>
          <a:ln w="0">
            <a:noFill/>
          </a:ln>
        </p:spPr>
      </p:pic>
      <p:sp>
        <p:nvSpPr>
          <p:cNvPr id="73" name="PlaceHolder 1"/>
          <p:cNvSpPr>
            <a:spLocks noGrp="1"/>
          </p:cNvSpPr>
          <p:nvPr>
            <p:ph type="sldNum" idx="11"/>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75FA4B6B-85F1-4B7C-8237-A26DE34140F0}"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74" name="PlaceHolder 2"/>
          <p:cNvSpPr>
            <a:spLocks noGrp="1"/>
          </p:cNvSpPr>
          <p:nvPr>
            <p:ph type="body"/>
          </p:nvPr>
        </p:nvSpPr>
        <p:spPr>
          <a:xfrm>
            <a:off x="6241320" y="136440"/>
            <a:ext cx="4120200" cy="292824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1</a:t>
            </a:r>
            <a:endParaRPr lang="uk-UA" sz="1800" b="0" u="none" strike="noStrike">
              <a:solidFill>
                <a:srgbClr val="000000"/>
              </a:solidFill>
              <a:effectLst/>
              <a:uFillTx/>
              <a:latin typeface="Arial"/>
            </a:endParaRPr>
          </a:p>
        </p:txBody>
      </p:sp>
      <p:sp>
        <p:nvSpPr>
          <p:cNvPr id="75" name="PlaceHolder 3"/>
          <p:cNvSpPr>
            <a:spLocks noGrp="1"/>
          </p:cNvSpPr>
          <p:nvPr>
            <p:ph type="title"/>
          </p:nvPr>
        </p:nvSpPr>
        <p:spPr>
          <a:xfrm>
            <a:off x="242640" y="2966760"/>
            <a:ext cx="5623200" cy="139968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pic>
        <p:nvPicPr>
          <p:cNvPr id="76" name="Рисунок 8"/>
          <p:cNvPicPr/>
          <p:nvPr/>
        </p:nvPicPr>
        <p:blipFill>
          <a:blip r:embed="rId3"/>
          <a:srcRect l="8260"/>
          <a:stretch/>
        </p:blipFill>
        <p:spPr>
          <a:xfrm>
            <a:off x="0" y="311400"/>
            <a:ext cx="2464560" cy="1258560"/>
          </a:xfrm>
          <a:prstGeom prst="rect">
            <a:avLst/>
          </a:prstGeom>
          <a:noFill/>
          <a:ln w="0">
            <a:noFill/>
          </a:ln>
        </p:spPr>
      </p:pic>
      <p:sp>
        <p:nvSpPr>
          <p:cNvPr id="77" name="PlaceHolder 4"/>
          <p:cNvSpPr>
            <a:spLocks noGrp="1"/>
          </p:cNvSpPr>
          <p:nvPr>
            <p:ph type="body"/>
          </p:nvPr>
        </p:nvSpPr>
        <p:spPr>
          <a:xfrm>
            <a:off x="7921080" y="3289320"/>
            <a:ext cx="4120200" cy="292824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2</a:t>
            </a:r>
            <a:endParaRPr lang="uk-UA" sz="1800" b="0" u="none" strike="noStrike">
              <a:solidFill>
                <a:srgbClr val="000000"/>
              </a:solidFill>
              <a:effectLst/>
              <a:uFillTx/>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Тема з 2-ма картинками">
    <p:bg>
      <p:bgPr>
        <a:solidFill>
          <a:srgbClr val="FFFFFF"/>
        </a:solidFill>
        <a:effectLst/>
      </p:bgPr>
    </p:bg>
    <p:spTree>
      <p:nvGrpSpPr>
        <p:cNvPr id="1" name=""/>
        <p:cNvGrpSpPr/>
        <p:nvPr/>
      </p:nvGrpSpPr>
      <p:grpSpPr>
        <a:xfrm>
          <a:off x="0" y="0"/>
          <a:ext cx="0" cy="0"/>
          <a:chOff x="0" y="0"/>
          <a:chExt cx="0" cy="0"/>
        </a:xfrm>
      </p:grpSpPr>
      <p:pic>
        <p:nvPicPr>
          <p:cNvPr id="78" name="Google Shape;115;p5"/>
          <p:cNvPicPr/>
          <p:nvPr/>
        </p:nvPicPr>
        <p:blipFill>
          <a:blip r:embed="rId2"/>
          <a:stretch/>
        </p:blipFill>
        <p:spPr>
          <a:xfrm>
            <a:off x="6095880" y="0"/>
            <a:ext cx="6093720" cy="6855840"/>
          </a:xfrm>
          <a:prstGeom prst="rect">
            <a:avLst/>
          </a:prstGeom>
          <a:noFill/>
          <a:ln w="0">
            <a:noFill/>
          </a:ln>
        </p:spPr>
      </p:pic>
      <p:sp>
        <p:nvSpPr>
          <p:cNvPr id="79" name="Рисунок 10"/>
          <p:cNvSpPr/>
          <p:nvPr/>
        </p:nvSpPr>
        <p:spPr>
          <a:xfrm>
            <a:off x="2486160" y="543240"/>
            <a:ext cx="7237080" cy="795240"/>
          </a:xfrm>
          <a:prstGeom prst="roundRect">
            <a:avLst>
              <a:gd name="adj" fmla="val 16667"/>
            </a:avLst>
          </a:prstGeom>
          <a:blipFill rotWithShape="0">
            <a:blip r:embed="rId3">
              <a:alphaModFix amt="50000"/>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uk-UA" sz="1800" b="0" u="none" strike="noStrike">
              <a:solidFill>
                <a:srgbClr val="000000"/>
              </a:solidFill>
              <a:effectLst/>
              <a:uFillTx/>
              <a:latin typeface="Arial"/>
            </a:endParaRPr>
          </a:p>
        </p:txBody>
      </p:sp>
      <p:sp>
        <p:nvSpPr>
          <p:cNvPr id="80" name="PlaceHolder 1"/>
          <p:cNvSpPr>
            <a:spLocks noGrp="1"/>
          </p:cNvSpPr>
          <p:nvPr>
            <p:ph type="sldNum" idx="12"/>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53BC98F-9C61-458B-9049-459AD9F06790}"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
        <p:nvSpPr>
          <p:cNvPr id="81" name="PlaceHolder 2"/>
          <p:cNvSpPr>
            <a:spLocks noGrp="1"/>
          </p:cNvSpPr>
          <p:nvPr>
            <p:ph type="body"/>
          </p:nvPr>
        </p:nvSpPr>
        <p:spPr>
          <a:xfrm>
            <a:off x="1060920" y="1572120"/>
            <a:ext cx="4120200" cy="292824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1</a:t>
            </a:r>
            <a:endParaRPr lang="uk-UA" sz="1800" b="0" u="none" strike="noStrike">
              <a:solidFill>
                <a:srgbClr val="000000"/>
              </a:solidFill>
              <a:effectLst/>
              <a:uFillTx/>
              <a:latin typeface="Arial"/>
            </a:endParaRPr>
          </a:p>
        </p:txBody>
      </p:sp>
      <p:pic>
        <p:nvPicPr>
          <p:cNvPr id="82" name="Рисунок 8"/>
          <p:cNvPicPr/>
          <p:nvPr/>
        </p:nvPicPr>
        <p:blipFill>
          <a:blip r:embed="rId4"/>
          <a:srcRect l="8260"/>
          <a:stretch/>
        </p:blipFill>
        <p:spPr>
          <a:xfrm>
            <a:off x="0" y="311400"/>
            <a:ext cx="2464560" cy="1258560"/>
          </a:xfrm>
          <a:prstGeom prst="rect">
            <a:avLst/>
          </a:prstGeom>
          <a:noFill/>
          <a:ln w="0">
            <a:noFill/>
          </a:ln>
        </p:spPr>
      </p:pic>
      <p:sp>
        <p:nvSpPr>
          <p:cNvPr id="83" name="PlaceHolder 3"/>
          <p:cNvSpPr>
            <a:spLocks noGrp="1"/>
          </p:cNvSpPr>
          <p:nvPr>
            <p:ph type="body"/>
          </p:nvPr>
        </p:nvSpPr>
        <p:spPr>
          <a:xfrm>
            <a:off x="7231320" y="1572120"/>
            <a:ext cx="4120200" cy="292824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2</a:t>
            </a:r>
            <a:endParaRPr lang="uk-UA" sz="1800" b="0" u="none" strike="noStrike">
              <a:solidFill>
                <a:srgbClr val="000000"/>
              </a:solidFill>
              <a:effectLst/>
              <a:uFillTx/>
              <a:latin typeface="Arial"/>
            </a:endParaRPr>
          </a:p>
        </p:txBody>
      </p:sp>
      <p:sp>
        <p:nvSpPr>
          <p:cNvPr id="84" name="PlaceHolder 4"/>
          <p:cNvSpPr>
            <a:spLocks noGrp="1"/>
          </p:cNvSpPr>
          <p:nvPr>
            <p:ph type="body"/>
          </p:nvPr>
        </p:nvSpPr>
        <p:spPr>
          <a:xfrm>
            <a:off x="6322320" y="4815720"/>
            <a:ext cx="5641200" cy="1399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Текст для порівняння 2</a:t>
            </a:r>
            <a:endParaRPr lang="uk-UA" sz="1800" b="0" u="none" strike="noStrike">
              <a:solidFill>
                <a:srgbClr val="000000"/>
              </a:solidFill>
              <a:effectLst/>
              <a:uFillTx/>
              <a:latin typeface="Arial"/>
            </a:endParaRPr>
          </a:p>
        </p:txBody>
      </p:sp>
      <p:sp>
        <p:nvSpPr>
          <p:cNvPr id="85" name="PlaceHolder 5"/>
          <p:cNvSpPr>
            <a:spLocks noGrp="1"/>
          </p:cNvSpPr>
          <p:nvPr>
            <p:ph type="body"/>
          </p:nvPr>
        </p:nvSpPr>
        <p:spPr>
          <a:xfrm>
            <a:off x="2695680" y="639720"/>
            <a:ext cx="6665400" cy="61416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ru-RU" sz="2800" b="1" u="none" strike="noStrike">
                <a:solidFill>
                  <a:schemeClr val="dk1"/>
                </a:solidFill>
                <a:effectLst/>
                <a:uFillTx/>
                <a:latin typeface="IBM Plex Sans"/>
              </a:rPr>
              <a:t>Заголовок</a:t>
            </a:r>
            <a:endParaRPr lang="uk-UA" sz="2800" b="0" u="none" strike="noStrike">
              <a:solidFill>
                <a:srgbClr val="000000"/>
              </a:solidFill>
              <a:effectLst/>
              <a:uFillTx/>
              <a:latin typeface="Arial"/>
            </a:endParaRPr>
          </a:p>
        </p:txBody>
      </p:sp>
      <p:sp>
        <p:nvSpPr>
          <p:cNvPr id="86" name="PlaceHolder 6"/>
          <p:cNvSpPr>
            <a:spLocks noGrp="1"/>
          </p:cNvSpPr>
          <p:nvPr>
            <p:ph type="body"/>
          </p:nvPr>
        </p:nvSpPr>
        <p:spPr>
          <a:xfrm>
            <a:off x="300600" y="4818600"/>
            <a:ext cx="5641200" cy="13993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Текст для порівняння 2</a:t>
            </a:r>
            <a:endParaRPr lang="uk-UA" sz="1800" b="0" u="none" strike="noStrike">
              <a:solidFill>
                <a:srgbClr val="000000"/>
              </a:solidFill>
              <a:effectLst/>
              <a:uFillTx/>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Кінцевий слайд">
    <p:bg>
      <p:bgPr>
        <a:solidFill>
          <a:srgbClr val="FFFFFF"/>
        </a:solidFill>
        <a:effectLst/>
      </p:bgPr>
    </p:bg>
    <p:spTree>
      <p:nvGrpSpPr>
        <p:cNvPr id="1" name=""/>
        <p:cNvGrpSpPr/>
        <p:nvPr/>
      </p:nvGrpSpPr>
      <p:grpSpPr>
        <a:xfrm>
          <a:off x="0" y="0"/>
          <a:ext cx="0" cy="0"/>
          <a:chOff x="0" y="0"/>
          <a:chExt cx="0" cy="0"/>
        </a:xfrm>
      </p:grpSpPr>
      <p:pic>
        <p:nvPicPr>
          <p:cNvPr id="87" name="Google Shape;115;p5"/>
          <p:cNvPicPr/>
          <p:nvPr/>
        </p:nvPicPr>
        <p:blipFill>
          <a:blip r:embed="rId2"/>
          <a:stretch/>
        </p:blipFill>
        <p:spPr>
          <a:xfrm>
            <a:off x="0" y="0"/>
            <a:ext cx="12189960" cy="6855840"/>
          </a:xfrm>
          <a:prstGeom prst="rect">
            <a:avLst/>
          </a:prstGeom>
          <a:noFill/>
          <a:ln w="0">
            <a:noFill/>
          </a:ln>
        </p:spPr>
      </p:pic>
      <p:sp>
        <p:nvSpPr>
          <p:cNvPr id="88" name="PlaceHolder 1"/>
          <p:cNvSpPr>
            <a:spLocks noGrp="1"/>
          </p:cNvSpPr>
          <p:nvPr>
            <p:ph type="sldNum" idx="13"/>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DEB17F4B-E2CC-4612-B6E4-3D49C6C83225}"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89" name="Рисунок 10"/>
          <p:cNvPicPr/>
          <p:nvPr/>
        </p:nvPicPr>
        <p:blipFill>
          <a:blip r:embed="rId3"/>
          <a:srcRect l="15229" t="17769" r="8251" b="22647"/>
          <a:stretch/>
        </p:blipFill>
        <p:spPr>
          <a:xfrm>
            <a:off x="4862520" y="5311800"/>
            <a:ext cx="2464920" cy="958320"/>
          </a:xfrm>
          <a:prstGeom prst="rect">
            <a:avLst/>
          </a:prstGeom>
          <a:noFill/>
          <a:ln w="0">
            <a:noFill/>
          </a:ln>
        </p:spPr>
      </p:pic>
      <p:sp>
        <p:nvSpPr>
          <p:cNvPr id="90" name="Заголовок 1"/>
          <p:cNvSpPr/>
          <p:nvPr/>
        </p:nvSpPr>
        <p:spPr>
          <a:xfrm>
            <a:off x="1135800" y="2477160"/>
            <a:ext cx="9918360" cy="1399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90000"/>
              </a:lnSpc>
            </a:pPr>
            <a:r>
              <a:rPr lang="ru-RU" sz="3600" b="1" u="none" strike="noStrike">
                <a:solidFill>
                  <a:schemeClr val="dk1"/>
                </a:solidFill>
                <a:effectLst/>
                <a:uFillTx/>
                <a:latin typeface="IBM Plex Sans SemiBold"/>
                <a:ea typeface="IBM Plex Sans SemiBold"/>
              </a:rPr>
              <a:t>Передбачити загрози.  </a:t>
            </a:r>
            <a:endParaRPr lang="uk-UA" sz="3600" b="0" u="none" strike="noStrike">
              <a:solidFill>
                <a:srgbClr val="000000"/>
              </a:solidFill>
              <a:effectLst/>
              <a:uFillTx/>
              <a:latin typeface="Arial"/>
            </a:endParaRPr>
          </a:p>
          <a:p>
            <a:pPr algn="ctr" defTabSz="914400">
              <a:lnSpc>
                <a:spcPct val="90000"/>
              </a:lnSpc>
            </a:pPr>
            <a:r>
              <a:rPr lang="ru-RU" sz="3600" b="1" u="none" strike="noStrike">
                <a:solidFill>
                  <a:schemeClr val="dk1"/>
                </a:solidFill>
                <a:effectLst/>
                <a:uFillTx/>
                <a:latin typeface="IBM Plex Sans SemiBold"/>
                <a:ea typeface="IBM Plex Sans SemiBold"/>
              </a:rPr>
              <a:t>Захистити здоров'я.  Зберегти майбутнє.</a:t>
            </a:r>
            <a:endParaRPr lang="uk-UA" sz="3600" b="0" u="none" strike="noStrike">
              <a:solidFill>
                <a:srgbClr val="000000"/>
              </a:solidFill>
              <a:effectLst/>
              <a:uFillTx/>
              <a:latin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Титульний слайд">
    <p:bg>
      <p:bgPr>
        <a:solidFill>
          <a:srgbClr val="FFFFFF"/>
        </a:solidFill>
        <a:effectLst/>
      </p:bgPr>
    </p:bg>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69920" cy="1142640"/>
          </a:xfrm>
          <a:prstGeom prst="rect">
            <a:avLst/>
          </a:prstGeom>
          <a:noFill/>
          <a:ln w="0">
            <a:noFill/>
          </a:ln>
        </p:spPr>
        <p:txBody>
          <a:bodyPr lIns="0" tIns="0" rIns="0" bIns="0" anchor="ctr">
            <a:noAutofit/>
          </a:bodyPr>
          <a:lstStyle/>
          <a:p>
            <a:pPr indent="0">
              <a:lnSpc>
                <a:spcPct val="100000"/>
              </a:lnSpc>
              <a:buNone/>
              <a:tabLst>
                <a:tab pos="0" algn="l"/>
              </a:tabLst>
            </a:pPr>
            <a:r>
              <a:rPr lang="uk-UA" sz="4000" b="0" u="none" strike="noStrike">
                <a:solidFill>
                  <a:schemeClr val="dk1"/>
                </a:solidFill>
                <a:effectLst/>
                <a:uFillTx/>
                <a:latin typeface="Calibri"/>
              </a:rPr>
              <a:t>Для правки тексту заголовка клацніть мишею</a:t>
            </a:r>
            <a:endParaRPr lang="uk-UA" sz="4000" b="0" u="none" strike="noStrike">
              <a:solidFill>
                <a:srgbClr val="000000"/>
              </a:solidFill>
              <a:effectLst/>
              <a:uFillTx/>
              <a:latin typeface="Arial"/>
            </a:endParaRPr>
          </a:p>
        </p:txBody>
      </p:sp>
      <p:sp>
        <p:nvSpPr>
          <p:cNvPr id="92" name="PlaceHolder 2"/>
          <p:cNvSpPr>
            <a:spLocks noGrp="1"/>
          </p:cNvSpPr>
          <p:nvPr>
            <p:ph type="sldNum" idx="14"/>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2EA74350-13FF-4543-9A4C-D78D2918B3E3}"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Тема з 3-ма картинками">
    <p:bg>
      <p:bgPr>
        <a:solidFill>
          <a:srgbClr val="FFFFFF"/>
        </a:solidFill>
        <a:effectLst/>
      </p:bgPr>
    </p:bg>
    <p:spTree>
      <p:nvGrpSpPr>
        <p:cNvPr id="1" name=""/>
        <p:cNvGrpSpPr/>
        <p:nvPr/>
      </p:nvGrpSpPr>
      <p:grpSpPr>
        <a:xfrm>
          <a:off x="0" y="0"/>
          <a:ext cx="0" cy="0"/>
          <a:chOff x="0" y="0"/>
          <a:chExt cx="0" cy="0"/>
        </a:xfrm>
      </p:grpSpPr>
      <p:sp>
        <p:nvSpPr>
          <p:cNvPr id="93" name="PlaceHolder 1"/>
          <p:cNvSpPr>
            <a:spLocks noGrp="1"/>
          </p:cNvSpPr>
          <p:nvPr>
            <p:ph type="sldNum" idx="15"/>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53E29C2F-E5E7-4CD4-AED5-B298AE090E68}"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Тема з картинкою (основна)">
    <p:bg>
      <p:bgPr>
        <a:solidFill>
          <a:srgbClr val="FFFFFF"/>
        </a:solidFill>
        <a:effectLst/>
      </p:bgPr>
    </p:bg>
    <p:spTree>
      <p:nvGrpSpPr>
        <p:cNvPr id="1" name=""/>
        <p:cNvGrpSpPr/>
        <p:nvPr/>
      </p:nvGrpSpPr>
      <p:grpSpPr>
        <a:xfrm>
          <a:off x="0" y="0"/>
          <a:ext cx="0" cy="0"/>
          <a:chOff x="0" y="0"/>
          <a:chExt cx="0" cy="0"/>
        </a:xfrm>
      </p:grpSpPr>
      <p:sp>
        <p:nvSpPr>
          <p:cNvPr id="94" name="PlaceHolder 1"/>
          <p:cNvSpPr>
            <a:spLocks noGrp="1"/>
          </p:cNvSpPr>
          <p:nvPr>
            <p:ph type="title"/>
          </p:nvPr>
        </p:nvSpPr>
        <p:spPr>
          <a:xfrm>
            <a:off x="347400" y="1681200"/>
            <a:ext cx="5623200" cy="139968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Заголовок</a:t>
            </a:r>
            <a:endParaRPr lang="uk-UA" sz="2800" b="0" u="none" strike="noStrike">
              <a:solidFill>
                <a:srgbClr val="000000"/>
              </a:solidFill>
              <a:effectLst/>
              <a:uFillTx/>
              <a:latin typeface="Arial"/>
            </a:endParaRPr>
          </a:p>
        </p:txBody>
      </p:sp>
      <p:sp>
        <p:nvSpPr>
          <p:cNvPr id="95" name="PlaceHolder 2"/>
          <p:cNvSpPr>
            <a:spLocks noGrp="1"/>
          </p:cNvSpPr>
          <p:nvPr>
            <p:ph type="body"/>
          </p:nvPr>
        </p:nvSpPr>
        <p:spPr>
          <a:xfrm>
            <a:off x="347400" y="3262320"/>
            <a:ext cx="5623200" cy="291240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Інформація</a:t>
            </a:r>
            <a:endParaRPr lang="uk-UA" sz="1800" b="0" u="none" strike="noStrike">
              <a:solidFill>
                <a:srgbClr val="000000"/>
              </a:solidFill>
              <a:effectLst/>
              <a:uFillTx/>
              <a:latin typeface="Arial"/>
            </a:endParaRPr>
          </a:p>
        </p:txBody>
      </p:sp>
      <p:sp>
        <p:nvSpPr>
          <p:cNvPr id="96" name="PlaceHolder 3"/>
          <p:cNvSpPr>
            <a:spLocks noGrp="1"/>
          </p:cNvSpPr>
          <p:nvPr>
            <p:ph type="dt" idx="16"/>
          </p:nvPr>
        </p:nvSpPr>
        <p:spPr>
          <a:xfrm>
            <a:off x="838080" y="6356520"/>
            <a:ext cx="2741040" cy="3628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uk-UA" sz="1400" b="0" u="none" strike="noStrike">
                <a:solidFill>
                  <a:srgbClr val="000000"/>
                </a:solidFill>
                <a:effectLst/>
                <a:uFillTx/>
                <a:latin typeface="Times New Roman"/>
              </a:defRPr>
            </a:lvl1pPr>
          </a:lstStyle>
          <a:p>
            <a:pPr indent="0" defTabSz="914400">
              <a:lnSpc>
                <a:spcPct val="100000"/>
              </a:lnSpc>
              <a:buNone/>
              <a:tabLst>
                <a:tab pos="0" algn="l"/>
              </a:tabLst>
            </a:pPr>
            <a:r>
              <a:rPr lang="uk-UA" sz="1400" b="0" u="none" strike="noStrike">
                <a:solidFill>
                  <a:srgbClr val="000000"/>
                </a:solidFill>
                <a:effectLst/>
                <a:uFillTx/>
                <a:latin typeface="Times New Roman"/>
              </a:rPr>
              <a:t>&lt;дата/час&gt;</a:t>
            </a:r>
          </a:p>
        </p:txBody>
      </p:sp>
      <p:sp>
        <p:nvSpPr>
          <p:cNvPr id="97" name="PlaceHolder 4"/>
          <p:cNvSpPr>
            <a:spLocks noGrp="1"/>
          </p:cNvSpPr>
          <p:nvPr>
            <p:ph type="sldNum" idx="17"/>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2E0B989E-F7C7-4068-BA03-FBE1486959F7}" type="slidenum">
              <a:rPr lang="uk-UA" sz="1200" b="0" u="none" strike="noStrike">
                <a:solidFill>
                  <a:schemeClr val="dk1">
                    <a:tint val="75000"/>
                  </a:schemeClr>
                </a:solidFill>
                <a:effectLst/>
                <a:uFillTx/>
                <a:latin typeface="Calibri"/>
              </a:rPr>
              <a:t>‹№›</a:t>
            </a:fld>
            <a:endParaRPr lang="uk-UA" sz="1200" b="0" u="none" strike="noStrike">
              <a:solidFill>
                <a:srgbClr val="000000"/>
              </a:solidFill>
              <a:effectLst/>
              <a:uFillTx/>
              <a:latin typeface="Times New Roman"/>
            </a:endParaRPr>
          </a:p>
        </p:txBody>
      </p:sp>
      <p:pic>
        <p:nvPicPr>
          <p:cNvPr id="98" name="Google Shape;115;p5"/>
          <p:cNvPicPr/>
          <p:nvPr/>
        </p:nvPicPr>
        <p:blipFill>
          <a:blip r:embed="rId2"/>
          <a:stretch/>
        </p:blipFill>
        <p:spPr>
          <a:xfrm>
            <a:off x="6095880" y="0"/>
            <a:ext cx="6093720" cy="6855840"/>
          </a:xfrm>
          <a:prstGeom prst="rect">
            <a:avLst/>
          </a:prstGeom>
          <a:noFill/>
          <a:ln w="0">
            <a:noFill/>
          </a:ln>
        </p:spPr>
      </p:pic>
      <p:pic>
        <p:nvPicPr>
          <p:cNvPr id="99" name="Рисунок 8"/>
          <p:cNvPicPr/>
          <p:nvPr/>
        </p:nvPicPr>
        <p:blipFill>
          <a:blip r:embed="rId3"/>
          <a:srcRect l="8260"/>
          <a:stretch/>
        </p:blipFill>
        <p:spPr>
          <a:xfrm>
            <a:off x="0" y="311400"/>
            <a:ext cx="2464560" cy="1258560"/>
          </a:xfrm>
          <a:prstGeom prst="rect">
            <a:avLst/>
          </a:prstGeom>
          <a:noFill/>
          <a:ln w="0">
            <a:noFill/>
          </a:ln>
        </p:spPr>
      </p:pic>
      <p:sp>
        <p:nvSpPr>
          <p:cNvPr id="100" name="PlaceHolder 5"/>
          <p:cNvSpPr>
            <a:spLocks noGrp="1"/>
          </p:cNvSpPr>
          <p:nvPr>
            <p:ph type="body"/>
          </p:nvPr>
        </p:nvSpPr>
        <p:spPr>
          <a:xfrm>
            <a:off x="6095880" y="0"/>
            <a:ext cx="6093720" cy="6855840"/>
          </a:xfrm>
          <a:prstGeom prst="rect">
            <a:avLst/>
          </a:prstGeom>
          <a:noFill/>
          <a:ln w="0">
            <a:noFill/>
          </a:ln>
        </p:spPr>
        <p:txBody>
          <a:bodyPr lIns="91440" tIns="45720" rIns="91440" bIns="45720" anchor="ctr">
            <a:normAutofit/>
          </a:bodyPr>
          <a:lstStyle/>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Картинка 1</a:t>
            </a:r>
            <a:endParaRPr lang="uk-UA" sz="1800" b="0" u="none" strike="noStrike">
              <a:solidFill>
                <a:srgbClr val="000000"/>
              </a:solidFill>
              <a:effectLst/>
              <a:uFillTx/>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imi.org.ua/news/9-onlajn-media-shho-staly-najyakisnishymy-monitoryng-imi-i47972" TargetMode="External"/><Relationship Id="rId2" Type="http://schemas.openxmlformats.org/officeDocument/2006/relationships/hyperlink" Target="https://www.youtube.com/watch?v=x11wL80w-2M"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9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360000" y="540000"/>
            <a:ext cx="5363640" cy="2760120"/>
          </a:xfrm>
          <a:prstGeom prst="rect">
            <a:avLst/>
          </a:prstGeom>
          <a:noFill/>
          <a:ln w="0">
            <a:noFill/>
          </a:ln>
        </p:spPr>
        <p:txBody>
          <a:bodyPr lIns="110520" tIns="55440" rIns="110520" bIns="55440" anchor="ctr">
            <a:noAutofit/>
          </a:bodyPr>
          <a:lstStyle/>
          <a:p>
            <a:pPr indent="0" algn="ctr" defTabSz="914400">
              <a:lnSpc>
                <a:spcPct val="100000"/>
              </a:lnSpc>
              <a:spcBef>
                <a:spcPts val="1440"/>
              </a:spcBef>
              <a:spcAft>
                <a:spcPts val="1199"/>
              </a:spcAft>
              <a:buNone/>
              <a:tabLst>
                <a:tab pos="0" algn="l"/>
              </a:tabLst>
            </a:pPr>
            <a:r>
              <a:rPr lang="uk-UA" sz="2400" b="1" u="none" strike="noStrike">
                <a:solidFill>
                  <a:schemeClr val="dk1"/>
                </a:solidFill>
                <a:effectLst/>
                <a:uFillTx/>
                <a:latin typeface="IBM Plex Sans"/>
              </a:rPr>
              <a:t> Етика та деонтологія в закладах охорони здоров’я. </a:t>
            </a:r>
            <a:br>
              <a:rPr sz="2400"/>
            </a:br>
            <a:r>
              <a:rPr lang="ru-RU" sz="2400" b="1" u="none" strike="noStrike">
                <a:solidFill>
                  <a:schemeClr val="dk1"/>
                </a:solidFill>
                <a:effectLst/>
                <a:uFillTx/>
                <a:latin typeface="IBM Plex Sans"/>
              </a:rPr>
              <a:t>Посттравматичний синдромний розлад (ПТСР)</a:t>
            </a:r>
            <a:r>
              <a:rPr lang="uk-UA" sz="2400" b="1" u="none" strike="noStrike">
                <a:solidFill>
                  <a:schemeClr val="dk1"/>
                </a:solidFill>
                <a:effectLst/>
                <a:uFillTx/>
                <a:latin typeface="IBM Plex Sans"/>
              </a:rPr>
              <a:t>.</a:t>
            </a:r>
            <a:endParaRPr lang="uk-UA" sz="2400" b="0" u="none" strike="noStrike">
              <a:solidFill>
                <a:srgbClr val="000000"/>
              </a:solidFill>
              <a:effectLst/>
              <a:uFillTx/>
              <a:latin typeface="Arial"/>
            </a:endParaRPr>
          </a:p>
        </p:txBody>
      </p:sp>
      <p:pic>
        <p:nvPicPr>
          <p:cNvPr id="102" name="Рисунок 102"/>
          <p:cNvPicPr/>
          <p:nvPr/>
        </p:nvPicPr>
        <p:blipFill>
          <a:blip r:embed="rId2"/>
          <a:stretch/>
        </p:blipFill>
        <p:spPr>
          <a:xfrm>
            <a:off x="1800000" y="2607120"/>
            <a:ext cx="1798560" cy="1171440"/>
          </a:xfrm>
          <a:prstGeom prst="rect">
            <a:avLst/>
          </a:prstGeom>
          <a:noFill/>
          <a:ln w="0">
            <a:noFill/>
          </a:ln>
        </p:spPr>
      </p:pic>
      <p:sp>
        <p:nvSpPr>
          <p:cNvPr id="103" name="PlaceHolder 4"/>
          <p:cNvSpPr/>
          <p:nvPr/>
        </p:nvSpPr>
        <p:spPr>
          <a:xfrm>
            <a:off x="360000" y="5575320"/>
            <a:ext cx="5362560" cy="1084320"/>
          </a:xfrm>
          <a:prstGeom prst="rect">
            <a:avLst/>
          </a:prstGeom>
          <a:noFill/>
          <a:ln w="0">
            <a:noFill/>
          </a:ln>
        </p:spPr>
        <p:style>
          <a:lnRef idx="0">
            <a:scrgbClr r="0" g="0" b="0"/>
          </a:lnRef>
          <a:fillRef idx="0">
            <a:scrgbClr r="0" g="0" b="0"/>
          </a:fillRef>
          <a:effectRef idx="0">
            <a:scrgbClr r="0" g="0" b="0"/>
          </a:effectRef>
          <a:fontRef idx="minor"/>
        </p:style>
        <p:txBody>
          <a:bodyPr lIns="110520" tIns="55440" rIns="110520" bIns="55440" anchor="ctr">
            <a:noAutofit/>
          </a:bodyPr>
          <a:lstStyle/>
          <a:p>
            <a:pPr algn="ctr" defTabSz="914400">
              <a:lnSpc>
                <a:spcPct val="100000"/>
              </a:lnSpc>
              <a:spcBef>
                <a:spcPts val="1001"/>
              </a:spcBef>
              <a:tabLst>
                <a:tab pos="0" algn="l"/>
              </a:tabLst>
            </a:pPr>
            <a:r>
              <a:rPr lang="uk-UA" sz="2000" b="1" u="none" strike="noStrike">
                <a:solidFill>
                  <a:srgbClr val="111111"/>
                </a:solidFill>
                <a:effectLst/>
                <a:uFillTx/>
                <a:latin typeface="IBM Plex Sans"/>
                <a:ea typeface="Microsoft YaHei"/>
              </a:rPr>
              <a:t>Логвиновська Світлана Яківна   </a:t>
            </a:r>
            <a:r>
              <a:rPr lang="uk-UA" sz="2000" b="0" u="none" strike="noStrike">
                <a:solidFill>
                  <a:schemeClr val="dk1"/>
                </a:solidFill>
                <a:effectLst/>
                <a:uFillTx/>
                <a:latin typeface="IBM Plex Sans"/>
                <a:ea typeface="Microsoft YaHei"/>
              </a:rPr>
              <a:t>        </a:t>
            </a:r>
            <a:r>
              <a:rPr lang="uk-UA" sz="1400" b="1" u="none" strike="noStrike">
                <a:solidFill>
                  <a:schemeClr val="dk1"/>
                </a:solidFill>
                <a:effectLst/>
                <a:uFillTx/>
                <a:latin typeface="IBM Plex Sans"/>
                <a:ea typeface="Calibri"/>
              </a:rPr>
              <a:t>завідуюча</a:t>
            </a:r>
            <a:r>
              <a:rPr lang="uk-UA" sz="2000" b="1" u="none" strike="noStrike">
                <a:solidFill>
                  <a:schemeClr val="dk1"/>
                </a:solidFill>
                <a:effectLst/>
                <a:uFillTx/>
                <a:latin typeface="IBM Plex Sans"/>
                <a:ea typeface="Calibri"/>
              </a:rPr>
              <a:t> </a:t>
            </a:r>
            <a:r>
              <a:rPr lang="uk-UA" sz="1400" b="1" u="none" strike="noStrike">
                <a:solidFill>
                  <a:schemeClr val="dk1"/>
                </a:solidFill>
                <a:effectLst/>
                <a:uFillTx/>
                <a:latin typeface="IBM Plex Sans"/>
                <a:ea typeface="Calibri"/>
              </a:rPr>
              <a:t>санітарно – карантинним відділенням відділу моніторінгу та реагування на небезпеки, лікар – епідеміолог ДУ “Херсонський ОЦКПХ МОЗ України”</a:t>
            </a:r>
            <a:endParaRPr lang="uk-UA" sz="1400" b="0" u="none" strike="noStrike">
              <a:solidFill>
                <a:srgbClr val="000000"/>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1440000" y="3060000"/>
            <a:ext cx="9180000" cy="1323360"/>
          </a:xfrm>
          <a:prstGeom prst="rect">
            <a:avLst/>
          </a:prstGeom>
          <a:noFill/>
          <a:ln w="0">
            <a:noFill/>
          </a:ln>
        </p:spPr>
        <p:txBody>
          <a:bodyPr lIns="91440" tIns="45720" rIns="91440" bIns="45720" anchor="ctr" anchorCtr="1">
            <a:noAutofit/>
          </a:bodyPr>
          <a:lstStyle/>
          <a:p>
            <a:pPr indent="0" algn="ctr" defTabSz="914400">
              <a:lnSpc>
                <a:spcPct val="100000"/>
              </a:lnSpc>
              <a:buNone/>
              <a:tabLst>
                <a:tab pos="0" algn="l"/>
              </a:tabLst>
            </a:pPr>
            <a:r>
              <a:rPr lang="uk-UA" sz="1800" b="0" u="none" strike="noStrike">
                <a:solidFill>
                  <a:srgbClr val="000000"/>
                </a:solidFill>
                <a:effectLst/>
                <a:uFillTx/>
                <a:latin typeface="Calibri"/>
                <a:ea typeface="Microsoft YaHei"/>
              </a:rPr>
              <a:t>ЗАЯВА</a:t>
            </a:r>
            <a:br>
              <a:rPr sz="1800"/>
            </a:br>
            <a:r>
              <a:rPr lang="uk-UA" sz="1800" b="0" u="none" strike="noStrike">
                <a:solidFill>
                  <a:srgbClr val="000000"/>
                </a:solidFill>
                <a:effectLst/>
                <a:uFillTx/>
                <a:latin typeface="Arial"/>
                <a:ea typeface="Microsoft YaHei"/>
              </a:rPr>
              <a:t>про відсутність конфлікту інтересів </a:t>
            </a:r>
            <a:br>
              <a:rPr sz="1800"/>
            </a:br>
            <a:br>
              <a:rPr sz="1800"/>
            </a:br>
            <a:r>
              <a:rPr lang="uk-UA" sz="1800" b="0" u="none" strike="noStrike">
                <a:solidFill>
                  <a:srgbClr val="000000"/>
                </a:solidFill>
                <a:effectLst/>
                <a:uFillTx/>
                <a:latin typeface="Arial"/>
                <a:ea typeface="Microsoft YaHei"/>
              </a:rPr>
              <a:t>Цією заявою я, Логвиновська Світлана Яківна,  підтверджую, що: </a:t>
            </a:r>
            <a:br>
              <a:rPr sz="1800"/>
            </a:br>
            <a:br>
              <a:rPr sz="1800"/>
            </a:br>
            <a:r>
              <a:rPr lang="uk-UA" sz="1800" b="0" u="none" strike="noStrike">
                <a:solidFill>
                  <a:srgbClr val="000000"/>
                </a:solidFill>
                <a:effectLst/>
                <a:uFillTx/>
                <a:latin typeface="Arial"/>
                <a:ea typeface="Microsoft YaHei"/>
              </a:rPr>
              <a:t>- не проваджу безпосередньо або із залученням третіх осіб діяльність, пов’язану з виробництвом, оптовою та роздрібною торгівлею, імпортом лікарських засобів і медичних виробів та допоміжних засобів реабілітації (асистивних технологій), та не перебуваю у складі засновників (учасників, власників) або органів управління осіб, які проводять вказану вище діяльність, не перебуваю у господарських, цивільних, трудових відносинах з особами, які провадять таку діяльність; </a:t>
            </a:r>
            <a:br>
              <a:rPr sz="1800"/>
            </a:br>
            <a:r>
              <a:rPr lang="uk-UA" sz="1800" b="0" u="none" strike="noStrike">
                <a:solidFill>
                  <a:srgbClr val="000000"/>
                </a:solidFill>
                <a:effectLst/>
                <a:uFillTx/>
                <a:latin typeface="Arial"/>
                <a:ea typeface="Microsoft YaHei"/>
              </a:rPr>
              <a:t>- під час заходу БПР, не здійснюватиму жодних дій для реклами фізичних та юридичних осіб (їх назв, логотипів, торгових марок, результатів діяльності та іншого), які пов’язані з виробництвом, оптовою та роздрібною торгівлею, імпортом лікарських засобів, медичних виробів та допоміжних засобів реабілітації.</a:t>
            </a:r>
            <a:br>
              <a:rPr sz="1800"/>
            </a:br>
            <a:br>
              <a:rPr sz="1800"/>
            </a:br>
            <a:r>
              <a:rPr lang="uk-UA" sz="1800" b="0" u="none" strike="noStrike">
                <a:solidFill>
                  <a:srgbClr val="000000"/>
                </a:solidFill>
                <a:effectLst/>
                <a:uFillTx/>
                <a:latin typeface="Arial"/>
                <a:ea typeface="Microsoft YaHei"/>
              </a:rPr>
              <a:t>                                                                      Дата проведення заходу  (08.07.2026 рік)</a:t>
            </a:r>
            <a:endParaRPr lang="uk-UA" sz="1800" b="0" u="none" strike="noStrike">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2171880" y="279000"/>
            <a:ext cx="9180000" cy="1323360"/>
          </a:xfrm>
          <a:prstGeom prst="rect">
            <a:avLst/>
          </a:prstGeom>
          <a:noFill/>
          <a:ln w="0">
            <a:noFill/>
          </a:ln>
        </p:spPr>
        <p:txBody>
          <a:bodyPr lIns="0" tIns="0" rIns="0" bIns="0" anchor="ctr">
            <a:noAutofit/>
          </a:bodyPr>
          <a:lstStyle/>
          <a:p>
            <a:pPr indent="0" algn="ctr" defTabSz="1105920">
              <a:lnSpc>
                <a:spcPct val="90000"/>
              </a:lnSpc>
              <a:spcBef>
                <a:spcPts val="1715"/>
              </a:spcBef>
              <a:buNone/>
              <a:tabLst>
                <a:tab pos="0" algn="l"/>
              </a:tabLst>
            </a:pPr>
            <a:r>
              <a:rPr lang="uk-UA" sz="2800" b="1" u="none" strike="noStrike">
                <a:solidFill>
                  <a:schemeClr val="dk1"/>
                </a:solidFill>
                <a:effectLst/>
                <a:uFillTx/>
                <a:latin typeface="IBM Plex Sans"/>
              </a:rPr>
              <a:t>Мета заходу</a:t>
            </a:r>
            <a:endParaRPr lang="uk-UA" sz="2800" b="0" u="none" strike="noStrike">
              <a:solidFill>
                <a:srgbClr val="000000"/>
              </a:solidFill>
              <a:effectLst/>
              <a:uFillTx/>
              <a:latin typeface="Arial"/>
            </a:endParaRPr>
          </a:p>
        </p:txBody>
      </p:sp>
      <p:sp>
        <p:nvSpPr>
          <p:cNvPr id="106" name="PlaceHolder 2"/>
          <p:cNvSpPr>
            <a:spLocks noGrp="1"/>
          </p:cNvSpPr>
          <p:nvPr>
            <p:ph/>
          </p:nvPr>
        </p:nvSpPr>
        <p:spPr>
          <a:xfrm>
            <a:off x="900000" y="1447920"/>
            <a:ext cx="10438560" cy="4727160"/>
          </a:xfrm>
          <a:prstGeom prst="rect">
            <a:avLst/>
          </a:prstGeom>
          <a:noFill/>
          <a:ln w="0">
            <a:noFill/>
          </a:ln>
        </p:spPr>
        <p:txBody>
          <a:bodyPr lIns="0" tIns="0" rIns="0" bIns="0" anchor="t">
            <a:normAutofit/>
          </a:bodyPr>
          <a:lstStyle/>
          <a:p>
            <a:pPr indent="0" algn="just" defTabSz="914400">
              <a:lnSpc>
                <a:spcPct val="90000"/>
              </a:lnSpc>
              <a:spcBef>
                <a:spcPts val="1001"/>
              </a:spcBef>
              <a:buNone/>
              <a:tabLst>
                <a:tab pos="0" algn="l"/>
              </a:tabLst>
            </a:pPr>
            <a:r>
              <a:rPr lang="uk-UA" sz="2100" b="0" u="none" strike="noStrike">
                <a:solidFill>
                  <a:schemeClr val="dk1"/>
                </a:solidFill>
                <a:effectLst/>
                <a:uFillTx/>
                <a:latin typeface="IBM Plex Sans"/>
              </a:rPr>
              <a:t>     Ознайомитися з етичними стандартами та з правилами професійної поведінки, взаємодії з пацієнтами та колегами. Навчитися  ефективної взаємодії з хворими, з врахуванням  їхніх прав, гідності та культурних особливостей. Ознайомимося  з нормативно – правовими актами, що регулюють етичні аспекти медичної діяльності в Україні</a:t>
            </a:r>
            <a:r>
              <a:rPr lang="uk-UA" sz="1800" b="0" u="none" strike="noStrike">
                <a:solidFill>
                  <a:schemeClr val="dk1"/>
                </a:solidFill>
                <a:effectLst/>
                <a:uFillTx/>
                <a:latin typeface="IBM Plex Sans"/>
              </a:rPr>
              <a:t>.</a:t>
            </a:r>
            <a:endParaRPr lang="uk-UA" sz="1800" b="0" u="none" strike="noStrike">
              <a:solidFill>
                <a:srgbClr val="000000"/>
              </a:solidFill>
              <a:effectLst/>
              <a:uFillTx/>
              <a:latin typeface="Arial"/>
            </a:endParaRPr>
          </a:p>
        </p:txBody>
      </p:sp>
      <p:sp>
        <p:nvSpPr>
          <p:cNvPr id="107" name="PlaceHolder 12"/>
          <p:cNvSpPr/>
          <p:nvPr/>
        </p:nvSpPr>
        <p:spPr>
          <a:xfrm>
            <a:off x="8610120" y="6356160"/>
            <a:ext cx="2738160" cy="360000"/>
          </a:xfrm>
          <a:prstGeom prst="rect">
            <a:avLst/>
          </a:prstGeom>
          <a:noFill/>
          <a:ln w="0">
            <a:noFill/>
          </a:ln>
        </p:spPr>
        <p:style>
          <a:lnRef idx="0">
            <a:scrgbClr r="0" g="0" b="0"/>
          </a:lnRef>
          <a:fillRef idx="0">
            <a:scrgbClr r="0" g="0" b="0"/>
          </a:fillRef>
          <a:effectRef idx="0">
            <a:scrgbClr r="0" g="0" b="0"/>
          </a:effectRef>
          <a:fontRef idx="minor"/>
        </p:style>
        <p:txBody>
          <a:bodyPr lIns="108720" tIns="54360" rIns="108720" bIns="54360" anchor="ctr">
            <a:noAutofit/>
          </a:bodyPr>
          <a:lstStyle/>
          <a:p>
            <a:pPr algn="r" defTabSz="1105920">
              <a:lnSpc>
                <a:spcPct val="100000"/>
              </a:lnSpc>
              <a:tabLst>
                <a:tab pos="0" algn="l"/>
              </a:tabLst>
            </a:pPr>
            <a:fld id="{8B7267D2-874A-4892-8A76-D66C3EAD59D7}" type="slidenum">
              <a:rPr lang="uk-UA" sz="1450" b="0" u="none" strike="noStrike">
                <a:solidFill>
                  <a:schemeClr val="dk1">
                    <a:tint val="75000"/>
                  </a:schemeClr>
                </a:solidFill>
                <a:effectLst/>
                <a:uFillTx/>
                <a:latin typeface="Calibri"/>
              </a:rPr>
              <a:t>3</a:t>
            </a:fld>
            <a:endParaRPr lang="uk-UA" sz="1450" b="0" u="none" strike="noStrike">
              <a:solidFill>
                <a:srgbClr val="000000"/>
              </a:solidFill>
              <a:effectLst/>
              <a:uFillTx/>
              <a:latin typeface="Arial"/>
            </a:endParaRPr>
          </a:p>
        </p:txBody>
      </p:sp>
      <p:sp>
        <p:nvSpPr>
          <p:cNvPr id="108" name="Прямоугольник 4"/>
          <p:cNvSpPr/>
          <p:nvPr/>
        </p:nvSpPr>
        <p:spPr>
          <a:xfrm>
            <a:off x="2160000" y="3784680"/>
            <a:ext cx="8098560" cy="821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uk-UA" sz="2400" b="1" i="1" u="none" strike="noStrike">
                <a:solidFill>
                  <a:schemeClr val="dk1"/>
                </a:solidFill>
                <a:effectLst/>
                <a:uFillTx/>
                <a:latin typeface="IBM Plex Sans"/>
              </a:rPr>
              <a:t>Лікар завжди повинен пам’ятати, що його обов’язок – збереження людського життя.</a:t>
            </a:r>
            <a:endParaRPr lang="uk-UA" sz="2400" b="0" u="none" strike="noStrike">
              <a:solidFill>
                <a:srgbClr val="000000"/>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2171880" y="279000"/>
            <a:ext cx="9180000" cy="1323360"/>
          </a:xfrm>
          <a:prstGeom prst="rect">
            <a:avLst/>
          </a:prstGeom>
          <a:noFill/>
          <a:ln w="0">
            <a:noFill/>
          </a:ln>
        </p:spPr>
        <p:txBody>
          <a:bodyPr lIns="0" tIns="0" rIns="0" bIns="0" anchor="ctr">
            <a:noAutofit/>
          </a:bodyPr>
          <a:lstStyle/>
          <a:p>
            <a:pPr indent="0" algn="ctr" defTabSz="1105920">
              <a:lnSpc>
                <a:spcPct val="90000"/>
              </a:lnSpc>
              <a:spcBef>
                <a:spcPts val="1715"/>
              </a:spcBef>
              <a:buNone/>
              <a:tabLst>
                <a:tab pos="0" algn="l"/>
              </a:tabLst>
            </a:pPr>
            <a:r>
              <a:rPr lang="uk-UA" sz="2400" b="0" u="none" strike="noStrike">
                <a:solidFill>
                  <a:schemeClr val="dk1"/>
                </a:solidFill>
                <a:effectLst/>
                <a:uFillTx/>
                <a:latin typeface="IBM Plex Sans SemiBold"/>
              </a:rPr>
              <a:t>Зміст.</a:t>
            </a:r>
            <a:br>
              <a:rPr sz="2400"/>
            </a:br>
            <a:endParaRPr lang="uk-UA" sz="2400" b="0" u="none" strike="noStrike">
              <a:solidFill>
                <a:srgbClr val="000000"/>
              </a:solidFill>
              <a:effectLst/>
              <a:uFillTx/>
              <a:latin typeface="Arial"/>
            </a:endParaRPr>
          </a:p>
        </p:txBody>
      </p:sp>
      <p:sp>
        <p:nvSpPr>
          <p:cNvPr id="110" name="PlaceHolder 2"/>
          <p:cNvSpPr>
            <a:spLocks noGrp="1"/>
          </p:cNvSpPr>
          <p:nvPr>
            <p:ph/>
          </p:nvPr>
        </p:nvSpPr>
        <p:spPr>
          <a:xfrm>
            <a:off x="1440000" y="1428840"/>
            <a:ext cx="9718560" cy="4842360"/>
          </a:xfrm>
          <a:prstGeom prst="rect">
            <a:avLst/>
          </a:prstGeom>
          <a:noFill/>
          <a:ln w="0">
            <a:noFill/>
          </a:ln>
        </p:spPr>
        <p:txBody>
          <a:bodyPr lIns="0" tIns="0" rIns="0" bIns="0" anchor="t">
            <a:noAutofit/>
          </a:bodyPr>
          <a:lstStyle/>
          <a:p>
            <a:pPr indent="0" defTabSz="914400">
              <a:lnSpc>
                <a:spcPct val="90000"/>
              </a:lnSpc>
              <a:spcBef>
                <a:spcPts val="1001"/>
              </a:spcBef>
              <a:buNone/>
              <a:tabLst>
                <a:tab pos="0" algn="l"/>
              </a:tabLst>
            </a:pPr>
            <a:r>
              <a:rPr lang="uk-UA" sz="2000" b="0" u="none" strike="noStrike">
                <a:solidFill>
                  <a:schemeClr val="dk1"/>
                </a:solidFill>
                <a:effectLst/>
                <a:uFillTx/>
                <a:latin typeface="IBM Plex Sans"/>
              </a:rPr>
              <a:t> </a:t>
            </a:r>
            <a:r>
              <a:rPr lang="uk-UA" sz="1800" b="0" u="none" strike="noStrike">
                <a:solidFill>
                  <a:schemeClr val="dk1"/>
                </a:solidFill>
                <a:effectLst/>
                <a:uFillTx/>
                <a:latin typeface="IBM Plex Sans"/>
              </a:rPr>
              <a:t>1. Загальні поняття біологічної й медичної етики та деонтології.</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2. Медичний колектив. Етика взаємостосунків медичних працівників між собою.</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3. Етичні питання при пандеміях.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4. ПТСР.</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5. Правила спілкування.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6. </a:t>
            </a:r>
            <a:r>
              <a:rPr lang="ru-RU" sz="1800" b="0" u="none" strike="noStrike">
                <a:solidFill>
                  <a:schemeClr val="dk1"/>
                </a:solidFill>
                <a:effectLst/>
                <a:uFillTx/>
                <a:latin typeface="IBM Plex Sans"/>
              </a:rPr>
              <a:t>Е</a:t>
            </a:r>
            <a:r>
              <a:rPr lang="ru-RU" sz="1800" b="0" u="none" strike="noStrike">
                <a:solidFill>
                  <a:schemeClr val="dk1"/>
                </a:solidFill>
                <a:effectLst/>
                <a:uFillTx/>
                <a:latin typeface="IBM Plex Sans"/>
                <a:ea typeface="Times New Roman"/>
              </a:rPr>
              <a:t>моційна втома під час війни.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ea typeface="Times New Roman"/>
              </a:rPr>
              <a:t>7. Професійне вигорання медичних працівників.</a:t>
            </a:r>
            <a:endParaRPr lang="uk-UA" sz="1800" b="0" u="none" strike="noStrike">
              <a:solidFill>
                <a:srgbClr val="000000"/>
              </a:solidFill>
              <a:effectLst/>
              <a:uFillTx/>
              <a:latin typeface="Arial"/>
            </a:endParaRPr>
          </a:p>
        </p:txBody>
      </p:sp>
      <p:sp>
        <p:nvSpPr>
          <p:cNvPr id="111" name="PlaceHolder 12"/>
          <p:cNvSpPr/>
          <p:nvPr/>
        </p:nvSpPr>
        <p:spPr>
          <a:xfrm>
            <a:off x="8610120" y="6356160"/>
            <a:ext cx="2738160" cy="360000"/>
          </a:xfrm>
          <a:prstGeom prst="rect">
            <a:avLst/>
          </a:prstGeom>
          <a:noFill/>
          <a:ln w="0">
            <a:noFill/>
          </a:ln>
        </p:spPr>
        <p:style>
          <a:lnRef idx="0">
            <a:scrgbClr r="0" g="0" b="0"/>
          </a:lnRef>
          <a:fillRef idx="0">
            <a:scrgbClr r="0" g="0" b="0"/>
          </a:fillRef>
          <a:effectRef idx="0">
            <a:scrgbClr r="0" g="0" b="0"/>
          </a:effectRef>
          <a:fontRef idx="minor"/>
        </p:style>
        <p:txBody>
          <a:bodyPr lIns="108720" tIns="54360" rIns="108720" bIns="54360" anchor="ctr">
            <a:noAutofit/>
          </a:bodyPr>
          <a:lstStyle/>
          <a:p>
            <a:pPr algn="r" defTabSz="1105920">
              <a:lnSpc>
                <a:spcPct val="100000"/>
              </a:lnSpc>
              <a:tabLst>
                <a:tab pos="0" algn="l"/>
              </a:tabLst>
            </a:pPr>
            <a:fld id="{9F3D0B77-F175-4089-8311-06AA981CDFC9}" type="slidenum">
              <a:rPr lang="uk-UA" sz="1450" b="0" u="none" strike="noStrike">
                <a:solidFill>
                  <a:schemeClr val="dk1">
                    <a:tint val="75000"/>
                  </a:schemeClr>
                </a:solidFill>
                <a:effectLst/>
                <a:uFillTx/>
                <a:latin typeface="Calibri"/>
              </a:rPr>
              <a:t>4</a:t>
            </a:fld>
            <a:endParaRPr lang="uk-UA" sz="1450" b="0" u="none" strike="noStrike">
              <a:solidFill>
                <a:srgbClr val="000000"/>
              </a:solidFill>
              <a:effectLst/>
              <a:uFillTx/>
              <a:latin typeface="Arial"/>
            </a:endParaRPr>
          </a:p>
        </p:txBody>
      </p:sp>
      <p:pic>
        <p:nvPicPr>
          <p:cNvPr id="112" name="Рисунок 110"/>
          <p:cNvPicPr/>
          <p:nvPr/>
        </p:nvPicPr>
        <p:blipFill>
          <a:blip r:embed="rId2"/>
          <a:stretch/>
        </p:blipFill>
        <p:spPr>
          <a:xfrm>
            <a:off x="4167000" y="4143240"/>
            <a:ext cx="3952800" cy="2142720"/>
          </a:xfrm>
          <a:prstGeom prst="rect">
            <a:avLst/>
          </a:prstGeom>
          <a:noFill/>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2171880" y="279000"/>
            <a:ext cx="9180000" cy="1323360"/>
          </a:xfrm>
          <a:prstGeom prst="rect">
            <a:avLst/>
          </a:prstGeom>
          <a:noFill/>
          <a:ln w="0">
            <a:noFill/>
          </a:ln>
        </p:spPr>
        <p:txBody>
          <a:bodyPr lIns="0" tIns="0" rIns="0" bIns="0" anchor="ctr">
            <a:noAutofit/>
          </a:bodyPr>
          <a:lstStyle/>
          <a:p>
            <a:pPr indent="0" algn="ctr" defTabSz="1105920">
              <a:lnSpc>
                <a:spcPct val="90000"/>
              </a:lnSpc>
              <a:spcBef>
                <a:spcPts val="1715"/>
              </a:spcBef>
              <a:buNone/>
              <a:tabLst>
                <a:tab pos="0" algn="l"/>
              </a:tabLst>
            </a:pPr>
            <a:r>
              <a:rPr lang="uk-UA" sz="4000" b="1" u="none" strike="noStrike">
                <a:solidFill>
                  <a:schemeClr val="dk1"/>
                </a:solidFill>
                <a:effectLst/>
                <a:uFillTx/>
                <a:latin typeface="IBM Plex Sans"/>
              </a:rPr>
              <a:t>Нормативна база МОЗ України</a:t>
            </a:r>
            <a:endParaRPr lang="uk-UA" sz="4000" b="0" u="none" strike="noStrike">
              <a:solidFill>
                <a:srgbClr val="000000"/>
              </a:solidFill>
              <a:effectLst/>
              <a:uFillTx/>
              <a:latin typeface="Arial"/>
            </a:endParaRPr>
          </a:p>
        </p:txBody>
      </p:sp>
      <p:sp>
        <p:nvSpPr>
          <p:cNvPr id="114" name="PlaceHolder 2"/>
          <p:cNvSpPr>
            <a:spLocks noGrp="1"/>
          </p:cNvSpPr>
          <p:nvPr>
            <p:ph/>
          </p:nvPr>
        </p:nvSpPr>
        <p:spPr>
          <a:xfrm>
            <a:off x="1800000" y="1260000"/>
            <a:ext cx="8638560" cy="4501800"/>
          </a:xfrm>
          <a:prstGeom prst="rect">
            <a:avLst/>
          </a:prstGeom>
          <a:noFill/>
          <a:ln w="0">
            <a:noFill/>
          </a:ln>
        </p:spPr>
        <p:txBody>
          <a:bodyPr lIns="0" tIns="0" rIns="0" bIns="0" anchor="t">
            <a:noAutofit/>
          </a:bodyPr>
          <a:lstStyle/>
          <a:p>
            <a:pPr indent="0" algn="ctr"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Нормативна база формується на кількох рівнях: конституційному, законодавчому, підзаконному та професійному. Нижче наведено ключові документи з посиланнями на офіційні джерела (станом на жовтень 2025 року, без суттєвих змін з 2023–2024 рр.).</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1. Конституційний рівень</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Конституція України (1996 р., зі змінами)</a:t>
            </a:r>
            <a:r>
              <a:rPr lang="uk-UA" sz="1800" b="0" u="none" strike="noStrike">
                <a:solidFill>
                  <a:schemeClr val="dk1"/>
                </a:solidFill>
                <a:effectLst/>
                <a:uFillTx/>
                <a:latin typeface="IBM Plex Sans"/>
              </a:rPr>
              <a:t>: Статті 3, 27, 28, 32, 49 гарантують право на життя, здоров'я, гідність, недоторканність тіла та </a:t>
            </a:r>
            <a:r>
              <a:rPr lang="uk-UA" sz="1800" b="1" u="none" strike="noStrike">
                <a:solidFill>
                  <a:schemeClr val="dk1"/>
                </a:solidFill>
                <a:effectLst/>
                <a:uFillTx/>
                <a:latin typeface="IBM Plex Sans"/>
              </a:rPr>
              <a:t>таємницю медичної інформації</a:t>
            </a:r>
            <a:r>
              <a:rPr lang="uk-UA" sz="1800" b="0" u="none" strike="noStrike">
                <a:solidFill>
                  <a:schemeClr val="dk1"/>
                </a:solidFill>
                <a:effectLst/>
                <a:uFillTx/>
                <a:latin typeface="IBM Plex Sans"/>
              </a:rPr>
              <a:t>. Це фундамент для етичних норм, що зобов'язують медичних працівників поважати автономію пацієнта та зберігати лікарську таємницю. Конституція визначає етику як основу державної політики в охороні здоров'я.</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15" name="PlaceHolder 12"/>
          <p:cNvSpPr/>
          <p:nvPr/>
        </p:nvSpPr>
        <p:spPr>
          <a:xfrm>
            <a:off x="8610120" y="6356160"/>
            <a:ext cx="2738160" cy="360000"/>
          </a:xfrm>
          <a:prstGeom prst="rect">
            <a:avLst/>
          </a:prstGeom>
          <a:noFill/>
          <a:ln w="0">
            <a:noFill/>
          </a:ln>
        </p:spPr>
        <p:style>
          <a:lnRef idx="0">
            <a:scrgbClr r="0" g="0" b="0"/>
          </a:lnRef>
          <a:fillRef idx="0">
            <a:scrgbClr r="0" g="0" b="0"/>
          </a:fillRef>
          <a:effectRef idx="0">
            <a:scrgbClr r="0" g="0" b="0"/>
          </a:effectRef>
          <a:fontRef idx="minor"/>
        </p:style>
        <p:txBody>
          <a:bodyPr lIns="108720" tIns="54360" rIns="108720" bIns="54360" anchor="ctr">
            <a:noAutofit/>
          </a:bodyPr>
          <a:lstStyle/>
          <a:p>
            <a:pPr algn="r" defTabSz="1105920">
              <a:lnSpc>
                <a:spcPct val="100000"/>
              </a:lnSpc>
              <a:tabLst>
                <a:tab pos="0" algn="l"/>
              </a:tabLst>
            </a:pPr>
            <a:fld id="{3B127949-CD13-4CEE-A23C-E18E5643040A}" type="slidenum">
              <a:rPr lang="uk-UA" sz="1450" b="0" u="none" strike="noStrike">
                <a:solidFill>
                  <a:schemeClr val="dk1">
                    <a:tint val="75000"/>
                  </a:schemeClr>
                </a:solidFill>
                <a:effectLst/>
                <a:uFillTx/>
                <a:latin typeface="Calibri"/>
              </a:rPr>
              <a:t>5</a:t>
            </a:fld>
            <a:endParaRPr lang="uk-UA" sz="1450" b="0" u="none" strike="noStrike">
              <a:solidFill>
                <a:srgbClr val="000000"/>
              </a:solidFill>
              <a:effectLst/>
              <a:uFillTx/>
              <a:latin typeface="Arial"/>
            </a:endParaRPr>
          </a:p>
        </p:txBody>
      </p:sp>
      <p:pic>
        <p:nvPicPr>
          <p:cNvPr id="116" name="Рисунок 2"/>
          <p:cNvPicPr/>
          <p:nvPr/>
        </p:nvPicPr>
        <p:blipFill>
          <a:blip r:embed="rId2"/>
          <a:stretch/>
        </p:blipFill>
        <p:spPr>
          <a:xfrm>
            <a:off x="4285440" y="4500000"/>
            <a:ext cx="2912760" cy="1942200"/>
          </a:xfrm>
          <a:prstGeom prst="rect">
            <a:avLst/>
          </a:prstGeom>
          <a:noFill/>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p:cNvSpPr>
          <p:nvPr>
            <p:ph/>
          </p:nvPr>
        </p:nvSpPr>
        <p:spPr>
          <a:xfrm>
            <a:off x="328680" y="1193760"/>
            <a:ext cx="11532600" cy="5341320"/>
          </a:xfrm>
          <a:prstGeom prst="rect">
            <a:avLst/>
          </a:prstGeom>
          <a:noFill/>
          <a:ln w="0">
            <a:noFill/>
          </a:ln>
        </p:spPr>
        <p:txBody>
          <a:bodyPr lIns="0" tIns="0" rIns="0" bIns="0" anchor="t">
            <a:noAutofit/>
          </a:bodyPr>
          <a:lstStyle/>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2. Законодавчий рівень (основні закони)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Закон України "Основи законодавства України про охорону здоров'я" (від 19.11.1992 № 2801-XII, зі змінами)</a:t>
            </a:r>
            <a:r>
              <a:rPr lang="uk-UA" sz="1800" b="0" u="none" strike="noStrike">
                <a:solidFill>
                  <a:schemeClr val="dk1"/>
                </a:solidFill>
                <a:effectLst/>
                <a:uFillTx/>
                <a:latin typeface="IBM Plex Sans"/>
              </a:rPr>
              <a:t>: Статті 6, 39, 73 регулюють обов'язки медичних працівників щодо дотримання професійної етики та деонтології, зберігання лікарської таємниці (винятки — лише за згодою пацієнта або в передбачених законом випадках, наприклад, загроза життю інших). Закон наголошує на моральній відповідальності за порушення етичних норм, що може призводити до дисциплінарних стягнень. Цей документ є основою для деонтологічних принципів у медичній практиці.</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Закон України "Про інформацію" (від 02.10.1992 № 2657-XII, зі змінами)</a:t>
            </a:r>
            <a:r>
              <a:rPr lang="uk-UA" sz="1800" b="0" u="none" strike="noStrike">
                <a:solidFill>
                  <a:schemeClr val="dk1"/>
                </a:solidFill>
                <a:effectLst/>
                <a:uFillTx/>
                <a:latin typeface="IBM Plex Sans"/>
              </a:rPr>
              <a:t>: Статті 21, 32 захищають медичну таємницю як форму конфіденційної інформації, доповнюючи етичні норми правовими санкціями за розголошення.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Закон України "Про трансплантацію анатомічних матеріалів людини" (від 17.05.2018 № 2427-VIII, зі змінами)</a:t>
            </a:r>
            <a:r>
              <a:rPr lang="uk-UA" sz="1800" b="0" u="none" strike="noStrike">
                <a:solidFill>
                  <a:schemeClr val="dk1"/>
                </a:solidFill>
                <a:effectLst/>
                <a:uFillTx/>
                <a:latin typeface="IBM Plex Sans"/>
              </a:rPr>
              <a:t>: Встановлює етичні принципи трансплантації, включаючи інформовану згоду та заборону торгівлі органами.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Закон України "Про дозвіл на застосування спеціальних засобів щодо осіб, щодо яких здійснюється медична діяльність" (від 06.12.2019 № 321-IX)</a:t>
            </a:r>
            <a:r>
              <a:rPr lang="uk-UA" sz="1800" b="0" u="none" strike="noStrike">
                <a:solidFill>
                  <a:schemeClr val="dk1"/>
                </a:solidFill>
                <a:effectLst/>
                <a:uFillTx/>
                <a:latin typeface="IBM Plex Sans"/>
              </a:rPr>
              <a:t>: Регулює етичні аспекти в екстреній медицині, особливо під час воєнного стану.</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Міжнародний кодекс медичної етики </a:t>
            </a:r>
            <a:r>
              <a:rPr lang="uk-UA" sz="1800" b="0" u="none" strike="noStrike">
                <a:solidFill>
                  <a:schemeClr val="dk1"/>
                </a:solidFill>
                <a:effectLst/>
                <a:uFillTx/>
                <a:latin typeface="IBM Plex Sans"/>
              </a:rPr>
              <a:t>(від 1949р.  зміни 1968,1983,1994рр.) – документ визначає критерії неетичності в поведінці медичного працівника, а також обов’язку лікаря по відношенню до хворого і один до одного.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18" name="PlaceHolder 12"/>
          <p:cNvSpPr/>
          <p:nvPr/>
        </p:nvSpPr>
        <p:spPr>
          <a:xfrm>
            <a:off x="8610120" y="6356160"/>
            <a:ext cx="2738160" cy="360000"/>
          </a:xfrm>
          <a:prstGeom prst="rect">
            <a:avLst/>
          </a:prstGeom>
          <a:noFill/>
          <a:ln w="0">
            <a:noFill/>
          </a:ln>
        </p:spPr>
        <p:style>
          <a:lnRef idx="0">
            <a:scrgbClr r="0" g="0" b="0"/>
          </a:lnRef>
          <a:fillRef idx="0">
            <a:scrgbClr r="0" g="0" b="0"/>
          </a:fillRef>
          <a:effectRef idx="0">
            <a:scrgbClr r="0" g="0" b="0"/>
          </a:effectRef>
          <a:fontRef idx="minor"/>
        </p:style>
        <p:txBody>
          <a:bodyPr lIns="108720" tIns="54360" rIns="108720" bIns="54360" anchor="ctr">
            <a:noAutofit/>
          </a:bodyPr>
          <a:lstStyle/>
          <a:p>
            <a:pPr algn="r" defTabSz="1105920">
              <a:lnSpc>
                <a:spcPct val="100000"/>
              </a:lnSpc>
              <a:tabLst>
                <a:tab pos="0" algn="l"/>
              </a:tabLst>
            </a:pPr>
            <a:fld id="{BB54B810-0C8E-48E3-AA80-8491E08AF29A}" type="slidenum">
              <a:rPr lang="uk-UA" sz="1450" b="0" u="none" strike="noStrike">
                <a:solidFill>
                  <a:schemeClr val="dk1">
                    <a:tint val="75000"/>
                  </a:schemeClr>
                </a:solidFill>
                <a:effectLst/>
                <a:uFillTx/>
                <a:latin typeface="Calibri"/>
              </a:rPr>
              <a:t>6</a:t>
            </a:fld>
            <a:endParaRPr lang="uk-UA" sz="1450" b="0" u="none" strike="noStrike">
              <a:solidFill>
                <a:srgbClr val="000000"/>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2158560" y="720000"/>
            <a:ext cx="9180000" cy="1323360"/>
          </a:xfrm>
          <a:prstGeom prst="rect">
            <a:avLst/>
          </a:prstGeom>
          <a:noFill/>
          <a:ln w="0">
            <a:noFill/>
          </a:ln>
        </p:spPr>
        <p:txBody>
          <a:bodyPr lIns="0" tIns="0" rIns="0" bIns="0" anchor="ctr">
            <a:noAutofit/>
          </a:bodyPr>
          <a:lstStyle/>
          <a:p>
            <a:pPr indent="0" algn="ctr" defTabSz="914400">
              <a:lnSpc>
                <a:spcPct val="90000"/>
              </a:lnSpc>
              <a:buNone/>
              <a:tabLst>
                <a:tab pos="0" algn="l"/>
              </a:tabLst>
            </a:pPr>
            <a:r>
              <a:rPr lang="uk-UA" sz="4000" b="1" u="none" strike="noStrike">
                <a:solidFill>
                  <a:schemeClr val="dk1"/>
                </a:solidFill>
                <a:effectLst/>
                <a:uFillTx/>
                <a:latin typeface="IBM Plex Sans SemiBold"/>
              </a:rPr>
              <a:t>3. Підзаконні акти та накази МОЗ</a:t>
            </a:r>
            <a:br>
              <a:rPr sz="4000"/>
            </a:br>
            <a:endParaRPr lang="uk-UA" sz="4000" b="0" u="none" strike="noStrike">
              <a:solidFill>
                <a:srgbClr val="000000"/>
              </a:solidFill>
              <a:effectLst/>
              <a:uFillTx/>
              <a:latin typeface="Arial"/>
            </a:endParaRPr>
          </a:p>
        </p:txBody>
      </p:sp>
      <p:sp>
        <p:nvSpPr>
          <p:cNvPr id="120" name="PlaceHolder 2"/>
          <p:cNvSpPr>
            <a:spLocks noGrp="1"/>
          </p:cNvSpPr>
          <p:nvPr>
            <p:ph/>
          </p:nvPr>
        </p:nvSpPr>
        <p:spPr>
          <a:xfrm>
            <a:off x="1260000" y="1943280"/>
            <a:ext cx="4678560" cy="4424400"/>
          </a:xfrm>
          <a:prstGeom prst="rect">
            <a:avLst/>
          </a:prstGeom>
          <a:noFill/>
          <a:ln w="0">
            <a:noFill/>
          </a:ln>
        </p:spPr>
        <p:txBody>
          <a:bodyPr lIns="0" tIns="0" rIns="0" bIns="0" anchor="t">
            <a:noAutofit/>
          </a:bodyPr>
          <a:lstStyle/>
          <a:p>
            <a:pPr indent="0" defTabSz="914400">
              <a:lnSpc>
                <a:spcPct val="90000"/>
              </a:lnSpc>
              <a:spcBef>
                <a:spcPts val="1001"/>
              </a:spcBef>
              <a:buNone/>
              <a:tabLst>
                <a:tab pos="0" algn="l"/>
              </a:tabLst>
            </a:pPr>
            <a:r>
              <a:rPr lang="uk-UA" sz="1600" b="1" u="none" strike="noStrike">
                <a:solidFill>
                  <a:schemeClr val="dk1"/>
                </a:solidFill>
                <a:effectLst/>
                <a:uFillTx/>
                <a:latin typeface="IBM Plex Sans"/>
              </a:rPr>
              <a:t>Наказ МОЗ України "Про затвердження Порядку проведення клінічних випробувань лікарських засобів" (від 23.12.2011 № 804, зі змінами)</a:t>
            </a:r>
            <a:r>
              <a:rPr lang="uk-UA" sz="1600" b="0" u="none" strike="noStrike">
                <a:solidFill>
                  <a:schemeClr val="dk1"/>
                </a:solidFill>
                <a:effectLst/>
                <a:uFillTx/>
                <a:latin typeface="IBM Plex Sans"/>
              </a:rPr>
              <a:t>: Базується на Гельсінській декларації, регулює етику клінічних досліджень, включаючи інформовану згоду та комітети з етики.</a:t>
            </a:r>
            <a:endParaRPr lang="uk-UA" sz="16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600" b="1" u="none" strike="noStrike">
                <a:solidFill>
                  <a:schemeClr val="dk1"/>
                </a:solidFill>
                <a:effectLst/>
                <a:uFillTx/>
                <a:latin typeface="IBM Plex Sans"/>
              </a:rPr>
              <a:t>Наказ МОЗ України "Про затвердження Положення про етичні комітети" (від 25.01.2012 № 65, зі змінами)</a:t>
            </a:r>
            <a:r>
              <a:rPr lang="uk-UA" sz="1600" b="0" u="none" strike="noStrike">
                <a:solidFill>
                  <a:schemeClr val="dk1"/>
                </a:solidFill>
                <a:effectLst/>
                <a:uFillTx/>
                <a:latin typeface="IBM Plex Sans"/>
              </a:rPr>
              <a:t>: Визначає роль етичних комітетів у медичних закладах для розгляду етичних конфліктів, затвердження досліджень та контролю за дотриманням деонтології.</a:t>
            </a:r>
            <a:endParaRPr lang="uk-UA" sz="16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600" b="1" u="none" strike="noStrike">
                <a:solidFill>
                  <a:schemeClr val="dk1"/>
                </a:solidFill>
                <a:effectLst/>
                <a:uFillTx/>
                <a:latin typeface="IBM Plex Sans"/>
              </a:rPr>
              <a:t>Клятва лікаря України (затверджена МОЗ 05.10.2009 № 715)</a:t>
            </a:r>
            <a:r>
              <a:rPr lang="uk-UA" sz="1600" b="0" u="none" strike="noStrike">
                <a:solidFill>
                  <a:schemeClr val="dk1"/>
                </a:solidFill>
                <a:effectLst/>
                <a:uFillTx/>
                <a:latin typeface="IBM Plex Sans"/>
              </a:rPr>
              <a:t>: Обов'язковий елемент професійної присяги для випускників медичних вишів, що включає принципи гуманізму, конфіденційності та безперервного самовдосконалення.</a:t>
            </a:r>
            <a:endParaRPr lang="uk-UA" sz="1600" b="0" u="none" strike="noStrike">
              <a:solidFill>
                <a:srgbClr val="000000"/>
              </a:solidFill>
              <a:effectLst/>
              <a:uFillTx/>
              <a:latin typeface="Arial"/>
            </a:endParaRPr>
          </a:p>
          <a:p>
            <a:pPr marL="457200" indent="0" algn="just" defTabSz="914400">
              <a:lnSpc>
                <a:spcPct val="107000"/>
              </a:lnSpc>
              <a:spcBef>
                <a:spcPts val="1001"/>
              </a:spcBef>
              <a:spcAft>
                <a:spcPts val="799"/>
              </a:spcAft>
              <a:buNone/>
              <a:tabLst>
                <a:tab pos="0" algn="l"/>
              </a:tabLst>
            </a:pPr>
            <a:endParaRPr lang="uk-UA" sz="1600" b="0" u="none" strike="noStrike">
              <a:solidFill>
                <a:srgbClr val="000000"/>
              </a:solidFill>
              <a:effectLst/>
              <a:uFillTx/>
              <a:latin typeface="Arial"/>
            </a:endParaRPr>
          </a:p>
        </p:txBody>
      </p:sp>
      <p:sp>
        <p:nvSpPr>
          <p:cNvPr id="121" name="PlaceHolder 12"/>
          <p:cNvSpPr/>
          <p:nvPr/>
        </p:nvSpPr>
        <p:spPr>
          <a:xfrm>
            <a:off x="8610120" y="6356160"/>
            <a:ext cx="2738160" cy="360000"/>
          </a:xfrm>
          <a:prstGeom prst="rect">
            <a:avLst/>
          </a:prstGeom>
          <a:noFill/>
          <a:ln w="0">
            <a:noFill/>
          </a:ln>
        </p:spPr>
        <p:style>
          <a:lnRef idx="0">
            <a:scrgbClr r="0" g="0" b="0"/>
          </a:lnRef>
          <a:fillRef idx="0">
            <a:scrgbClr r="0" g="0" b="0"/>
          </a:fillRef>
          <a:effectRef idx="0">
            <a:scrgbClr r="0" g="0" b="0"/>
          </a:effectRef>
          <a:fontRef idx="minor"/>
        </p:style>
        <p:txBody>
          <a:bodyPr lIns="108720" tIns="54360" rIns="108720" bIns="54360" anchor="ctr">
            <a:noAutofit/>
          </a:bodyPr>
          <a:lstStyle/>
          <a:p>
            <a:pPr algn="r" defTabSz="1105920">
              <a:lnSpc>
                <a:spcPct val="100000"/>
              </a:lnSpc>
              <a:tabLst>
                <a:tab pos="0" algn="l"/>
              </a:tabLst>
            </a:pPr>
            <a:fld id="{501D41C7-F82C-41CF-9211-0EAE4A9E3C00}" type="slidenum">
              <a:rPr lang="uk-UA" sz="1450" b="0" u="none" strike="noStrike">
                <a:solidFill>
                  <a:schemeClr val="dk1">
                    <a:tint val="75000"/>
                  </a:schemeClr>
                </a:solidFill>
                <a:effectLst/>
                <a:uFillTx/>
                <a:latin typeface="Calibri"/>
              </a:rPr>
              <a:t>7</a:t>
            </a:fld>
            <a:endParaRPr lang="uk-UA" sz="1450" b="0" u="none" strike="noStrike">
              <a:solidFill>
                <a:srgbClr val="000000"/>
              </a:solidFill>
              <a:effectLst/>
              <a:uFillTx/>
              <a:latin typeface="Arial"/>
            </a:endParaRPr>
          </a:p>
        </p:txBody>
      </p:sp>
      <p:pic>
        <p:nvPicPr>
          <p:cNvPr id="122" name="Рисунок 120"/>
          <p:cNvPicPr/>
          <p:nvPr/>
        </p:nvPicPr>
        <p:blipFill>
          <a:blip r:embed="rId2"/>
          <a:srcRect l="6998" r="8082" b="31729"/>
          <a:stretch/>
        </p:blipFill>
        <p:spPr>
          <a:xfrm>
            <a:off x="7380000" y="2044800"/>
            <a:ext cx="3645720" cy="3908160"/>
          </a:xfrm>
          <a:prstGeom prst="rect">
            <a:avLst/>
          </a:prstGeom>
          <a:noFill/>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1980000" y="540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1" u="none" strike="noStrike">
                <a:solidFill>
                  <a:schemeClr val="dk1"/>
                </a:solidFill>
                <a:effectLst/>
                <a:uFillTx/>
                <a:latin typeface="IBM Plex Sans SemiBold"/>
              </a:rPr>
              <a:t>4. Професійні кодекси та декларації</a:t>
            </a:r>
            <a:br>
              <a:rPr sz="2800"/>
            </a:br>
            <a:endParaRPr lang="uk-UA" sz="2800" b="0" u="none" strike="noStrike">
              <a:solidFill>
                <a:srgbClr val="000000"/>
              </a:solidFill>
              <a:effectLst/>
              <a:uFillTx/>
              <a:latin typeface="Arial"/>
            </a:endParaRPr>
          </a:p>
        </p:txBody>
      </p:sp>
      <p:sp>
        <p:nvSpPr>
          <p:cNvPr id="124" name="PlaceHolder 2"/>
          <p:cNvSpPr>
            <a:spLocks noGrp="1"/>
          </p:cNvSpPr>
          <p:nvPr>
            <p:ph/>
          </p:nvPr>
        </p:nvSpPr>
        <p:spPr>
          <a:xfrm>
            <a:off x="900000" y="1827360"/>
            <a:ext cx="10618560" cy="4291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Етичний кодекс лікаря України (прийнятий X Всеукраїнським з'їздом лікарських організацій 27.09.2009)</a:t>
            </a:r>
            <a:r>
              <a:rPr lang="uk-UA" sz="1800" b="0" u="none" strike="noStrike">
                <a:solidFill>
                  <a:schemeClr val="dk1"/>
                </a:solidFill>
                <a:effectLst/>
                <a:uFillTx/>
                <a:latin typeface="IBM Plex Sans"/>
              </a:rPr>
              <a:t>: Основний деонтологічний документ, що систематизує моральні засади: повага до пацієнта, колегіальність, заборона на комерціалізацію медицини (наприклад, заборона розповсюдження ліків з метою прибутку без законодавчих підстав). Кодекс доповнює законодавство нормами етики, такими як право лікаря на протест (але без відмови від допомоги пацієнтам) та відповідальність перед суспільством. Він базується на Міжнародному кодексі етики лікаря WMA (1948 р., з оновленнями).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Етичний кодекс медичної сестри (затверджений МОЗ 15.07.2011 № 385)</a:t>
            </a:r>
            <a:r>
              <a:rPr lang="uk-UA" sz="1800" b="0" u="none" strike="noStrike">
                <a:solidFill>
                  <a:schemeClr val="dk1"/>
                </a:solidFill>
                <a:effectLst/>
                <a:uFillTx/>
                <a:latin typeface="IBM Plex Sans"/>
              </a:rPr>
              <a:t>: Регулює деонтологію середнього медичного персоналу, акцентуючи на підтримці здоров'я, полегшенні страждань та дотриманні законодавства. Включає принципи конфіденційності та моральної поведінки як громадянина.</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Кодекс етичної поведінки медичних працівників (локальні версії в медичних закладах)</a:t>
            </a:r>
            <a:r>
              <a:rPr lang="uk-UA" sz="1800" b="0" u="none" strike="noStrike">
                <a:solidFill>
                  <a:schemeClr val="dk1"/>
                </a:solidFill>
                <a:effectLst/>
                <a:uFillTx/>
                <a:latin typeface="IBM Plex Sans"/>
              </a:rPr>
              <a:t>: Допомагають у розв'язанні етичних конфліктів.</a:t>
            </a:r>
            <a:endParaRPr lang="uk-UA" sz="1800" b="0" u="none" strike="noStrike">
              <a:solidFill>
                <a:srgbClr val="000000"/>
              </a:solidFill>
              <a:effectLst/>
              <a:uFillTx/>
              <a:latin typeface="Arial"/>
            </a:endParaRPr>
          </a:p>
        </p:txBody>
      </p:sp>
      <p:sp>
        <p:nvSpPr>
          <p:cNvPr id="125" name="PlaceHolder 3"/>
          <p:cNvSpPr>
            <a:spLocks noGrp="1"/>
          </p:cNvSpPr>
          <p:nvPr>
            <p:ph type="sldNum" idx="18"/>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AB8F21D4-C056-472A-A383-F8BE73BCD533}" type="slidenum">
              <a:rPr lang="uk-UA" sz="1200" b="0" u="none" strike="noStrike">
                <a:solidFill>
                  <a:schemeClr val="dk1">
                    <a:tint val="75000"/>
                  </a:schemeClr>
                </a:solidFill>
                <a:effectLst/>
                <a:uFillTx/>
                <a:latin typeface="Calibri"/>
              </a:rPr>
              <a:t>8</a:t>
            </a:fld>
            <a:endParaRPr lang="uk-UA" sz="1200" b="0" u="none" strike="noStrike">
              <a:solidFill>
                <a:srgbClr val="000000"/>
              </a:solidFill>
              <a:effectLst/>
              <a:uFillTx/>
              <a:latin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2700000" y="475200"/>
            <a:ext cx="6838560" cy="1323360"/>
          </a:xfrm>
          <a:prstGeom prst="rect">
            <a:avLst/>
          </a:prstGeom>
          <a:noFill/>
          <a:ln w="0">
            <a:noFill/>
          </a:ln>
        </p:spPr>
        <p:txBody>
          <a:bodyPr lIns="0" tIns="0" rIns="0" bIns="0" anchor="ctr">
            <a:noAutofit/>
          </a:bodyPr>
          <a:lstStyle/>
          <a:p>
            <a:pPr indent="0" algn="ctr" defTabSz="1105920">
              <a:lnSpc>
                <a:spcPct val="90000"/>
              </a:lnSpc>
              <a:spcBef>
                <a:spcPts val="1715"/>
              </a:spcBef>
              <a:buNone/>
              <a:tabLst>
                <a:tab pos="0" algn="l"/>
              </a:tabLst>
            </a:pPr>
            <a:r>
              <a:rPr lang="uk-UA" sz="2400" b="0" u="none" strike="noStrike">
                <a:solidFill>
                  <a:schemeClr val="dk1"/>
                </a:solidFill>
                <a:effectLst/>
                <a:uFillTx/>
                <a:latin typeface="IBM Plex Sans SemiBold"/>
              </a:rPr>
              <a:t>Загальні поняття біологічної </a:t>
            </a:r>
            <a:br>
              <a:rPr sz="2400"/>
            </a:br>
            <a:r>
              <a:rPr lang="uk-UA" sz="2400" b="0" u="none" strike="noStrike">
                <a:solidFill>
                  <a:schemeClr val="dk1"/>
                </a:solidFill>
                <a:effectLst/>
                <a:uFillTx/>
                <a:latin typeface="IBM Plex Sans SemiBold"/>
              </a:rPr>
              <a:t>й медичної етики та деонтології</a:t>
            </a:r>
            <a:br>
              <a:rPr sz="2400"/>
            </a:br>
            <a:endParaRPr lang="uk-UA" sz="2400" b="0" u="none" strike="noStrike">
              <a:solidFill>
                <a:srgbClr val="000000"/>
              </a:solidFill>
              <a:effectLst/>
              <a:uFillTx/>
              <a:latin typeface="Arial"/>
            </a:endParaRPr>
          </a:p>
        </p:txBody>
      </p:sp>
      <p:sp>
        <p:nvSpPr>
          <p:cNvPr id="127" name="PlaceHolder 2"/>
          <p:cNvSpPr>
            <a:spLocks noGrp="1"/>
          </p:cNvSpPr>
          <p:nvPr>
            <p:ph/>
          </p:nvPr>
        </p:nvSpPr>
        <p:spPr>
          <a:xfrm>
            <a:off x="540000" y="1827360"/>
            <a:ext cx="7198560" cy="4291200"/>
          </a:xfrm>
          <a:prstGeom prst="rect">
            <a:avLst/>
          </a:prstGeom>
          <a:noFill/>
          <a:ln w="0">
            <a:noFill/>
          </a:ln>
        </p:spPr>
        <p:txBody>
          <a:bodyPr lIns="0" tIns="0" rIns="0" bIns="0" anchor="t">
            <a:noAutofit/>
          </a:bodyPr>
          <a:lstStyle/>
          <a:p>
            <a:pPr indent="0" defTabSz="914400">
              <a:lnSpc>
                <a:spcPct val="90000"/>
              </a:lnSpc>
              <a:spcBef>
                <a:spcPts val="1001"/>
              </a:spcBef>
              <a:buNone/>
              <a:tabLst>
                <a:tab pos="0" algn="l"/>
              </a:tabLst>
            </a:pPr>
            <a:r>
              <a:rPr lang="uk-UA" sz="2000" b="0" u="none" strike="noStrike">
                <a:solidFill>
                  <a:schemeClr val="dk1"/>
                </a:solidFill>
                <a:effectLst/>
                <a:uFillTx/>
                <a:latin typeface="IBM Plex Sans"/>
              </a:rPr>
              <a:t>      Ще з часів зародження медицини існували етичні питання професійної діяльності, професійні і моральні особливості лікаря і хворого, їх взаємовідносини.  Проблемами стосунків між лікарями і пацієнтами займається така наука, як лікарська етика і деонтологія.</a:t>
            </a:r>
            <a:endParaRPr lang="uk-UA" sz="20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2000" b="0" u="none" strike="noStrike">
                <a:solidFill>
                  <a:schemeClr val="dk1"/>
                </a:solidFill>
                <a:effectLst/>
                <a:uFillTx/>
                <a:latin typeface="IBM Plex Sans"/>
              </a:rPr>
              <a:t>     На теперішній час, в сучасній медицини, деонтологічні питання не тільки не втратили своєї актуальності, але й набули суттєву значущість. Це зумовлено, насамперед -  підвищенням рівня загальної і медичної освіченості населення, яка не завжди збігається з культурою та інтелігентністю; розумінням важливості профілактики на словах при частому ігноруванні її на ділі, схильністю до самолікування, підвищені цікавості до нетрадиційних і ненаукових методів діагностикики та лікування.  </a:t>
            </a:r>
            <a:endParaRPr lang="uk-UA" sz="20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2000" b="0" u="none" strike="noStrike">
              <a:solidFill>
                <a:srgbClr val="000000"/>
              </a:solidFill>
              <a:effectLst/>
              <a:uFillTx/>
              <a:latin typeface="Arial"/>
            </a:endParaRPr>
          </a:p>
        </p:txBody>
      </p:sp>
      <p:sp>
        <p:nvSpPr>
          <p:cNvPr id="128" name="PlaceHolder 12"/>
          <p:cNvSpPr/>
          <p:nvPr/>
        </p:nvSpPr>
        <p:spPr>
          <a:xfrm>
            <a:off x="8610120" y="6356160"/>
            <a:ext cx="2738160" cy="360000"/>
          </a:xfrm>
          <a:prstGeom prst="rect">
            <a:avLst/>
          </a:prstGeom>
          <a:noFill/>
          <a:ln w="0">
            <a:noFill/>
          </a:ln>
        </p:spPr>
        <p:style>
          <a:lnRef idx="0">
            <a:scrgbClr r="0" g="0" b="0"/>
          </a:lnRef>
          <a:fillRef idx="0">
            <a:scrgbClr r="0" g="0" b="0"/>
          </a:fillRef>
          <a:effectRef idx="0">
            <a:scrgbClr r="0" g="0" b="0"/>
          </a:effectRef>
          <a:fontRef idx="minor"/>
        </p:style>
        <p:txBody>
          <a:bodyPr lIns="108720" tIns="54360" rIns="108720" bIns="54360" anchor="ctr">
            <a:noAutofit/>
          </a:bodyPr>
          <a:lstStyle/>
          <a:p>
            <a:pPr algn="r" defTabSz="1105920">
              <a:lnSpc>
                <a:spcPct val="100000"/>
              </a:lnSpc>
              <a:tabLst>
                <a:tab pos="0" algn="l"/>
              </a:tabLst>
            </a:pPr>
            <a:fld id="{A9AEF73B-C9FE-4644-9EA9-4B8C44482139}" type="slidenum">
              <a:rPr lang="uk-UA" sz="1450" b="0" u="none" strike="noStrike">
                <a:solidFill>
                  <a:schemeClr val="dk1">
                    <a:tint val="75000"/>
                  </a:schemeClr>
                </a:solidFill>
                <a:effectLst/>
                <a:uFillTx/>
                <a:latin typeface="Calibri"/>
              </a:rPr>
              <a:t>9</a:t>
            </a:fld>
            <a:endParaRPr lang="uk-UA" sz="1450" b="0" u="none" strike="noStrike">
              <a:solidFill>
                <a:srgbClr val="000000"/>
              </a:solidFill>
              <a:effectLst/>
              <a:uFillTx/>
              <a:latin typeface="Arial"/>
            </a:endParaRPr>
          </a:p>
        </p:txBody>
      </p:sp>
      <p:pic>
        <p:nvPicPr>
          <p:cNvPr id="129" name="Рисунок 127"/>
          <p:cNvPicPr/>
          <p:nvPr/>
        </p:nvPicPr>
        <p:blipFill>
          <a:blip r:embed="rId2"/>
          <a:stretch/>
        </p:blipFill>
        <p:spPr>
          <a:xfrm>
            <a:off x="8100000" y="2520000"/>
            <a:ext cx="3778560" cy="2518560"/>
          </a:xfrm>
          <a:prstGeom prst="rect">
            <a:avLst/>
          </a:prstGeom>
          <a:noFill/>
          <a:ln w="0">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2886120" y="558720"/>
            <a:ext cx="6703560" cy="117900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Професійна етика </a:t>
            </a:r>
            <a:endParaRPr lang="uk-UA" sz="2800" b="0" u="none" strike="noStrike">
              <a:solidFill>
                <a:srgbClr val="000000"/>
              </a:solidFill>
              <a:effectLst/>
              <a:uFillTx/>
              <a:latin typeface="Arial"/>
            </a:endParaRPr>
          </a:p>
        </p:txBody>
      </p:sp>
      <p:sp>
        <p:nvSpPr>
          <p:cNvPr id="131" name="PlaceHolder 2"/>
          <p:cNvSpPr>
            <a:spLocks noGrp="1"/>
          </p:cNvSpPr>
          <p:nvPr>
            <p:ph/>
          </p:nvPr>
        </p:nvSpPr>
        <p:spPr>
          <a:xfrm>
            <a:off x="720000" y="1739880"/>
            <a:ext cx="11060280" cy="4687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Професійна етика, як правило, стосується тих видів професійної діяльності, наслідки  якої впливають на життя й долі інших людей або людства. Можна виділити традиційні види професійної етики, такі, як </a:t>
            </a:r>
            <a:r>
              <a:rPr lang="uk-UA" sz="1800" b="1" u="none" strike="noStrike">
                <a:solidFill>
                  <a:schemeClr val="dk1"/>
                </a:solidFill>
                <a:effectLst/>
                <a:uFillTx/>
                <a:latin typeface="IBM Plex Sans"/>
              </a:rPr>
              <a:t>педагогічна, медична, юридична, журналістська, етика науковця</a:t>
            </a:r>
            <a:r>
              <a:rPr lang="uk-UA" sz="1800" b="0" u="none" strike="noStrike">
                <a:solidFill>
                  <a:schemeClr val="dk1"/>
                </a:solidFill>
                <a:effectLst/>
                <a:uFillTx/>
                <a:latin typeface="IBM Plex Sans"/>
              </a:rPr>
              <a:t> та інші. Особливе місце займає </a:t>
            </a:r>
            <a:r>
              <a:rPr lang="uk-UA" sz="1800" b="1" u="none" strike="noStrike">
                <a:solidFill>
                  <a:schemeClr val="dk1"/>
                </a:solidFill>
                <a:effectLst/>
                <a:uFillTx/>
                <a:latin typeface="IBM Plex Sans"/>
              </a:rPr>
              <a:t>етика ділового спілкування</a:t>
            </a:r>
            <a:r>
              <a:rPr lang="uk-UA" sz="1800" b="0" u="none" strike="noStrike">
                <a:solidFill>
                  <a:schemeClr val="dk1"/>
                </a:solidFill>
                <a:effectLst/>
                <a:uFillTx/>
                <a:latin typeface="IBM Plex Sans"/>
              </a:rPr>
              <a:t>, оскільки вона виступає як у ролі самостійної професійної етики ( для менеджерів, підприємців і ін.), так і в якості елемента етики інших професій (педагога, юриста, лікаря).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Слово «деонтологія» походить від двох грецьких слів: deontos - означає </a:t>
            </a:r>
            <a:r>
              <a:rPr lang="uk-UA" sz="1800" b="1" u="none" strike="noStrike">
                <a:solidFill>
                  <a:schemeClr val="dk1"/>
                </a:solidFill>
                <a:effectLst/>
                <a:uFillTx/>
                <a:latin typeface="IBM Plex Sans"/>
              </a:rPr>
              <a:t>належне</a:t>
            </a:r>
            <a:r>
              <a:rPr lang="uk-UA" sz="1800" b="0" u="none" strike="noStrike">
                <a:solidFill>
                  <a:schemeClr val="dk1"/>
                </a:solidFill>
                <a:effectLst/>
                <a:uFillTx/>
                <a:latin typeface="IBM Plex Sans"/>
              </a:rPr>
              <a:t> і logos - </a:t>
            </a:r>
            <a:r>
              <a:rPr lang="uk-UA" sz="1800" b="1" u="none" strike="noStrike">
                <a:solidFill>
                  <a:schemeClr val="dk1"/>
                </a:solidFill>
                <a:effectLst/>
                <a:uFillTx/>
                <a:latin typeface="IBM Plex Sans"/>
              </a:rPr>
              <a:t>вчення</a:t>
            </a:r>
            <a:r>
              <a:rPr lang="uk-UA" sz="1800" b="0" u="none" strike="noStrike">
                <a:solidFill>
                  <a:schemeClr val="dk1"/>
                </a:solidFill>
                <a:effectLst/>
                <a:uFillTx/>
                <a:latin typeface="IBM Plex Sans"/>
              </a:rPr>
              <a:t>. Таким чином, </a:t>
            </a:r>
            <a:r>
              <a:rPr lang="uk-UA" sz="1800" b="1" u="none" strike="noStrike">
                <a:solidFill>
                  <a:schemeClr val="dk1"/>
                </a:solidFill>
                <a:effectLst/>
                <a:uFillTx/>
                <a:latin typeface="IBM Plex Sans"/>
              </a:rPr>
              <a:t>деонтологія</a:t>
            </a:r>
            <a:r>
              <a:rPr lang="uk-UA" sz="1800" b="0" u="none" strike="noStrike">
                <a:solidFill>
                  <a:schemeClr val="dk1"/>
                </a:solidFill>
                <a:effectLst/>
                <a:uFillTx/>
                <a:latin typeface="IBM Plex Sans"/>
              </a:rPr>
              <a:t> — це вчення про обов'язок медичного працівника, сукупність етичних норм, необхідних йому для виконання своїх професійних обов'язків. Іншими словами, деонтологія — це практичне втілення морально-етичних принципів у діяльність лікаря, середнього й молодшого медичного персоналу.</a:t>
            </a:r>
            <a:r>
              <a:rPr lang="uk-UA" sz="1800" b="1"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Деонтологія</a:t>
            </a:r>
            <a:r>
              <a:rPr lang="uk-UA" sz="1800" b="0" u="none" strike="noStrike">
                <a:solidFill>
                  <a:schemeClr val="dk1"/>
                </a:solidFill>
                <a:effectLst/>
                <a:uFillTx/>
                <a:latin typeface="IBM Plex Sans"/>
              </a:rPr>
              <a:t> – </a:t>
            </a:r>
            <a:r>
              <a:rPr lang="uk-UA" sz="1800" b="1" u="none" strike="noStrike">
                <a:solidFill>
                  <a:schemeClr val="dk1"/>
                </a:solidFill>
                <a:effectLst/>
                <a:uFillTx/>
                <a:latin typeface="IBM Plex Sans"/>
              </a:rPr>
              <a:t>суттєва практична частина медичної етики.  Це наука про професійний             обов’ язок (грецьк. Deon - повинний) медичного працівника по відношенню до здорових і хворих людей.</a:t>
            </a:r>
            <a:r>
              <a:rPr lang="uk-UA" sz="1800" b="0" u="none" strike="noStrike">
                <a:solidFill>
                  <a:schemeClr val="dk1"/>
                </a:solidFill>
                <a:effectLst/>
                <a:uFillTx/>
                <a:latin typeface="IBM Plex Sans"/>
              </a:rPr>
              <a:t> Вона передбачає виконання медпрацівниками сукупності етичних норм в умовах професійної діяльності. Якщо клінічні дисципліни вчать тому, чим лікувати хворого, щоб відновити його здоров</a:t>
            </a:r>
            <a:r>
              <a:rPr lang="hi-IN" sz="1800" b="0" u="none" strike="noStrike">
                <a:solidFill>
                  <a:schemeClr val="dk1"/>
                </a:solidFill>
                <a:effectLst/>
                <a:uFillTx/>
                <a:latin typeface="IBM Plex Sans"/>
              </a:rPr>
              <a:t>י</a:t>
            </a:r>
            <a:r>
              <a:rPr lang="uk-UA" sz="1800" b="0" u="none" strike="noStrike">
                <a:solidFill>
                  <a:schemeClr val="dk1"/>
                </a:solidFill>
                <a:effectLst/>
                <a:uFillTx/>
                <a:latin typeface="IBM Plex Sans"/>
              </a:rPr>
              <a:t> я, то деонтологія вчить </a:t>
            </a:r>
            <a:r>
              <a:rPr lang="uk-UA" sz="1800" b="1" u="none" strike="noStrike">
                <a:solidFill>
                  <a:schemeClr val="dk1"/>
                </a:solidFill>
                <a:effectLst/>
                <a:uFillTx/>
                <a:latin typeface="IBM Plex Sans"/>
              </a:rPr>
              <a:t>як поводитися з хворим</a:t>
            </a:r>
            <a:r>
              <a:rPr lang="uk-UA" sz="1800" b="0" u="none" strike="noStrike">
                <a:solidFill>
                  <a:schemeClr val="dk1"/>
                </a:solidFill>
                <a:effectLst/>
                <a:uFillTx/>
                <a:latin typeface="IBM Plex Sans"/>
              </a:rPr>
              <a:t>, щоб використовувані лікарські засоби і методи здійснювали найбільш ефективний вплив, а перебування в лікарні було не тільки корисним, але і не дуже тяжким.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32" name="PlaceHolder 3"/>
          <p:cNvSpPr>
            <a:spLocks noGrp="1"/>
          </p:cNvSpPr>
          <p:nvPr>
            <p:ph type="sldNum" idx="19"/>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1BA56E4-DC3E-44A2-AF27-B7D0DE0D9603}" type="slidenum">
              <a:rPr lang="uk-UA" sz="1200" b="0" u="none" strike="noStrike">
                <a:solidFill>
                  <a:schemeClr val="dk1">
                    <a:tint val="75000"/>
                  </a:schemeClr>
                </a:solidFill>
                <a:effectLst/>
                <a:uFillTx/>
                <a:latin typeface="Calibri"/>
              </a:rPr>
              <a:t>10</a:t>
            </a:fld>
            <a:endParaRPr lang="uk-UA" sz="1200" b="0" u="none" strike="noStrike">
              <a:solidFill>
                <a:srgbClr val="000000"/>
              </a:solidFill>
              <a:effectLst/>
              <a:uFillTx/>
              <a:latin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Крилатий вислів В.М. Бехтерева: «якщо хворому після розмови з лікарем не стає легше -  це не лікар»</a:t>
            </a:r>
            <a:endParaRPr lang="uk-UA" sz="2800" b="0" u="none" strike="noStrike">
              <a:solidFill>
                <a:srgbClr val="000000"/>
              </a:solidFill>
              <a:effectLst/>
              <a:uFillTx/>
              <a:latin typeface="Arial"/>
            </a:endParaRPr>
          </a:p>
        </p:txBody>
      </p:sp>
      <p:sp>
        <p:nvSpPr>
          <p:cNvPr id="134" name="PlaceHolder 2"/>
          <p:cNvSpPr>
            <a:spLocks noGrp="1"/>
          </p:cNvSpPr>
          <p:nvPr>
            <p:ph/>
          </p:nvPr>
        </p:nvSpPr>
        <p:spPr>
          <a:xfrm>
            <a:off x="314280" y="1523880"/>
            <a:ext cx="11532600" cy="465084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i="1"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Розумним, тактовним словом можна підняти настрій хворого, вселити в нього бадьорість і надію на одужання і в той же час необережним словом можна глибоко поранити хворого, викликати різке погіршення його здоров'я.  Одну і ту ж думку можна висловити по-різному. Одне і те ж слово люди можуть зрозуміти по-різному, в залежності від свого інтелекту, особистісних якостей і т.д. Не тільки слова, але й інтонація, вираз обличчя, жести мають велике значення у взаєминах з хворим, його родичами, колегами.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Навіть повністю засвоївши програму медичного вищого навчального закладу, можна не стати добрим лікарем, бо знаючий лікар і добрий лікар далеко не одне і теж. Суспільству потрібні лікарі, які </a:t>
            </a:r>
            <a:r>
              <a:rPr lang="uk-UA" sz="1800" b="1" u="none" strike="noStrike">
                <a:solidFill>
                  <a:schemeClr val="dk1"/>
                </a:solidFill>
                <a:effectLst/>
                <a:uFillTx/>
                <a:latin typeface="IBM Plex Sans"/>
              </a:rPr>
              <a:t>поєднують професійні знання і моральні принципи лікарської професії.</a:t>
            </a:r>
            <a:r>
              <a:rPr lang="uk-UA" sz="1800" b="0" u="none" strike="noStrike">
                <a:solidFill>
                  <a:schemeClr val="dk1"/>
                </a:solidFill>
                <a:effectLst/>
                <a:uFillTx/>
                <a:latin typeface="IBM Plex Sans"/>
              </a:rPr>
              <a:t> Професія лікаря найстаріша і найповажніша на землі. На відміну від інших наук медицина тісно пов’ язана з долею людини, його здоров</a:t>
            </a:r>
            <a:r>
              <a:rPr lang="hi-IN" sz="1800" b="0" u="none" strike="noStrike">
                <a:solidFill>
                  <a:schemeClr val="dk1"/>
                </a:solidFill>
                <a:effectLst/>
                <a:uFillTx/>
                <a:latin typeface="IBM Plex Sans"/>
              </a:rPr>
              <a:t>י</a:t>
            </a:r>
            <a:r>
              <a:rPr lang="uk-UA" sz="1800" b="0" u="none" strike="noStrike">
                <a:solidFill>
                  <a:schemeClr val="dk1"/>
                </a:solidFill>
                <a:effectLst/>
                <a:uFillTx/>
                <a:latin typeface="IBM Plex Sans"/>
              </a:rPr>
              <a:t>ям і життям. Звідси і витікають особливі моральні якості лікаря.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dk1"/>
                </a:solidFill>
                <a:effectLst/>
                <a:uFillTx/>
                <a:latin typeface="IBM Plex Sans"/>
              </a:rPr>
              <a:t>Основою деонтології є адміністративно – регламентуючи форми (накази, інструкції) норм поведінки медичних працівників, їх професійних обов’язків  і організації лікувально – діагностичного процесу. А юридичними – Конституція України та “ Основи законодавства України про охорону здоров’ я”  від 19.11.1992р.</a:t>
            </a:r>
            <a:endParaRPr lang="uk-UA" sz="1800" b="0" u="none" strike="noStrike">
              <a:solidFill>
                <a:srgbClr val="000000"/>
              </a:solidFill>
              <a:effectLst/>
              <a:uFillTx/>
              <a:latin typeface="Arial"/>
            </a:endParaRPr>
          </a:p>
        </p:txBody>
      </p:sp>
      <p:sp>
        <p:nvSpPr>
          <p:cNvPr id="135" name="PlaceHolder 3"/>
          <p:cNvSpPr>
            <a:spLocks noGrp="1"/>
          </p:cNvSpPr>
          <p:nvPr>
            <p:ph type="sldNum" idx="20"/>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61EEB07-D2C4-47EA-97F7-D04B4808F3A9}" type="slidenum">
              <a:rPr lang="uk-UA" sz="1200" b="0" u="none" strike="noStrike">
                <a:solidFill>
                  <a:schemeClr val="dk1">
                    <a:tint val="75000"/>
                  </a:schemeClr>
                </a:solidFill>
                <a:effectLst/>
                <a:uFillTx/>
                <a:latin typeface="Calibri"/>
              </a:rPr>
              <a:t>11</a:t>
            </a:fld>
            <a:endParaRPr lang="uk-UA" sz="1200" b="0" u="none" strike="noStrike">
              <a:solidFill>
                <a:srgbClr val="000000"/>
              </a:solidFill>
              <a:effectLst/>
              <a:uFillTx/>
              <a:latin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PlaceHolder 1"/>
          <p:cNvSpPr>
            <a:spLocks noGrp="1"/>
          </p:cNvSpPr>
          <p:nvPr>
            <p:ph/>
          </p:nvPr>
        </p:nvSpPr>
        <p:spPr>
          <a:xfrm>
            <a:off x="309600" y="1071720"/>
            <a:ext cx="8357040" cy="5596920"/>
          </a:xfrm>
          <a:prstGeom prst="rect">
            <a:avLst/>
          </a:prstGeom>
          <a:noFill/>
          <a:ln w="0">
            <a:noFill/>
          </a:ln>
        </p:spPr>
        <p:txBody>
          <a:bodyPr lIns="91440" tIns="45720" rIns="91440" bIns="45720" anchor="t">
            <a:noAutofit/>
          </a:bodyPr>
          <a:lstStyle/>
          <a:p>
            <a:pPr indent="0" algn="just" defTabSz="914400">
              <a:lnSpc>
                <a:spcPct val="90000"/>
              </a:lnSpc>
              <a:spcBef>
                <a:spcPts val="1001"/>
              </a:spcBef>
              <a:buNone/>
              <a:tabLst>
                <a:tab pos="0" algn="l"/>
              </a:tabLst>
            </a:pP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r>
              <a:rPr lang="uk-UA" sz="1800" b="0" u="none" strike="noStrike">
                <a:solidFill>
                  <a:schemeClr val="dk1"/>
                </a:solidFill>
                <a:effectLst/>
                <a:uFillTx/>
                <a:latin typeface="IBM Plex Sans"/>
              </a:rPr>
              <a:t>Слово етика походить від грецького ethos , що в перекладі означає звичай, характер, звичка, мораль</a:t>
            </a:r>
            <a:r>
              <a:rPr lang="uk-UA" sz="1800" b="1" u="none" strike="noStrike">
                <a:solidFill>
                  <a:schemeClr val="dk1"/>
                </a:solidFill>
                <a:effectLst/>
                <a:uFillTx/>
                <a:latin typeface="IBM Plex Sans"/>
              </a:rPr>
              <a:t>.  Це наука про мораль і закони її розвитку, суті і специфіки.</a:t>
            </a:r>
            <a:r>
              <a:rPr lang="uk-UA" sz="1800" b="0" u="none" strike="noStrike">
                <a:solidFill>
                  <a:schemeClr val="dk1"/>
                </a:solidFill>
                <a:effectLst/>
                <a:uFillTx/>
                <a:latin typeface="IBM Plex Sans"/>
              </a:rPr>
              <a:t> З часів Арістотеля - це наука, що визначає моральні цінності людських вчинків і мрій. Звідси вчинки, що мають позитивну моральну цінність, </a:t>
            </a:r>
            <a:r>
              <a:rPr lang="uk-UA" sz="1800" b="0" i="1" u="none" strike="noStrike">
                <a:solidFill>
                  <a:schemeClr val="dk1"/>
                </a:solidFill>
                <a:effectLst/>
                <a:uFillTx/>
                <a:latin typeface="IBM Plex Sans"/>
              </a:rPr>
              <a:t>називають етичними</a:t>
            </a: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Мораль </a:t>
            </a:r>
            <a:r>
              <a:rPr lang="uk-UA" sz="1800" b="0" u="none" strike="noStrike">
                <a:solidFill>
                  <a:srgbClr val="FF0000"/>
                </a:solidFill>
                <a:effectLst/>
                <a:uFillTx/>
                <a:latin typeface="IBM Plex Sans"/>
              </a:rPr>
              <a:t>(від лат. мoralis — моральний, від mores — звичай, воля, закон, властивість)</a:t>
            </a:r>
            <a:r>
              <a:rPr lang="uk-UA" sz="1800" b="0" u="none" strike="noStrike">
                <a:solidFill>
                  <a:schemeClr val="dk1"/>
                </a:solidFill>
                <a:effectLst/>
                <a:uFillTx/>
                <a:latin typeface="IBM Plex Sans"/>
              </a:rPr>
              <a:t> – норми, принципи, що визначають правила поведінки людей, за допомогою яких регулюється їх відношення один до одного та   до суспільства. </a:t>
            </a:r>
            <a:r>
              <a:rPr lang="uk-UA" sz="1800" b="1" u="none" strike="noStrike">
                <a:solidFill>
                  <a:schemeClr val="dk1"/>
                </a:solidFill>
                <a:effectLst/>
                <a:uFillTx/>
                <a:latin typeface="IBM Plex Sans"/>
              </a:rPr>
              <a:t>Мораль – це одна з форм суспільної свідомості</a:t>
            </a:r>
            <a:r>
              <a:rPr lang="uk-UA" sz="1800" b="0" u="none" strike="noStrike">
                <a:solidFill>
                  <a:schemeClr val="dk1"/>
                </a:solidFill>
                <a:effectLst/>
                <a:uFillTx/>
                <a:latin typeface="IBM Plex Sans"/>
              </a:rPr>
              <a:t>. Відношення людини до його роду, сім’ї,  до інших людей закріплялись давно звичаєм і мали авторитет сильніший, ніж юридичні норми і закони суспільства. Визначаючими факторами розвитку типів моралі </a:t>
            </a:r>
            <a:r>
              <a:rPr lang="uk-UA" sz="1800" b="0" i="1" u="none" strike="noStrike">
                <a:solidFill>
                  <a:schemeClr val="dk1"/>
                </a:solidFill>
                <a:effectLst/>
                <a:uFillTx/>
                <a:latin typeface="IBM Plex Sans"/>
              </a:rPr>
              <a:t>є економічний уклад суспільства, матеріально-економічні відносини людей.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Під </a:t>
            </a:r>
            <a:r>
              <a:rPr lang="uk-UA" sz="1800" b="1" u="none" strike="noStrike">
                <a:solidFill>
                  <a:schemeClr val="dk1"/>
                </a:solidFill>
                <a:effectLst/>
                <a:uFillTx/>
                <a:latin typeface="IBM Plex Sans"/>
              </a:rPr>
              <a:t>моральністю</a:t>
            </a:r>
            <a:r>
              <a:rPr lang="uk-UA" sz="1800" b="0" u="none" strike="noStrike">
                <a:solidFill>
                  <a:schemeClr val="dk1"/>
                </a:solidFill>
                <a:effectLst/>
                <a:uFillTx/>
                <a:latin typeface="IBM Plex Sans"/>
              </a:rPr>
              <a:t> прийнято розуміти сукупність принципів або норм поведінки людей, які регулюють їх відношення між собою, а також відношення до суспільства, до держави, сім’ї і підтримують особистим переконанням, традицією, вихованням, силою суспільної думки всього суспільства . </a:t>
            </a:r>
            <a:r>
              <a:rPr lang="uk-UA" sz="1800" b="1" u="none" strike="noStrike">
                <a:solidFill>
                  <a:schemeClr val="dk1"/>
                </a:solidFill>
                <a:effectLst/>
                <a:uFillTx/>
                <a:latin typeface="IBM Plex Sans"/>
              </a:rPr>
              <a:t>Тобто, моральність – це сукупність норм поведінки</a:t>
            </a:r>
            <a:r>
              <a:rPr lang="uk-UA" sz="1800" b="0" u="none" strike="noStrike">
                <a:solidFill>
                  <a:schemeClr val="dk1"/>
                </a:solidFill>
                <a:effectLst/>
                <a:uFillTx/>
                <a:latin typeface="IBM Plex Sans"/>
              </a:rPr>
              <a:t>. Норми поведінки, оскільки вони проявляються в поступках людей, в їх поведінці, створюють те, що ми називаємо  </a:t>
            </a:r>
            <a:r>
              <a:rPr lang="uk-UA" sz="1800" b="1" u="none" strike="noStrike">
                <a:solidFill>
                  <a:schemeClr val="dk1"/>
                </a:solidFill>
                <a:effectLst/>
                <a:uFillTx/>
                <a:latin typeface="IBM Plex Sans"/>
              </a:rPr>
              <a:t>моральними відносинами</a:t>
            </a:r>
            <a:r>
              <a:rPr lang="uk-UA" sz="1800" b="0" u="none" strike="noStrike">
                <a:solidFill>
                  <a:schemeClr val="dk1"/>
                </a:solidFill>
                <a:effectLst/>
                <a:uFillTx/>
                <a:latin typeface="IBM Plex Sans"/>
              </a:rPr>
              <a:t> людей.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37" name="PlaceHolder 2"/>
          <p:cNvSpPr>
            <a:spLocks noGrp="1"/>
          </p:cNvSpPr>
          <p:nvPr>
            <p:ph type="sldNum" idx="21"/>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7B1770A-2713-44A6-8235-BF25A51201C4}" type="slidenum">
              <a:rPr lang="uk-UA" sz="1200" b="0" u="none" strike="noStrike">
                <a:solidFill>
                  <a:schemeClr val="dk1">
                    <a:tint val="75000"/>
                  </a:schemeClr>
                </a:solidFill>
                <a:effectLst/>
                <a:uFillTx/>
                <a:latin typeface="Calibri"/>
              </a:rPr>
              <a:t>12</a:t>
            </a:fld>
            <a:endParaRPr lang="uk-UA" sz="1200" b="0" u="none" strike="noStrike">
              <a:solidFill>
                <a:srgbClr val="000000"/>
              </a:solidFill>
              <a:effectLst/>
              <a:uFillTx/>
              <a:latin typeface="Times New Roman"/>
            </a:endParaRPr>
          </a:p>
        </p:txBody>
      </p:sp>
      <p:pic>
        <p:nvPicPr>
          <p:cNvPr id="138" name="Рисунок 136"/>
          <p:cNvPicPr/>
          <p:nvPr/>
        </p:nvPicPr>
        <p:blipFill>
          <a:blip r:embed="rId2"/>
          <a:stretch/>
        </p:blipFill>
        <p:spPr>
          <a:xfrm>
            <a:off x="9025920" y="2160000"/>
            <a:ext cx="2312640" cy="1979280"/>
          </a:xfrm>
          <a:prstGeom prst="rect">
            <a:avLst/>
          </a:prstGeom>
          <a:noFill/>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1" u="none" strike="noStrike">
                <a:solidFill>
                  <a:schemeClr val="dk1"/>
                </a:solidFill>
                <a:effectLst/>
                <a:uFillTx/>
                <a:latin typeface="IBM Plex Sans"/>
              </a:rPr>
              <a:t>Норми поведінки</a:t>
            </a:r>
            <a:endParaRPr lang="uk-UA" sz="2800" b="0" u="none" strike="noStrike">
              <a:solidFill>
                <a:srgbClr val="000000"/>
              </a:solidFill>
              <a:effectLst/>
              <a:uFillTx/>
              <a:latin typeface="Arial"/>
            </a:endParaRPr>
          </a:p>
        </p:txBody>
      </p:sp>
      <p:sp>
        <p:nvSpPr>
          <p:cNvPr id="140" name="PlaceHolder 2"/>
          <p:cNvSpPr>
            <a:spLocks noGrp="1"/>
          </p:cNvSpPr>
          <p:nvPr>
            <p:ph/>
          </p:nvPr>
        </p:nvSpPr>
        <p:spPr>
          <a:xfrm>
            <a:off x="314280" y="1460520"/>
            <a:ext cx="11532600" cy="5052600"/>
          </a:xfrm>
          <a:prstGeom prst="rect">
            <a:avLst/>
          </a:prstGeom>
          <a:noFill/>
          <a:ln w="0">
            <a:noFill/>
          </a:ln>
        </p:spPr>
        <p:txBody>
          <a:bodyPr lIns="91440" tIns="45720" rIns="91440" bIns="45720" anchor="t">
            <a:normAutofit lnSpcReduction="9999"/>
          </a:bodyPr>
          <a:lstStyle/>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Норми поведінки, і є предметом вивчення особливої науки – етики</a:t>
            </a:r>
            <a:r>
              <a:rPr lang="uk-UA" sz="1800" b="0" u="none" strike="noStrike">
                <a:solidFill>
                  <a:schemeClr val="dk1"/>
                </a:solidFill>
                <a:effectLst/>
                <a:uFillTx/>
                <a:latin typeface="IBM Plex Sans"/>
              </a:rPr>
              <a:t>. Завдання етики не тільки в тому, щоб розробити моральний кодекс, але і вияснити питання походження моральності. Етика вивчає природу моральних понять і суджень, критерії моральності, можливості або неможливість вільного вибору вчинків та  відповідальності за них. Етика тісно пов’язана з практичним життям людей, у ній відображена постійна боротьба між матеріальним  й духовним.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Деонтологія</a:t>
            </a:r>
            <a:r>
              <a:rPr lang="uk-UA" sz="1800" b="0" u="none" strike="noStrike">
                <a:solidFill>
                  <a:schemeClr val="dk1"/>
                </a:solidFill>
                <a:effectLst/>
                <a:uFillTx/>
                <a:latin typeface="IBM Plex Sans"/>
              </a:rPr>
              <a:t> – </a:t>
            </a:r>
            <a:r>
              <a:rPr lang="uk-UA" sz="1800" b="1" u="none" strike="noStrike">
                <a:solidFill>
                  <a:schemeClr val="dk1"/>
                </a:solidFill>
                <a:effectLst/>
                <a:uFillTx/>
                <a:latin typeface="IBM Plex Sans"/>
              </a:rPr>
              <a:t>суттєва практична частина медичної етики.  Це наука про професійний обов’зок (грецьк. Deon - повинний) медичного працівника по відношенню до здорових і хворих людей.</a:t>
            </a:r>
            <a:r>
              <a:rPr lang="uk-UA" sz="1800" b="0" u="none" strike="noStrike">
                <a:solidFill>
                  <a:schemeClr val="dk1"/>
                </a:solidFill>
                <a:effectLst/>
                <a:uFillTx/>
                <a:latin typeface="IBM Plex Sans"/>
              </a:rPr>
              <a:t> Вона передбачає виконання медичними працівниками сукупності етичних норм в умовах професійної діяльності. Якщо клінічні дисципліни вчать тому, чим лікувати хворого, щоб відновити його здоров’я, то деонтологія вчить як поводитися з хворим, щоб використовувані лікарські засоби і методи здійснювали найбільш ефективний вплив, а перебування в лікарні було не тільки корисним, але і не дуже тяжким.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Якщо медична етика не містить в собі специфіки, зумовленої тією або іншою спеціальністю (не існує окремо етики для терапевта і окремо для хірурга або епідеміолога), то деонтології належать спеціалізовані особливості, зумовлені більш прикладними її рисами. Про це свідчить те, що медико -деонтологічні проблеми розглядають частіше у взаємозв’язку з тією або іншою медичною професією: виокремлюють деонтологію хірурга, педіатра, онколога, епідеміолога та iн.. </a:t>
            </a:r>
            <a:r>
              <a:rPr lang="uk-UA" sz="1800" b="0" i="1" u="none" strike="noStrike">
                <a:solidFill>
                  <a:schemeClr val="dk1"/>
                </a:solidFill>
                <a:effectLst/>
                <a:uFillTx/>
                <a:latin typeface="IBM Plex Sans"/>
              </a:rPr>
              <a:t>Деонтологія є розділом етики, і, хоч поняття ці не тотожні, їх слід розглядати в діалектичній єдності.</a:t>
            </a:r>
            <a:r>
              <a:rPr lang="uk-UA" sz="1800" b="0" u="none" strike="noStrike">
                <a:solidFill>
                  <a:schemeClr val="dk1"/>
                </a:solidFill>
                <a:effectLst/>
                <a:uFillTx/>
                <a:latin typeface="IBM Plex Sans"/>
              </a:rPr>
              <a:t>  Лікар повинен розуміти моральність, осмислювати її, чітко відрізняти категорії добра й байдужості у стосунках з пацієнтом і його родиною. </a:t>
            </a:r>
            <a:r>
              <a:rPr lang="uk-UA" sz="1800" b="0" i="1" u="none" strike="noStrike">
                <a:solidFill>
                  <a:schemeClr val="dk1"/>
                </a:solidFill>
                <a:effectLst/>
                <a:uFillTx/>
                <a:latin typeface="IBM Plex Sans"/>
              </a:rPr>
              <a:t>Саме стосовно медичних фахів моральність та етика тлумачаться в одному і тому ж абсолютному значенні.</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41" name="PlaceHolder 3"/>
          <p:cNvSpPr>
            <a:spLocks noGrp="1"/>
          </p:cNvSpPr>
          <p:nvPr>
            <p:ph type="sldNum" idx="22"/>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901C833-7FAE-4ADE-9FD0-2BEB248FE149}" type="slidenum">
              <a:rPr lang="uk-UA" sz="1200" b="0" u="none" strike="noStrike">
                <a:solidFill>
                  <a:schemeClr val="dk1">
                    <a:tint val="75000"/>
                  </a:schemeClr>
                </a:solidFill>
                <a:effectLst/>
                <a:uFillTx/>
                <a:latin typeface="Calibri"/>
              </a:rPr>
              <a:t>13</a:t>
            </a:fld>
            <a:endParaRPr lang="uk-UA" sz="1200" b="0" u="none" strike="noStrike">
              <a:solidFill>
                <a:srgbClr val="000000"/>
              </a:solidFill>
              <a:effectLst/>
              <a:uFillTx/>
              <a:latin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Взаємини лікаря з іншими</a:t>
            </a:r>
            <a:endParaRPr lang="uk-UA" sz="2800" b="0" u="none" strike="noStrike">
              <a:solidFill>
                <a:srgbClr val="000000"/>
              </a:solidFill>
              <a:effectLst/>
              <a:uFillTx/>
              <a:latin typeface="Arial"/>
            </a:endParaRPr>
          </a:p>
        </p:txBody>
      </p:sp>
      <p:sp>
        <p:nvSpPr>
          <p:cNvPr id="143" name="PlaceHolder 2"/>
          <p:cNvSpPr>
            <a:spLocks noGrp="1"/>
          </p:cNvSpPr>
          <p:nvPr>
            <p:ph/>
          </p:nvPr>
        </p:nvSpPr>
        <p:spPr>
          <a:xfrm>
            <a:off x="854280" y="2007360"/>
            <a:ext cx="5804280" cy="429120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Предметом дослідження деонтології </a:t>
            </a:r>
            <a:r>
              <a:rPr lang="uk-UA" sz="1800" b="0" u="none" strike="noStrike">
                <a:solidFill>
                  <a:schemeClr val="dk1"/>
                </a:solidFill>
                <a:effectLst/>
                <a:uFillTx/>
                <a:latin typeface="IBM Plex Sans"/>
              </a:rPr>
              <a:t>є дослідження взаємин лікаря із суспільством (державою), із хворими і їхніми родинами, з іншими лікарями й медпрацівниками.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dk1"/>
                </a:solidFill>
                <a:effectLst/>
                <a:uFillTx/>
                <a:latin typeface="IBM Plex Sans"/>
              </a:rPr>
              <a:t>   Сучасна медична деонтологія</a:t>
            </a:r>
            <a:r>
              <a:rPr lang="uk-UA" sz="1800" b="0" u="none" strike="noStrike">
                <a:solidFill>
                  <a:schemeClr val="dk1"/>
                </a:solidFill>
                <a:effectLst/>
                <a:uFillTx/>
                <a:latin typeface="IBM Plex Sans"/>
              </a:rPr>
              <a:t> містить у собі: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питання дотримання лікарської таємниці;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заходи щодо відповідальності за життя й здоров'я хворих;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проблеми взаємин із хворими і їхніми родинами.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dk1"/>
                </a:solidFill>
                <a:effectLst/>
                <a:uFillTx/>
                <a:latin typeface="IBM Plex Sans"/>
              </a:rPr>
              <a:t> </a:t>
            </a:r>
            <a:endParaRPr lang="uk-UA" sz="1800" b="0" u="none" strike="noStrike">
              <a:solidFill>
                <a:srgbClr val="000000"/>
              </a:solidFill>
              <a:effectLst/>
              <a:uFillTx/>
              <a:latin typeface="Arial"/>
            </a:endParaRPr>
          </a:p>
        </p:txBody>
      </p:sp>
      <p:sp>
        <p:nvSpPr>
          <p:cNvPr id="144" name="PlaceHolder 3"/>
          <p:cNvSpPr>
            <a:spLocks noGrp="1"/>
          </p:cNvSpPr>
          <p:nvPr>
            <p:ph type="sldNum" idx="23"/>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E77D41B-BA9F-4DC1-B3D2-CA636A827B03}" type="slidenum">
              <a:rPr lang="uk-UA" sz="1200" b="0" u="none" strike="noStrike">
                <a:solidFill>
                  <a:schemeClr val="dk1">
                    <a:tint val="75000"/>
                  </a:schemeClr>
                </a:solidFill>
                <a:effectLst/>
                <a:uFillTx/>
                <a:latin typeface="Calibri"/>
              </a:rPr>
              <a:t>14</a:t>
            </a:fld>
            <a:endParaRPr lang="uk-UA" sz="1200" b="0" u="none" strike="noStrike">
              <a:solidFill>
                <a:srgbClr val="000000"/>
              </a:solidFill>
              <a:effectLst/>
              <a:uFillTx/>
              <a:latin typeface="Times New Roman"/>
            </a:endParaRPr>
          </a:p>
        </p:txBody>
      </p:sp>
      <p:pic>
        <p:nvPicPr>
          <p:cNvPr id="145" name="Рисунок 143"/>
          <p:cNvPicPr/>
          <p:nvPr/>
        </p:nvPicPr>
        <p:blipFill>
          <a:blip r:embed="rId2"/>
          <a:stretch/>
        </p:blipFill>
        <p:spPr>
          <a:xfrm>
            <a:off x="7711560" y="2286720"/>
            <a:ext cx="3581280" cy="2571840"/>
          </a:xfrm>
          <a:prstGeom prst="rect">
            <a:avLst/>
          </a:prstGeom>
          <a:noFill/>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3046680" y="360000"/>
            <a:ext cx="559188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Етика як наука</a:t>
            </a:r>
            <a:endParaRPr lang="uk-UA" sz="2800" b="0" u="none" strike="noStrike">
              <a:solidFill>
                <a:srgbClr val="000000"/>
              </a:solidFill>
              <a:effectLst/>
              <a:uFillTx/>
              <a:latin typeface="Arial"/>
            </a:endParaRPr>
          </a:p>
        </p:txBody>
      </p:sp>
      <p:sp>
        <p:nvSpPr>
          <p:cNvPr id="147" name="PlaceHolder 2"/>
          <p:cNvSpPr>
            <a:spLocks noGrp="1"/>
          </p:cNvSpPr>
          <p:nvPr>
            <p:ph/>
          </p:nvPr>
        </p:nvSpPr>
        <p:spPr>
          <a:xfrm>
            <a:off x="720000" y="1260000"/>
            <a:ext cx="7378560" cy="4953960"/>
          </a:xfrm>
          <a:prstGeom prst="rect">
            <a:avLst/>
          </a:prstGeom>
          <a:noFill/>
          <a:ln w="0">
            <a:noFill/>
          </a:ln>
        </p:spPr>
        <p:txBody>
          <a:bodyPr lIns="91440" tIns="45720" rIns="91440" bIns="45720" anchor="t">
            <a:noAutofit/>
          </a:bodyPr>
          <a:lstStyle/>
          <a:p>
            <a:pPr indent="0" algn="just" defTabSz="914400">
              <a:lnSpc>
                <a:spcPct val="80000"/>
              </a:lnSpc>
              <a:spcBef>
                <a:spcPts val="1001"/>
              </a:spcBef>
              <a:buNone/>
              <a:tabLst>
                <a:tab pos="0" algn="l"/>
              </a:tabLst>
            </a:pPr>
            <a:endParaRPr lang="uk-UA" sz="1800" b="0" u="none" strike="noStrike" dirty="0">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dirty="0">
                <a:solidFill>
                  <a:schemeClr val="dk1"/>
                </a:solidFill>
                <a:effectLst/>
                <a:uFillTx/>
                <a:latin typeface="IBM Plex Sans"/>
              </a:rPr>
              <a:t>     Етика, мораль, людина — це органічне </a:t>
            </a:r>
            <a:r>
              <a:rPr lang="uk-UA" sz="1800" b="0" u="none" strike="noStrike" dirty="0" err="1">
                <a:solidFill>
                  <a:schemeClr val="dk1"/>
                </a:solidFill>
                <a:effectLst/>
                <a:uFillTx/>
                <a:latin typeface="IBM Plex Sans"/>
              </a:rPr>
              <a:t>триєдинство</a:t>
            </a:r>
            <a:r>
              <a:rPr lang="uk-UA" sz="1800" b="0" u="none" strike="noStrike" dirty="0">
                <a:solidFill>
                  <a:schemeClr val="dk1"/>
                </a:solidFill>
                <a:effectLst/>
                <a:uFillTx/>
                <a:latin typeface="IBM Plex Sans"/>
              </a:rPr>
              <a:t> і є орієнтиром у становищі суспільства й особистості. Грецьке слово </a:t>
            </a:r>
            <a:r>
              <a:rPr lang="uk-UA" sz="1800" b="0" u="none" strike="noStrike" dirty="0" err="1">
                <a:solidFill>
                  <a:schemeClr val="dk1"/>
                </a:solidFill>
                <a:effectLst/>
                <a:uFillTx/>
                <a:latin typeface="IBM Plex Sans"/>
              </a:rPr>
              <a:t>ethos</a:t>
            </a:r>
            <a:r>
              <a:rPr lang="uk-UA" sz="1800" b="0" u="none" strike="noStrike" dirty="0">
                <a:solidFill>
                  <a:schemeClr val="dk1"/>
                </a:solidFill>
                <a:effectLst/>
                <a:uFillTx/>
                <a:latin typeface="IBM Plex Sans"/>
              </a:rPr>
              <a:t> — тобто </a:t>
            </a:r>
            <a:r>
              <a:rPr lang="uk-UA" sz="1800" b="0" i="1" u="none" strike="noStrike" dirty="0">
                <a:solidFill>
                  <a:schemeClr val="dk1"/>
                </a:solidFill>
                <a:effectLst/>
                <a:uFillTx/>
                <a:latin typeface="IBM Plex Sans"/>
              </a:rPr>
              <a:t>звичай, характер, система норм поведінки</a:t>
            </a:r>
            <a:r>
              <a:rPr lang="uk-UA" sz="1800" b="0" u="none" strike="noStrike" dirty="0">
                <a:solidFill>
                  <a:schemeClr val="dk1"/>
                </a:solidFill>
                <a:effectLst/>
                <a:uFillTx/>
                <a:latin typeface="IBM Plex Sans"/>
              </a:rPr>
              <a:t> — визначає провідні моральні спрямування індивіда у вимірі між людських взаємин, а отже, до певної міри і державних стосунків. </a:t>
            </a:r>
            <a:endParaRPr lang="uk-UA" sz="1800" b="0" u="none" strike="noStrike" dirty="0">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dirty="0">
                <a:solidFill>
                  <a:schemeClr val="dk1"/>
                </a:solidFill>
                <a:effectLst/>
                <a:uFillTx/>
                <a:latin typeface="IBM Plex Sans"/>
              </a:rPr>
              <a:t>      Етика — наука про мораль і моральність, добросовісність і доброчесність, правила порядності. </a:t>
            </a:r>
            <a:r>
              <a:rPr lang="uk-UA" sz="1800" b="0" u="none" strike="noStrike" dirty="0">
                <a:solidFill>
                  <a:schemeClr val="dk1"/>
                </a:solidFill>
                <a:effectLst/>
                <a:uFillTx/>
                <a:latin typeface="IBM Plex Sans"/>
              </a:rPr>
              <a:t> Етику можна тлумачити як  кодекс поведінки людей у ставленні один до одного. Етика, без сумніву, відображає духовні настанови людства.  </a:t>
            </a:r>
            <a:endParaRPr lang="uk-UA" sz="1800" b="0" u="none" strike="noStrike" dirty="0">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dirty="0">
                <a:solidFill>
                  <a:schemeClr val="dk1"/>
                </a:solidFill>
                <a:effectLst/>
                <a:uFillTx/>
                <a:latin typeface="IBM Plex Sans"/>
              </a:rPr>
              <a:t>     Етичні закони і позиції у медицині — це погляди і знання, які наочно інтегрують моральні основи особистості лікаря , теорію й практику стосунків з хворими, суспільством та колегами. </a:t>
            </a:r>
            <a:endParaRPr lang="uk-UA" sz="1800" b="0" u="none" strike="noStrike" dirty="0">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dirty="0">
                <a:solidFill>
                  <a:schemeClr val="dk1"/>
                </a:solidFill>
                <a:effectLst/>
                <a:uFillTx/>
                <a:latin typeface="IBM Plex Sans"/>
              </a:rPr>
              <a:t>     Медична етика включає постулати про лікарський обов’язок, слово лікаря, лікарську таємницю, добро й зло. А лікарська деонтологія — це догми професійних обов’язків у медицині, вона є прикладною частиною  вчення про медичну етику.</a:t>
            </a:r>
            <a:endParaRPr lang="uk-UA" sz="1800" b="0" u="none" strike="noStrike" dirty="0">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dirty="0">
              <a:solidFill>
                <a:srgbClr val="000000"/>
              </a:solidFill>
              <a:effectLst/>
              <a:uFillTx/>
              <a:latin typeface="Arial"/>
            </a:endParaRPr>
          </a:p>
        </p:txBody>
      </p:sp>
      <p:sp>
        <p:nvSpPr>
          <p:cNvPr id="148" name="PlaceHolder 3"/>
          <p:cNvSpPr>
            <a:spLocks noGrp="1"/>
          </p:cNvSpPr>
          <p:nvPr>
            <p:ph type="sldNum" idx="24"/>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DE6F751E-3232-4C86-9BD2-F8B38D9566FE}" type="slidenum">
              <a:rPr lang="uk-UA" sz="1200" b="0" u="none" strike="noStrike">
                <a:solidFill>
                  <a:schemeClr val="dk1">
                    <a:tint val="75000"/>
                  </a:schemeClr>
                </a:solidFill>
                <a:effectLst/>
                <a:uFillTx/>
                <a:latin typeface="Calibri"/>
              </a:rPr>
              <a:t>15</a:t>
            </a:fld>
            <a:endParaRPr lang="uk-UA" sz="1200" b="0" u="none" strike="noStrike">
              <a:solidFill>
                <a:srgbClr val="000000"/>
              </a:solidFill>
              <a:effectLst/>
              <a:uFillTx/>
              <a:latin typeface="Times New Roman"/>
            </a:endParaRPr>
          </a:p>
        </p:txBody>
      </p:sp>
      <p:pic>
        <p:nvPicPr>
          <p:cNvPr id="149" name="Рисунок 147"/>
          <p:cNvPicPr/>
          <p:nvPr/>
        </p:nvPicPr>
        <p:blipFill>
          <a:blip r:embed="rId2"/>
          <a:srcRect l="25739"/>
          <a:stretch/>
        </p:blipFill>
        <p:spPr>
          <a:xfrm>
            <a:off x="8460000" y="2243520"/>
            <a:ext cx="3111120" cy="2795040"/>
          </a:xfrm>
          <a:prstGeom prst="rect">
            <a:avLst/>
          </a:prstGeom>
          <a:noFill/>
          <a:ln w="0">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2171880" y="279000"/>
            <a:ext cx="9180000" cy="87444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1" u="none" strike="noStrike">
                <a:solidFill>
                  <a:schemeClr val="dk1"/>
                </a:solidFill>
                <a:effectLst/>
                <a:uFillTx/>
                <a:latin typeface="IBM Plex Sans"/>
              </a:rPr>
              <a:t>Фундамент діяльності лікаря</a:t>
            </a:r>
            <a:endParaRPr lang="uk-UA" sz="2800" b="0" u="none" strike="noStrike">
              <a:solidFill>
                <a:srgbClr val="000000"/>
              </a:solidFill>
              <a:effectLst/>
              <a:uFillTx/>
              <a:latin typeface="Arial"/>
            </a:endParaRPr>
          </a:p>
        </p:txBody>
      </p:sp>
      <p:sp>
        <p:nvSpPr>
          <p:cNvPr id="151" name="PlaceHolder 2"/>
          <p:cNvSpPr>
            <a:spLocks noGrp="1"/>
          </p:cNvSpPr>
          <p:nvPr>
            <p:ph/>
          </p:nvPr>
        </p:nvSpPr>
        <p:spPr>
          <a:xfrm>
            <a:off x="314280" y="1257480"/>
            <a:ext cx="11367360" cy="5096880"/>
          </a:xfrm>
          <a:prstGeom prst="rect">
            <a:avLst/>
          </a:prstGeom>
          <a:noFill/>
          <a:ln w="0">
            <a:noFill/>
          </a:ln>
        </p:spPr>
        <p:txBody>
          <a:bodyPr lIns="91440" tIns="45720" rIns="91440" bIns="45720" anchor="t">
            <a:normAutofit fontScale="92500" lnSpcReduction="9999"/>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Не існує окремих етичних категорій щодо поведінки лікаря, фельдшера, медичної сестри чи молодшої медичної сестри.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r>
              <a:rPr lang="uk-UA" sz="1800" b="1" u="none" strike="noStrike">
                <a:solidFill>
                  <a:schemeClr val="dk1"/>
                </a:solidFill>
                <a:effectLst/>
                <a:uFillTx/>
                <a:latin typeface="IBM Plex Sans"/>
              </a:rPr>
              <a:t>Етичні принципи у медицині — неподільне ціле, хоча кожний окремий медичний фах має свої професійні, а отже, й етичні відмінності</a:t>
            </a: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Хворий, коли звертається до лікаря, стає об’єктом професійного впливу. Треба пам’ятати, що у професійному відношенні лікар має справу з об’єктом найвищого ступеня складності — </a:t>
            </a:r>
            <a:r>
              <a:rPr lang="uk-UA" sz="1800" b="1" u="none" strike="noStrike">
                <a:solidFill>
                  <a:schemeClr val="dk1"/>
                </a:solidFill>
                <a:effectLst/>
                <a:uFillTx/>
                <a:latin typeface="IBM Plex Sans"/>
              </a:rPr>
              <a:t>людиною</a:t>
            </a:r>
            <a:r>
              <a:rPr lang="uk-UA" sz="1800" b="0" u="none" strike="noStrike">
                <a:solidFill>
                  <a:schemeClr val="dk1"/>
                </a:solidFill>
                <a:effectLst/>
                <a:uFillTx/>
                <a:latin typeface="IBM Plex Sans"/>
              </a:rPr>
              <a:t>. Розмаїття чинників, котрі визначають початок, перебіг і кінець будь-якої хвороби, кожний раз ставить перед лікарем виключно важку пізнавальну задачу, котру він повинен розв’язати протягом короткого часу.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Медична наука, яка розкриває закономірності патологічних процесів, на їх основі визначає засоби та методи лікування. Але без об’єктивно істинних знань ця діяльність, навіть за умови збереження моральних принципів, є не професійною. </a:t>
            </a:r>
            <a:r>
              <a:rPr lang="uk-UA" sz="1800" b="0" i="1" u="none" strike="noStrike">
                <a:solidFill>
                  <a:schemeClr val="dk1"/>
                </a:solidFill>
                <a:effectLst/>
                <a:uFillTx/>
                <a:latin typeface="IBM Plex Sans"/>
              </a:rPr>
              <a:t>Лікар повинен володіти такими якостями, як спостережливість і проникливість, розвинуте клінічне мислення, професійна наполегливість і пристрасність тощо.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Людина — не тільки дуже складний, а й найцінніший об’єкт впливу, тому що вона є особистістю. Через це стосунки лікаря і хворого є соціальні. Соціальна функція медицини позначається на суб’єктивних відносинах і виявляється у моральній свідомості як норма, яка вимагає підкорення інтересів лікаря інтересам суспільства через ставлення до хворого. Починаючи спілкування з хворим, лікар зобов’язаний сконцентрувати на ньому свою увагу, нібито забувши про себе, цілком підкоривши розум, волю, знання й досвід справі збереження життя, полегшення страждань, відновлення здоров’я.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52" name="PlaceHolder 3"/>
          <p:cNvSpPr>
            <a:spLocks noGrp="1"/>
          </p:cNvSpPr>
          <p:nvPr>
            <p:ph type="sldNum" idx="25"/>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61CE1C2-D650-4E17-813F-F5D0A0349BA3}" type="slidenum">
              <a:rPr lang="uk-UA" sz="1200" b="0" u="none" strike="noStrike">
                <a:solidFill>
                  <a:schemeClr val="dk1">
                    <a:tint val="75000"/>
                  </a:schemeClr>
                </a:solidFill>
                <a:effectLst/>
                <a:uFillTx/>
                <a:latin typeface="Calibri"/>
              </a:rPr>
              <a:t>16</a:t>
            </a:fld>
            <a:endParaRPr lang="uk-UA" sz="1200" b="0" u="none" strike="noStrike">
              <a:solidFill>
                <a:srgbClr val="000000"/>
              </a:solidFill>
              <a:effectLst/>
              <a:uFillTx/>
              <a:latin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2700000" y="475200"/>
            <a:ext cx="505188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Вчинки українських лікарів</a:t>
            </a:r>
            <a:endParaRPr lang="uk-UA" sz="2800" b="0" u="none" strike="noStrike">
              <a:solidFill>
                <a:srgbClr val="000000"/>
              </a:solidFill>
              <a:effectLst/>
              <a:uFillTx/>
              <a:latin typeface="Arial"/>
            </a:endParaRPr>
          </a:p>
        </p:txBody>
      </p:sp>
      <p:sp>
        <p:nvSpPr>
          <p:cNvPr id="154" name="PlaceHolder 2"/>
          <p:cNvSpPr>
            <a:spLocks noGrp="1"/>
          </p:cNvSpPr>
          <p:nvPr>
            <p:ph/>
          </p:nvPr>
        </p:nvSpPr>
        <p:spPr>
          <a:xfrm>
            <a:off x="314280" y="1883520"/>
            <a:ext cx="6524280" cy="4291200"/>
          </a:xfrm>
          <a:prstGeom prst="rect">
            <a:avLst/>
          </a:prstGeom>
          <a:noFill/>
          <a:ln w="0">
            <a:noFill/>
          </a:ln>
        </p:spPr>
        <p:txBody>
          <a:bodyPr lIns="91440" tIns="45720" rIns="91440" bIns="45720" anchor="t">
            <a:normAutofit lnSpcReduction="9999"/>
          </a:bodyPr>
          <a:lstStyle/>
          <a:p>
            <a:pPr indent="0" algn="just" defTabSz="914400">
              <a:lnSpc>
                <a:spcPct val="90000"/>
              </a:lnSpc>
              <a:spcBef>
                <a:spcPts val="1001"/>
              </a:spcBef>
              <a:buNone/>
              <a:tabLst>
                <a:tab pos="0" algn="l"/>
              </a:tabLst>
            </a:pPr>
            <a:r>
              <a:rPr lang="uk-UA" sz="1800" b="0" u="none" strike="noStrike">
                <a:solidFill>
                  <a:schemeClr val="dk1"/>
                </a:solidFill>
                <a:effectLst/>
                <a:uFillTx/>
                <a:latin typeface="IBM Plex Sans"/>
              </a:rPr>
              <a:t>     Приклади дотримання професійної лікарської етики є подекуди вражаючими, й навіть час безсилий загасити сяйво таких вчинків.</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Данило Самойлович (1744—1805), батько української та європейської епідеміології, під час спалаху чуми  добровільно перебував серед хворих в усі тривожні місяці лютування морової пошесті й сам переніс відносно легку форму захворювання. </a:t>
            </a:r>
            <a:r>
              <a:rPr lang="uk-UA" sz="1800" b="0" i="1" u="none" strike="noStrike">
                <a:solidFill>
                  <a:schemeClr val="dk1"/>
                </a:solidFill>
                <a:effectLst/>
                <a:uFillTx/>
                <a:latin typeface="IBM Plex Sans"/>
              </a:rPr>
              <a:t>То було свідоме нехтування своїм здоров’ям і життям заради порятунку інших.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Степан Руданський (1834—1873), видатний український поет-демократ і талановитий лікар, безвідмовно влаштовував хворих бідняків у своїй хатині, неподалік від порту, годував та лікував їх.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55" name="PlaceHolder 3"/>
          <p:cNvSpPr>
            <a:spLocks noGrp="1"/>
          </p:cNvSpPr>
          <p:nvPr>
            <p:ph type="sldNum" idx="26"/>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09EB9D5A-2B28-49A1-BBCD-CE8CE78E0EFD}"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56" name="Рисунок 154"/>
          <p:cNvPicPr/>
          <p:nvPr/>
        </p:nvPicPr>
        <p:blipFill>
          <a:blip r:embed="rId2"/>
          <a:stretch/>
        </p:blipFill>
        <p:spPr>
          <a:xfrm>
            <a:off x="7829280" y="1497960"/>
            <a:ext cx="2429280" cy="2640600"/>
          </a:xfrm>
          <a:prstGeom prst="rect">
            <a:avLst/>
          </a:prstGeom>
          <a:noFill/>
          <a:ln w="0">
            <a:noFill/>
          </a:ln>
        </p:spPr>
      </p:pic>
      <p:pic>
        <p:nvPicPr>
          <p:cNvPr id="157" name="Рисунок 155"/>
          <p:cNvPicPr/>
          <p:nvPr/>
        </p:nvPicPr>
        <p:blipFill>
          <a:blip r:embed="rId3"/>
          <a:stretch/>
        </p:blipFill>
        <p:spPr>
          <a:xfrm>
            <a:off x="8096760" y="4186080"/>
            <a:ext cx="1801800" cy="2472480"/>
          </a:xfrm>
          <a:prstGeom prst="rect">
            <a:avLst/>
          </a:prstGeom>
          <a:noFill/>
          <a:ln w="0">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2171880" y="279000"/>
            <a:ext cx="9180000" cy="98892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Історичні факти</a:t>
            </a:r>
            <a:endParaRPr lang="uk-UA" sz="2800" b="0" u="none" strike="noStrike">
              <a:solidFill>
                <a:srgbClr val="000000"/>
              </a:solidFill>
              <a:effectLst/>
              <a:uFillTx/>
              <a:latin typeface="Arial"/>
            </a:endParaRPr>
          </a:p>
        </p:txBody>
      </p:sp>
      <p:sp>
        <p:nvSpPr>
          <p:cNvPr id="159" name="PlaceHolder 2"/>
          <p:cNvSpPr>
            <a:spLocks noGrp="1"/>
          </p:cNvSpPr>
          <p:nvPr>
            <p:ph/>
          </p:nvPr>
        </p:nvSpPr>
        <p:spPr>
          <a:xfrm>
            <a:off x="1214280" y="1800000"/>
            <a:ext cx="5624280" cy="270108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Простежимо втілення принципів професійної медичної моралі в історичному просторі над якими невладний час .</a:t>
            </a:r>
            <a:r>
              <a:rPr lang="uk-UA" sz="1800" b="0" i="1" u="none" strike="noStrike">
                <a:solidFill>
                  <a:schemeClr val="dk1"/>
                </a:solidFill>
                <a:effectLst/>
                <a:uFillTx/>
                <a:latin typeface="IBM Plex Sans"/>
              </a:rPr>
              <a:t> У цій формулі ніщо не застаріло, це, власне, лікарська етика від альфи до омеги на всі часи.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r>
              <a:rPr lang="uk-UA" sz="1800" b="0" u="none" strike="noStrike">
                <a:solidFill>
                  <a:schemeClr val="dk1"/>
                </a:solidFill>
                <a:effectLst/>
                <a:uFillTx/>
                <a:latin typeface="IBM Plex Sans"/>
              </a:rPr>
              <a:t>Особистий моральний кодекс, індивідуальні духовні орієнтири є вирішальним органічним чинником дивовижних фахових висот, в основі яких — </a:t>
            </a:r>
            <a:r>
              <a:rPr lang="uk-UA" sz="1800" b="0" i="1" u="none" strike="noStrike">
                <a:solidFill>
                  <a:schemeClr val="dk1"/>
                </a:solidFill>
                <a:effectLst/>
                <a:uFillTx/>
                <a:latin typeface="IBM Plex Sans"/>
              </a:rPr>
              <a:t>любов і повага до людини, шана до пацієнта. </a:t>
            </a:r>
            <a:r>
              <a:rPr lang="uk-UA" sz="1800" b="0" u="none" strike="noStrike">
                <a:solidFill>
                  <a:schemeClr val="dk1"/>
                </a:solidFill>
                <a:effectLst/>
                <a:uFillTx/>
                <a:latin typeface="IBM Plex Sans"/>
              </a:rPr>
              <a:t>Приміром є  великий древньоіндійський лікар Сушрута ( VI — V ст. до н. е.), який провадив 8 фундаментальних форм хірургічних втручань (розріз, пункція, аспірація, скарифікація тощо), запропонував 14 видів перев’язок, вперше застосував й описав кесарів розчин та акушерський поворот на ніжку, залишив непересічні поради з професійної етики.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60" name="PlaceHolder 3"/>
          <p:cNvSpPr>
            <a:spLocks noGrp="1"/>
          </p:cNvSpPr>
          <p:nvPr>
            <p:ph type="sldNum" idx="27"/>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A7BAF4D-95EE-4BBA-A4E0-03D1153A1B90}" type="slidenum">
              <a:rPr lang="uk-UA" sz="1200" b="0" u="none" strike="noStrike">
                <a:solidFill>
                  <a:schemeClr val="dk1">
                    <a:tint val="75000"/>
                  </a:schemeClr>
                </a:solidFill>
                <a:effectLst/>
                <a:uFillTx/>
                <a:latin typeface="Calibri"/>
              </a:rPr>
              <a:t>18</a:t>
            </a:fld>
            <a:endParaRPr lang="uk-UA" sz="1200" b="0" u="none" strike="noStrike">
              <a:solidFill>
                <a:srgbClr val="000000"/>
              </a:solidFill>
              <a:effectLst/>
              <a:uFillTx/>
              <a:latin typeface="Times New Roman"/>
            </a:endParaRPr>
          </a:p>
        </p:txBody>
      </p:sp>
      <p:pic>
        <p:nvPicPr>
          <p:cNvPr id="161" name="Рисунок 159"/>
          <p:cNvPicPr/>
          <p:nvPr/>
        </p:nvPicPr>
        <p:blipFill>
          <a:blip r:embed="rId2"/>
          <a:stretch/>
        </p:blipFill>
        <p:spPr>
          <a:xfrm>
            <a:off x="7698960" y="1788480"/>
            <a:ext cx="2379600" cy="3970080"/>
          </a:xfrm>
          <a:prstGeom prst="rect">
            <a:avLst/>
          </a:prstGeom>
          <a:noFill/>
          <a:ln w="0">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2520000" y="267120"/>
            <a:ext cx="6131880" cy="98892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Історичні факти</a:t>
            </a:r>
            <a:endParaRPr lang="uk-UA" sz="2800" b="0" u="none" strike="noStrike">
              <a:solidFill>
                <a:srgbClr val="000000"/>
              </a:solidFill>
              <a:effectLst/>
              <a:uFillTx/>
              <a:latin typeface="Arial"/>
            </a:endParaRPr>
          </a:p>
        </p:txBody>
      </p:sp>
      <p:sp>
        <p:nvSpPr>
          <p:cNvPr id="163" name="PlaceHolder 2"/>
          <p:cNvSpPr>
            <a:spLocks noGrp="1"/>
          </p:cNvSpPr>
          <p:nvPr>
            <p:ph/>
          </p:nvPr>
        </p:nvSpPr>
        <p:spPr>
          <a:xfrm>
            <a:off x="314280" y="1257480"/>
            <a:ext cx="7244280" cy="54619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В "Аюрведі" — енциклопедії давньоіндійської медицини, укладачем якої вважають Сушруту, викладені фундаментальні етичні положення щодо обов’язків лікаря перед його вчителем та хворим, про лікарську таємницю, про безкорисливість лікаря.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До цього етичного війська справжнього лікаря дуже близьке з позицій професійної моралі вчення Гіппократа (460 — 377 pp . до н. е.], геніального лікаря Стародавньої Греції, реформатора античної медицини. За Гіппократом, лікареві повинні бути властиві працелюбність, серйозність, привітність, чутливість, стриманість, пристойний зовнішній вигляд, спокійний вираз обличчя. </a:t>
            </a:r>
            <a:r>
              <a:rPr lang="uk-UA" sz="1800" b="1" u="none" strike="noStrike">
                <a:solidFill>
                  <a:schemeClr val="dk1"/>
                </a:solidFill>
                <a:effectLst/>
                <a:uFillTx/>
                <a:latin typeface="IBM Plex Sans"/>
              </a:rPr>
              <a:t>"Чисто й непорочно провадитиму своє життя і своє мистецтво, — йдеться в клятві Гіппократа, вічному кодексі лікарювання. </a:t>
            </a:r>
            <a:r>
              <a:rPr lang="uk-UA" sz="1800" b="0" u="none" strike="noStrike">
                <a:solidFill>
                  <a:schemeClr val="dk1"/>
                </a:solidFill>
                <a:effectLst/>
                <a:uFillTx/>
                <a:latin typeface="IBM Plex Sans"/>
              </a:rPr>
              <a:t>— В який би дім я не зайшов, я увійду туди для користі хворого, далекий від усього зловмисного, неправедного і згубного. Що б при лікуванні — а також і без лікування — я не побачив й не почув про життя людини, чого не слід коли - небудь розголошувати, я мовчатиму, вважаючи такі речі таємницею".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64" name="PlaceHolder 3"/>
          <p:cNvSpPr>
            <a:spLocks noGrp="1"/>
          </p:cNvSpPr>
          <p:nvPr>
            <p:ph type="sldNum" idx="28"/>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D3B8F16-5681-4C42-869A-BB65ABF0E319}" type="slidenum">
              <a:rPr lang="uk-UA" sz="1200" b="0" u="none" strike="noStrike">
                <a:solidFill>
                  <a:schemeClr val="dk1">
                    <a:tint val="75000"/>
                  </a:schemeClr>
                </a:solidFill>
                <a:effectLst/>
                <a:uFillTx/>
                <a:latin typeface="Calibri"/>
              </a:rPr>
              <a:t>19</a:t>
            </a:fld>
            <a:endParaRPr lang="uk-UA" sz="1200" b="0" u="none" strike="noStrike">
              <a:solidFill>
                <a:srgbClr val="000000"/>
              </a:solidFill>
              <a:effectLst/>
              <a:uFillTx/>
              <a:latin typeface="Times New Roman"/>
            </a:endParaRPr>
          </a:p>
        </p:txBody>
      </p:sp>
      <p:pic>
        <p:nvPicPr>
          <p:cNvPr id="165" name="Рисунок 163"/>
          <p:cNvPicPr/>
          <p:nvPr/>
        </p:nvPicPr>
        <p:blipFill>
          <a:blip r:embed="rId2"/>
          <a:stretch/>
        </p:blipFill>
        <p:spPr>
          <a:xfrm>
            <a:off x="8435788" y="1706393"/>
            <a:ext cx="3010348" cy="3445214"/>
          </a:xfrm>
          <a:prstGeom prst="rect">
            <a:avLst/>
          </a:prstGeom>
          <a:noFill/>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uk-UA" sz="2800" b="1" u="none" strike="noStrike">
                <a:solidFill>
                  <a:schemeClr val="dk1"/>
                </a:solidFill>
                <a:effectLst/>
                <a:uFillTx/>
                <a:latin typeface="IBM Plex Sans"/>
              </a:rPr>
              <a:t> </a:t>
            </a:r>
            <a:endParaRPr lang="uk-UA" sz="2800" b="0" u="none" strike="noStrike">
              <a:solidFill>
                <a:srgbClr val="000000"/>
              </a:solidFill>
              <a:effectLst/>
              <a:uFillTx/>
              <a:latin typeface="Arial"/>
            </a:endParaRPr>
          </a:p>
        </p:txBody>
      </p:sp>
      <p:sp>
        <p:nvSpPr>
          <p:cNvPr id="167" name="PlaceHolder 2"/>
          <p:cNvSpPr>
            <a:spLocks noGrp="1"/>
          </p:cNvSpPr>
          <p:nvPr>
            <p:ph/>
          </p:nvPr>
        </p:nvSpPr>
        <p:spPr>
          <a:xfrm>
            <a:off x="314280" y="1883520"/>
            <a:ext cx="7064280" cy="22035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На теперішній час американські чи, скажімо, німецькі лікарі, хоча вони й запроваджують західний стиль життя з його практицизмом та прагматизмом, проте аж ніяк не втратили етичних ідеалів свого фаху. Вже за часів незалежної України, бригади американських кардіохірургів (школи Д. Кулі й             М. Дебейкі) за власні кошти, під час своїх нетривалих відпусток, декілька разів приїздили до Києва, аби, виходячи із доброчинності та колегіальності, прооперувати тяжкохворих в Інституті серцевої хірургії у Києві. </a:t>
            </a:r>
            <a:r>
              <a:rPr lang="uk-UA" sz="1800" b="0" i="1" u="none" strike="noStrike">
                <a:solidFill>
                  <a:schemeClr val="dk1"/>
                </a:solidFill>
                <a:effectLst/>
                <a:uFillTx/>
                <a:latin typeface="IBM Plex Sans"/>
              </a:rPr>
              <a:t>Такою є одна з наочних антитез про незворотну інфляцію моралі й совісності сучасних лікарів.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68" name="PlaceHolder 3"/>
          <p:cNvSpPr>
            <a:spLocks noGrp="1"/>
          </p:cNvSpPr>
          <p:nvPr>
            <p:ph type="sldNum" idx="29"/>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77F03506-4171-4E06-A484-F1C62E35284C}" type="slidenum">
              <a:rPr lang="uk-UA" sz="1200" b="0" u="none" strike="noStrike">
                <a:solidFill>
                  <a:schemeClr val="dk1">
                    <a:tint val="75000"/>
                  </a:schemeClr>
                </a:solidFill>
                <a:effectLst/>
                <a:uFillTx/>
                <a:latin typeface="Calibri"/>
              </a:rPr>
              <a:t>20</a:t>
            </a:fld>
            <a:endParaRPr lang="uk-UA" sz="1200" b="0" u="none" strike="noStrike">
              <a:solidFill>
                <a:srgbClr val="000000"/>
              </a:solidFill>
              <a:effectLst/>
              <a:uFillTx/>
              <a:latin typeface="Times New Roman"/>
            </a:endParaRPr>
          </a:p>
        </p:txBody>
      </p:sp>
      <p:pic>
        <p:nvPicPr>
          <p:cNvPr id="169" name="Рисунок 167"/>
          <p:cNvPicPr/>
          <p:nvPr/>
        </p:nvPicPr>
        <p:blipFill>
          <a:blip r:embed="rId2"/>
          <a:stretch/>
        </p:blipFill>
        <p:spPr>
          <a:xfrm>
            <a:off x="8460000" y="1278000"/>
            <a:ext cx="2379600" cy="3760560"/>
          </a:xfrm>
          <a:prstGeom prst="rect">
            <a:avLst/>
          </a:prstGeom>
          <a:noFill/>
          <a:ln w="0">
            <a:noFill/>
          </a:ln>
        </p:spPr>
      </p:pic>
      <p:pic>
        <p:nvPicPr>
          <p:cNvPr id="170" name="Рисунок 168"/>
          <p:cNvPicPr/>
          <p:nvPr/>
        </p:nvPicPr>
        <p:blipFill>
          <a:blip r:embed="rId3"/>
          <a:stretch/>
        </p:blipFill>
        <p:spPr>
          <a:xfrm>
            <a:off x="2880000" y="4680000"/>
            <a:ext cx="3141360" cy="1769760"/>
          </a:xfrm>
          <a:prstGeom prst="rect">
            <a:avLst/>
          </a:prstGeom>
          <a:noFill/>
          <a:ln w="0">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1" u="none" strike="noStrike">
                <a:solidFill>
                  <a:schemeClr val="dk1"/>
                </a:solidFill>
                <a:effectLst/>
                <a:uFillTx/>
                <a:latin typeface="IBM Plex Sans SemiBold"/>
              </a:rPr>
              <a:t>Професійна мораль лікаря є:</a:t>
            </a:r>
            <a:br>
              <a:rPr sz="2800"/>
            </a:br>
            <a:endParaRPr lang="uk-UA" sz="2800" b="0" u="none" strike="noStrike">
              <a:solidFill>
                <a:srgbClr val="000000"/>
              </a:solidFill>
              <a:effectLst/>
              <a:uFillTx/>
              <a:latin typeface="Arial"/>
            </a:endParaRPr>
          </a:p>
        </p:txBody>
      </p:sp>
      <p:sp>
        <p:nvSpPr>
          <p:cNvPr id="172" name="PlaceHolder 2"/>
          <p:cNvSpPr>
            <a:spLocks noGrp="1"/>
          </p:cNvSpPr>
          <p:nvPr>
            <p:ph/>
          </p:nvPr>
        </p:nvSpPr>
        <p:spPr>
          <a:xfrm>
            <a:off x="314280" y="1287360"/>
            <a:ext cx="6704280" cy="4291200"/>
          </a:xfrm>
          <a:prstGeom prst="rect">
            <a:avLst/>
          </a:prstGeom>
          <a:noFill/>
          <a:ln w="0">
            <a:noFill/>
          </a:ln>
        </p:spPr>
        <p:txBody>
          <a:bodyPr lIns="91440" tIns="45720" rIns="91440" bIns="45720" anchor="t">
            <a:normAutofit lnSpcReduction="9999"/>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ставлення лікаря до хворого;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до інших лікарів і медичного персоналу;</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до суспільства і держави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dk1"/>
                </a:solidFill>
                <a:effectLst/>
                <a:uFillTx/>
                <a:latin typeface="IBM Plex Sans"/>
              </a:rPr>
              <a:t>     Тобто  лікарська мораль відображає ставлення лікаря до особистості й суспільства з позиції збереження і продовження життя та  зміцнення здоров’я </a:t>
            </a: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Задоволення цієї потреби і є професійним завданням і моральною метою лікаря. У процесі досягнення цієї мети професійна мораль коригує діяльність лікаря щодо певних принципів і норм поведінки, які не входять у правові основи охорони здоров’я і разом з тим не мають аналогів у загальній моралі (принцип "насамперед не зашкодь", професійний такт, надання допомоги у вільний від роботи час тощо). Завдяки  такому підходу , медичний працівник отримує моральний орієнтир поведінки у найскладніших ситуаціях, що виникають у процесі лікувальної діяльності. </a:t>
            </a:r>
            <a:endParaRPr lang="uk-UA" sz="1800" b="0" u="none" strike="noStrike">
              <a:solidFill>
                <a:srgbClr val="000000"/>
              </a:solidFill>
              <a:effectLst/>
              <a:uFillTx/>
              <a:latin typeface="Arial"/>
            </a:endParaRPr>
          </a:p>
        </p:txBody>
      </p:sp>
      <p:sp>
        <p:nvSpPr>
          <p:cNvPr id="173" name="PlaceHolder 3"/>
          <p:cNvSpPr>
            <a:spLocks noGrp="1"/>
          </p:cNvSpPr>
          <p:nvPr>
            <p:ph type="sldNum" idx="30"/>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4738750-8CB3-4490-91AB-9C1FDF016565}" type="slidenum">
              <a:rPr lang="uk-UA" sz="1200" b="0" u="none" strike="noStrike">
                <a:solidFill>
                  <a:schemeClr val="dk1">
                    <a:tint val="75000"/>
                  </a:schemeClr>
                </a:solidFill>
                <a:effectLst/>
                <a:uFillTx/>
                <a:latin typeface="Calibri"/>
              </a:rPr>
              <a:t>21</a:t>
            </a:fld>
            <a:endParaRPr lang="uk-UA" sz="1200" b="0" u="none" strike="noStrike">
              <a:solidFill>
                <a:srgbClr val="000000"/>
              </a:solidFill>
              <a:effectLst/>
              <a:uFillTx/>
              <a:latin typeface="Times New Roman"/>
            </a:endParaRPr>
          </a:p>
        </p:txBody>
      </p:sp>
      <p:pic>
        <p:nvPicPr>
          <p:cNvPr id="174" name="Рисунок 172"/>
          <p:cNvPicPr/>
          <p:nvPr/>
        </p:nvPicPr>
        <p:blipFill>
          <a:blip r:embed="rId2"/>
          <a:stretch/>
        </p:blipFill>
        <p:spPr>
          <a:xfrm>
            <a:off x="7920000" y="1980000"/>
            <a:ext cx="3778920" cy="2518560"/>
          </a:xfrm>
          <a:prstGeom prst="rect">
            <a:avLst/>
          </a:prstGeom>
          <a:noFill/>
          <a:ln w="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Моральні норми в людський діяльності</a:t>
            </a:r>
            <a:endParaRPr lang="uk-UA" sz="2800" b="0" u="none" strike="noStrike">
              <a:solidFill>
                <a:srgbClr val="000000"/>
              </a:solidFill>
              <a:effectLst/>
              <a:uFillTx/>
              <a:latin typeface="Arial"/>
            </a:endParaRPr>
          </a:p>
        </p:txBody>
      </p:sp>
      <p:sp>
        <p:nvSpPr>
          <p:cNvPr id="176" name="PlaceHolder 2"/>
          <p:cNvSpPr>
            <a:spLocks noGrp="1"/>
          </p:cNvSpPr>
          <p:nvPr>
            <p:ph/>
          </p:nvPr>
        </p:nvSpPr>
        <p:spPr>
          <a:xfrm>
            <a:off x="540000" y="1285920"/>
            <a:ext cx="8606880" cy="5428080"/>
          </a:xfrm>
          <a:prstGeom prst="rect">
            <a:avLst/>
          </a:prstGeom>
          <a:noFill/>
          <a:ln w="0">
            <a:noFill/>
          </a:ln>
        </p:spPr>
        <p:txBody>
          <a:bodyPr lIns="91440" tIns="45720" rIns="91440" bIns="45720" anchor="t">
            <a:normAutofit fontScale="85000" lnSpcReduction="9999"/>
          </a:bodyPr>
          <a:lstStyle/>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     Професійна етика є специфічним застосуванням загальних, моральних норм тієї чи іншої галузі людської діяльності. Вона набуває особливої значимості в тих професіях, де предметом діяльності є людина і виникає потреба в її лікуванні (медична етика) чи вихованні (педагогічна етика). Медична етика є частиною і біологічної етики.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     Всесвітня медична асоціація (ВМА), Всесвітня організація охорони здоров’я та інші міжнародні медичні інституції  приділяють особливу увагу аспектам медичної та біологічної етики : "Женевська декларація (професійна клятва лікаря)", "Міжнародний кодекс медичної етики", "Положення про планування сім’ ї", "Декларація про медичні аборти",  "Венеціанська декларація (про невиліковні хвороби)", "Лісабонська декларація (права пацієнта)", "Декларація з прав людини і питань особистої свободи медичних працівників", "Положення про запліднення in vitro й трансплантацію ембріонів", "Декларація стосовно евтаназії", "Декларація про трансплантацію людських органів".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     Термін “</a:t>
            </a:r>
            <a:r>
              <a:rPr lang="uk-UA" sz="1900" b="1" u="none" strike="noStrike">
                <a:solidFill>
                  <a:schemeClr val="dk1"/>
                </a:solidFill>
                <a:effectLst/>
                <a:uFillTx/>
                <a:latin typeface="IBM Plex Sans"/>
              </a:rPr>
              <a:t>деонтологія”</a:t>
            </a:r>
            <a:r>
              <a:rPr lang="uk-UA" sz="1900" b="0" u="none" strike="noStrike">
                <a:solidFill>
                  <a:schemeClr val="dk1"/>
                </a:solidFill>
                <a:effectLst/>
                <a:uFillTx/>
                <a:latin typeface="IBM Plex Sans"/>
              </a:rPr>
              <a:t> в наукову мову ввів у 1834 р. англійський філософ Бентам. У своїй книзі „Деонтологія, або наука про мораль” він спробував розробити вчення про обов’ язок стосовно різних професій. Бентам стверджував, що моральність заснована на принципі особистої користі, а отже, лікар працює тільки на себе. Свою деонтологію Бентам протипоставляє етиці.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     В сучасній медичній літературі термін „деонтологія” відродився після появи у 1945 р. Книги М. Петрова, основоположника онкології „ Питання хірургічної деонтології”, після цього наука одержала бурхливий розвиток.</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77" name="PlaceHolder 3"/>
          <p:cNvSpPr>
            <a:spLocks noGrp="1"/>
          </p:cNvSpPr>
          <p:nvPr>
            <p:ph type="sldNum" idx="31"/>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95FDFE9F-03E2-4BAC-85F7-094748E9DF93}" type="slidenum">
              <a:rPr lang="uk-UA" sz="1200" b="0" u="none" strike="noStrike">
                <a:solidFill>
                  <a:schemeClr val="dk1">
                    <a:tint val="75000"/>
                  </a:schemeClr>
                </a:solidFill>
                <a:effectLst/>
                <a:uFillTx/>
                <a:latin typeface="Calibri"/>
              </a:rPr>
              <a:t>22</a:t>
            </a:fld>
            <a:endParaRPr lang="uk-UA" sz="1200" b="0" u="none" strike="noStrike">
              <a:solidFill>
                <a:srgbClr val="000000"/>
              </a:solidFill>
              <a:effectLst/>
              <a:uFillTx/>
              <a:latin typeface="Times New Roman"/>
            </a:endParaRPr>
          </a:p>
        </p:txBody>
      </p:sp>
      <p:pic>
        <p:nvPicPr>
          <p:cNvPr id="178" name="Рисунок 176"/>
          <p:cNvPicPr/>
          <p:nvPr/>
        </p:nvPicPr>
        <p:blipFill>
          <a:blip r:embed="rId2"/>
          <a:stretch/>
        </p:blipFill>
        <p:spPr>
          <a:xfrm>
            <a:off x="9360000" y="2161800"/>
            <a:ext cx="2379600" cy="3236760"/>
          </a:xfrm>
          <a:prstGeom prst="rect">
            <a:avLst/>
          </a:prstGeom>
          <a:noFill/>
          <a:ln w="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Етика взаємостосунків медичних працівників між собою. Медичний колектив</a:t>
            </a:r>
            <a:br>
              <a:rPr sz="2800"/>
            </a:br>
            <a:endParaRPr lang="uk-UA" sz="2800" b="0" u="none" strike="noStrike">
              <a:solidFill>
                <a:srgbClr val="000000"/>
              </a:solidFill>
              <a:effectLst/>
              <a:uFillTx/>
              <a:latin typeface="Arial"/>
            </a:endParaRPr>
          </a:p>
        </p:txBody>
      </p:sp>
      <p:sp>
        <p:nvSpPr>
          <p:cNvPr id="180" name="PlaceHolder 2"/>
          <p:cNvSpPr>
            <a:spLocks noGrp="1"/>
          </p:cNvSpPr>
          <p:nvPr>
            <p:ph/>
          </p:nvPr>
        </p:nvSpPr>
        <p:spPr>
          <a:xfrm>
            <a:off x="314280" y="1260000"/>
            <a:ext cx="8684280" cy="466344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Відомо, що принципи моралі впливають на людський організм через загальний духовний психоемоційний світ особистості. Психічні емоції, які діють на соматичну сферу, є особливим різновидом інформації. Психічна інформація може розглядатись як процес, котрий спонукає виникнення фізіологічних процесів у людському організмі, спрямовує і регулює їх.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Джерелом такої інформації можуть бути як зовнішні впливи, так і внутрішні зміни, які з’являються на різних рівнях (біологічному, психічному, соціальному) життєдіяльності організму.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Механізм психосоматичного впливу ґрунтується на принципі причинно-наслідкової зумовленості, на генетичній залежності низки феноменів. Вплив психічних процесів на фізіологічні функції організму підтверджується науковими дослідженнями.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Механізм психологічного вплину на тілесні процеси включає в себе і морально-естетичні чинники. Відомо, наприклад, що страх, образа і багато інших складових: морального впливу </a:t>
            </a:r>
            <a:r>
              <a:rPr lang="uk-UA" sz="1800" b="1" u="none" strike="noStrike">
                <a:solidFill>
                  <a:schemeClr val="dk1"/>
                </a:solidFill>
                <a:effectLst/>
                <a:uFillTx/>
                <a:latin typeface="IBM Plex Sans"/>
              </a:rPr>
              <a:t>можуть</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стати безпосередніми причинами фізичної смерті людей</a:t>
            </a:r>
            <a:r>
              <a:rPr lang="uk-UA" sz="1800" b="0" u="none" strike="noStrike">
                <a:solidFill>
                  <a:schemeClr val="dk1"/>
                </a:solidFill>
                <a:effectLst/>
                <a:uFillTx/>
                <a:latin typeface="IBM Plex Sans"/>
              </a:rPr>
              <a:t>. Саме подолання страху, усунення інших від’ємних моральних чинників, які негативно впливають на людину, стає важливою </a:t>
            </a:r>
            <a:r>
              <a:rPr lang="uk-UA" sz="1800" b="1" u="none" strike="noStrike">
                <a:solidFill>
                  <a:schemeClr val="dk1"/>
                </a:solidFill>
                <a:effectLst/>
                <a:uFillTx/>
                <a:latin typeface="IBM Plex Sans"/>
              </a:rPr>
              <a:t>умовою зміцнення фізичного здоров`я людини</a:t>
            </a:r>
            <a:r>
              <a:rPr lang="uk-UA" sz="1800" b="0" u="none" strike="noStrike">
                <a:solidFill>
                  <a:schemeClr val="dk1"/>
                </a:solidFill>
                <a:effectLst/>
                <a:uFillTx/>
                <a:latin typeface="IBM Plex Sans"/>
              </a:rPr>
              <a:t>. Високі соціальні якості додають людині </a:t>
            </a:r>
            <a:r>
              <a:rPr lang="uk-UA" sz="1800" b="0" i="1" u="none" strike="noStrike">
                <a:solidFill>
                  <a:schemeClr val="dk1"/>
                </a:solidFill>
                <a:effectLst/>
                <a:uFillTx/>
                <a:latin typeface="IBM Plex Sans"/>
              </a:rPr>
              <a:t>сили і витривалості</a:t>
            </a:r>
            <a:r>
              <a:rPr lang="uk-UA" sz="1800" b="0" u="none" strike="noStrike">
                <a:solidFill>
                  <a:schemeClr val="dk1"/>
                </a:solidFill>
                <a:effectLst/>
                <a:uFillTx/>
                <a:latin typeface="IBM Plex Sans"/>
              </a:rPr>
              <a:t> у подоланні складних життєвих ситуацій, що призводять до патофізіологічних змін у людському організмі.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81" name="PlaceHolder 3"/>
          <p:cNvSpPr>
            <a:spLocks noGrp="1"/>
          </p:cNvSpPr>
          <p:nvPr>
            <p:ph type="sldNum" idx="32"/>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00FA37BF-7C0C-42C5-A43A-AEEE9D383DB8}" type="slidenum">
              <a:rPr lang="uk-UA" sz="1200" b="0" u="none" strike="noStrike">
                <a:solidFill>
                  <a:schemeClr val="dk1">
                    <a:tint val="75000"/>
                  </a:schemeClr>
                </a:solidFill>
                <a:effectLst/>
                <a:uFillTx/>
                <a:latin typeface="Calibri"/>
              </a:rPr>
              <a:t>23</a:t>
            </a:fld>
            <a:endParaRPr lang="uk-UA" sz="1200" b="0" u="none" strike="noStrike">
              <a:solidFill>
                <a:srgbClr val="000000"/>
              </a:solidFill>
              <a:effectLst/>
              <a:uFillTx/>
              <a:latin typeface="Times New Roman"/>
            </a:endParaRPr>
          </a:p>
        </p:txBody>
      </p:sp>
      <p:pic>
        <p:nvPicPr>
          <p:cNvPr id="182" name="Рисунок 180"/>
          <p:cNvPicPr/>
          <p:nvPr/>
        </p:nvPicPr>
        <p:blipFill>
          <a:blip r:embed="rId2"/>
          <a:stretch/>
        </p:blipFill>
        <p:spPr>
          <a:xfrm>
            <a:off x="8999640" y="2700000"/>
            <a:ext cx="2878920" cy="1978560"/>
          </a:xfrm>
          <a:prstGeom prst="rect">
            <a:avLst/>
          </a:prstGeom>
          <a:noFill/>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2171880" y="279000"/>
            <a:ext cx="9180000" cy="64584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Моральний та психологічний стан хворого</a:t>
            </a:r>
            <a:endParaRPr lang="uk-UA" sz="2800" b="0" u="none" strike="noStrike">
              <a:solidFill>
                <a:srgbClr val="000000"/>
              </a:solidFill>
              <a:effectLst/>
              <a:uFillTx/>
              <a:latin typeface="Arial"/>
            </a:endParaRPr>
          </a:p>
        </p:txBody>
      </p:sp>
      <p:sp>
        <p:nvSpPr>
          <p:cNvPr id="184" name="PlaceHolder 2"/>
          <p:cNvSpPr>
            <a:spLocks noGrp="1"/>
          </p:cNvSpPr>
          <p:nvPr>
            <p:ph/>
          </p:nvPr>
        </p:nvSpPr>
        <p:spPr>
          <a:xfrm>
            <a:off x="314280" y="1282680"/>
            <a:ext cx="11532600" cy="5204880"/>
          </a:xfrm>
          <a:prstGeom prst="rect">
            <a:avLst/>
          </a:prstGeom>
          <a:noFill/>
          <a:ln w="0">
            <a:noFill/>
          </a:ln>
        </p:spPr>
        <p:txBody>
          <a:bodyPr lIns="91440" tIns="45720" rIns="91440" bIns="45720" anchor="t">
            <a:normAutofit lnSpcReduction="9999"/>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У багатьох людей хвороба підвищує гостроту світосприйняття, наснагу до творчості й діяльності. Критичний стан людини у різні періоди хвороби часто спричинює й критичні періоди у свідомості особистості, котрі можуть бути поштовхом до зміни деяких моральних цінностей. Особливо хвороба, впливає, на людей, у котрих ще не до кінця сформувалися світоглядні настанови, переконання. Таким чином, моральний і психологічний стан хворого залежить не тільки від особистого сприйняття хвороби, а й від особистого </a:t>
            </a:r>
            <a:r>
              <a:rPr lang="uk-UA" sz="1800" b="0" i="1" u="none" strike="noStrike">
                <a:solidFill>
                  <a:schemeClr val="dk1"/>
                </a:solidFill>
                <a:effectLst/>
                <a:uFillTx/>
                <a:latin typeface="IBM Plex Sans"/>
              </a:rPr>
              <a:t>світовідчуття, переконань, духовної зрілості тощо.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Лікаря повинен цікавити морально-психологічний стан хворою, бо пригнічений стан (душевна драма) знижує фізіологічну межу захисту через психосоматичні кореляції, тому </a:t>
            </a:r>
            <a:r>
              <a:rPr lang="uk-UA" sz="1800" b="0" i="1" u="none" strike="noStrike">
                <a:solidFill>
                  <a:schemeClr val="dk1"/>
                </a:solidFill>
                <a:effectLst/>
                <a:uFillTx/>
                <a:latin typeface="IBM Plex Sans"/>
              </a:rPr>
              <a:t>терапевтичні, засоби стають менш ефективними. </a:t>
            </a:r>
            <a:r>
              <a:rPr lang="uk-UA" sz="1800" b="0" u="none" strike="noStrike">
                <a:solidFill>
                  <a:schemeClr val="dk1"/>
                </a:solidFill>
                <a:effectLst/>
                <a:uFillTx/>
                <a:latin typeface="IBM Plex Sans"/>
              </a:rPr>
              <a:t>Отже, лікар повинен бути відповідальним щодо можливості морального впливу на хворого, що реалізується особливо яскраво у психотерапії — методі психічного впливу на особистість.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Психотерапія — це метод, за допомогою якого лікар впливає на сигнальну систему, а через неї на весь організм. При цьому необхідно враховувати такі особливості: зовнішній вплив </a:t>
            </a:r>
            <a:r>
              <a:rPr lang="uk-UA" sz="1800" b="1" u="none" strike="noStrike">
                <a:solidFill>
                  <a:schemeClr val="dk1"/>
                </a:solidFill>
                <a:effectLst/>
                <a:uFillTx/>
                <a:latin typeface="IBM Plex Sans"/>
              </a:rPr>
              <a:t>(слова або дії лікаря, навколишні події, витвори мистецтва тощо</a:t>
            </a:r>
            <a:r>
              <a:rPr lang="uk-UA" sz="1800" b="0" u="none" strike="noStrike">
                <a:solidFill>
                  <a:schemeClr val="dk1"/>
                </a:solidFill>
                <a:effectLst/>
                <a:uFillTx/>
                <a:latin typeface="IBM Plex Sans"/>
              </a:rPr>
              <a:t>); центральну ланку (</a:t>
            </a:r>
            <a:r>
              <a:rPr lang="uk-UA" sz="1800" b="1" u="none" strike="noStrike">
                <a:solidFill>
                  <a:schemeClr val="dk1"/>
                </a:solidFill>
                <a:effectLst/>
                <a:uFillTx/>
                <a:latin typeface="IBM Plex Sans"/>
              </a:rPr>
              <a:t>виникнення образу, що супроводжується вольовими і розумовими імпульсами</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зворотну реакцію хворого</a:t>
            </a:r>
            <a:r>
              <a:rPr lang="uk-UA" sz="1800" b="0" u="none" strike="noStrike">
                <a:solidFill>
                  <a:schemeClr val="dk1"/>
                </a:solidFill>
                <a:effectLst/>
                <a:uFillTx/>
                <a:latin typeface="IBM Plex Sans"/>
              </a:rPr>
              <a:t>. Всі зовнішні і внутрішні впливи на психологію хворого заломлюються крізь призму біологічних, психічних і соціальних його особливостей. </a:t>
            </a:r>
            <a:r>
              <a:rPr lang="uk-UA" sz="1800" b="0" i="1" u="none" strike="noStrike">
                <a:solidFill>
                  <a:schemeClr val="dk1"/>
                </a:solidFill>
                <a:effectLst/>
                <a:uFillTx/>
                <a:latin typeface="IBM Plex Sans"/>
              </a:rPr>
              <a:t>Тут доцільно враховувати структуру конкретної особистості як сукупності біологічно і соціально зумовлених властивостей, прямі й опосередковані зв’язки особистості з навколишнім середовищем та іншими людьми. </a:t>
            </a:r>
            <a:r>
              <a:rPr lang="uk-UA" sz="1800" b="0" u="none" strike="noStrike">
                <a:solidFill>
                  <a:schemeClr val="dk1"/>
                </a:solidFill>
                <a:effectLst/>
                <a:uFillTx/>
                <a:latin typeface="IBM Plex Sans"/>
              </a:rPr>
              <a:t>Лікар повинен враховувати скарги, відчуття, настрій хворого. Ці спостереження надають неоціненну допомогу в пізнанні </a:t>
            </a:r>
            <a:r>
              <a:rPr lang="uk-UA" sz="1800" b="1" u="none" strike="noStrike">
                <a:solidFill>
                  <a:schemeClr val="dk1"/>
                </a:solidFill>
                <a:effectLst/>
                <a:uFillTx/>
                <a:latin typeface="IBM Plex Sans"/>
              </a:rPr>
              <a:t>сутності патологічних зрушень.</a:t>
            </a:r>
            <a:r>
              <a:rPr lang="uk-UA" sz="1800" b="0" u="none" strike="noStrike">
                <a:solidFill>
                  <a:schemeClr val="dk1"/>
                </a:solidFill>
                <a:effectLst/>
                <a:uFillTx/>
                <a:latin typeface="IBM Plex Sans"/>
              </a:rPr>
              <a:t> З цього приводу угорський лікар І. Харді говорить: "Переживання страху може справляти і загальний гальмівний вплив, який звужує критичне, логічне, ясне мислення".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85" name="PlaceHolder 3"/>
          <p:cNvSpPr>
            <a:spLocks noGrp="1"/>
          </p:cNvSpPr>
          <p:nvPr>
            <p:ph type="sldNum" idx="33"/>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ADE07351-EDC1-490F-84F3-855578308D53}" type="slidenum">
              <a:rPr lang="uk-UA" sz="1200" b="0" u="none" strike="noStrike">
                <a:solidFill>
                  <a:schemeClr val="dk1">
                    <a:tint val="75000"/>
                  </a:schemeClr>
                </a:solidFill>
                <a:effectLst/>
                <a:uFillTx/>
                <a:latin typeface="Calibri"/>
              </a:rPr>
              <a:t>24</a:t>
            </a:fld>
            <a:endParaRPr lang="uk-UA" sz="1200" b="0" u="none" strike="noStrike">
              <a:solidFill>
                <a:srgbClr val="000000"/>
              </a:solidFill>
              <a:effectLst/>
              <a:uFillTx/>
              <a:latin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laceHolder 1"/>
          <p:cNvSpPr>
            <a:spLocks noGrp="1"/>
          </p:cNvSpPr>
          <p:nvPr>
            <p:ph/>
          </p:nvPr>
        </p:nvSpPr>
        <p:spPr>
          <a:xfrm>
            <a:off x="314280" y="1409760"/>
            <a:ext cx="11532600" cy="47649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Знання медичної психології і методів психотерапії дозволяють більш кваліфіковано збирати анамнез, краще розробляти засоби психоемоційного і психоестетичного впливу на людину в період хвороби.  Необхідною умовою лікування і  </a:t>
            </a:r>
            <a:r>
              <a:rPr lang="uk-UA" sz="1800" b="1" u="none" strike="noStrike">
                <a:solidFill>
                  <a:schemeClr val="dk1"/>
                </a:solidFill>
                <a:effectLst/>
                <a:uFillTx/>
                <a:latin typeface="IBM Plex Sans"/>
              </a:rPr>
              <a:t>позитивного результату</a:t>
            </a:r>
            <a:r>
              <a:rPr lang="uk-UA" sz="1800" b="0" i="1" u="none" strike="noStrike">
                <a:solidFill>
                  <a:schemeClr val="dk1"/>
                </a:solidFill>
                <a:effectLst/>
                <a:uFillTx/>
                <a:latin typeface="IBM Plex Sans"/>
              </a:rPr>
              <a:t>,  вважається спілкування лікаря та пацієнта і які враження справляють лікар і хворий один на одного</a:t>
            </a: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Якщо у лікаря розум і почуття не суперечать одне одному і  формують справжні переконання та гуманізм, </a:t>
            </a:r>
            <a:r>
              <a:rPr lang="uk-UA" sz="1800" b="0" i="1" u="none" strike="noStrike">
                <a:solidFill>
                  <a:schemeClr val="dk1"/>
                </a:solidFill>
                <a:effectLst/>
                <a:uFillTx/>
                <a:latin typeface="IBM Plex Sans"/>
              </a:rPr>
              <a:t>тоді з’являються бажання і здатність активно діяти на благо людини</a:t>
            </a:r>
            <a:r>
              <a:rPr lang="uk-UA" sz="1800" b="0" u="none" strike="noStrike">
                <a:solidFill>
                  <a:schemeClr val="dk1"/>
                </a:solidFill>
                <a:effectLst/>
                <a:uFillTx/>
                <a:latin typeface="IBM Plex Sans"/>
              </a:rPr>
              <a:t>.</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187" name="PlaceHolder 2"/>
          <p:cNvSpPr>
            <a:spLocks noGrp="1"/>
          </p:cNvSpPr>
          <p:nvPr>
            <p:ph type="sldNum" idx="34"/>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AFC8C140-7566-4636-B299-D057844C6B22}" type="slidenum">
              <a:rPr lang="uk-UA" sz="1200" b="0" u="none" strike="noStrike">
                <a:solidFill>
                  <a:schemeClr val="dk1">
                    <a:tint val="75000"/>
                  </a:schemeClr>
                </a:solidFill>
                <a:effectLst/>
                <a:uFillTx/>
                <a:latin typeface="Calibri"/>
              </a:rPr>
              <a:t>25</a:t>
            </a:fld>
            <a:endParaRPr lang="uk-UA" sz="1200" b="0" u="none" strike="noStrike">
              <a:solidFill>
                <a:srgbClr val="000000"/>
              </a:solidFill>
              <a:effectLst/>
              <a:uFillTx/>
              <a:latin typeface="Times New Roman"/>
            </a:endParaRPr>
          </a:p>
        </p:txBody>
      </p:sp>
      <p:pic>
        <p:nvPicPr>
          <p:cNvPr id="188" name="Рисунок 186"/>
          <p:cNvPicPr/>
          <p:nvPr/>
        </p:nvPicPr>
        <p:blipFill>
          <a:blip r:embed="rId2"/>
          <a:srcRect b="12242"/>
          <a:stretch/>
        </p:blipFill>
        <p:spPr>
          <a:xfrm>
            <a:off x="4500000" y="3600000"/>
            <a:ext cx="3703320" cy="2338200"/>
          </a:xfrm>
          <a:prstGeom prst="rect">
            <a:avLst/>
          </a:prstGeom>
          <a:noFill/>
          <a:ln w="0">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uk-UA" sz="2800" b="0" u="none" strike="noStrike">
                <a:solidFill>
                  <a:srgbClr val="000000"/>
                </a:solidFill>
                <a:effectLst/>
                <a:uFillTx/>
                <a:latin typeface="Calibri"/>
              </a:rPr>
              <a:t>Запобігання дискримінації у медичній практиці</a:t>
            </a:r>
            <a:endParaRPr lang="uk-UA" sz="2800" b="0" u="none" strike="noStrike">
              <a:solidFill>
                <a:srgbClr val="000000"/>
              </a:solidFill>
              <a:effectLst/>
              <a:uFillTx/>
              <a:latin typeface="Arial"/>
            </a:endParaRPr>
          </a:p>
        </p:txBody>
      </p:sp>
      <p:sp>
        <p:nvSpPr>
          <p:cNvPr id="190" name="PlaceHolder 2"/>
          <p:cNvSpPr>
            <a:spLocks noGrp="1"/>
          </p:cNvSpPr>
          <p:nvPr>
            <p:ph/>
          </p:nvPr>
        </p:nvSpPr>
        <p:spPr>
          <a:xfrm>
            <a:off x="314280" y="1357200"/>
            <a:ext cx="11532600" cy="481752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0" u="none" strike="noStrike">
                <a:solidFill>
                  <a:srgbClr val="000000"/>
                </a:solidFill>
                <a:effectLst/>
                <a:uFillTx/>
                <a:latin typeface="IBM Plex Sans"/>
              </a:rPr>
              <a:t>  передбачає:</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marL="432000" indent="-324000">
              <a:lnSpc>
                <a:spcPct val="100000"/>
              </a:lnSpc>
              <a:buClr>
                <a:srgbClr val="000000"/>
              </a:buClr>
              <a:buFont typeface="OpenSymbol"/>
              <a:buChar char="-"/>
              <a:tabLst>
                <a:tab pos="0" algn="l"/>
              </a:tabLst>
            </a:pPr>
            <a:r>
              <a:rPr lang="uk-UA" sz="1800" b="0" u="none" strike="noStrike">
                <a:solidFill>
                  <a:srgbClr val="000000"/>
                </a:solidFill>
                <a:effectLst/>
                <a:uFillTx/>
                <a:latin typeface="IBM Plex Sans"/>
              </a:rPr>
              <a:t>Рівний доступ пацієнтів до якісної медичної допомоги;</a:t>
            </a:r>
            <a:endParaRPr lang="uk-UA" sz="1800" b="0" u="none" strike="noStrike">
              <a:solidFill>
                <a:srgbClr val="000000"/>
              </a:solidFill>
              <a:effectLst/>
              <a:uFillTx/>
              <a:latin typeface="Arial"/>
            </a:endParaRPr>
          </a:p>
          <a:p>
            <a:pPr marL="432000" indent="-324000">
              <a:lnSpc>
                <a:spcPct val="100000"/>
              </a:lnSpc>
              <a:buClr>
                <a:srgbClr val="000000"/>
              </a:buClr>
              <a:buFont typeface="OpenSymbol"/>
              <a:buChar char="-"/>
              <a:tabLst>
                <a:tab pos="0" algn="l"/>
              </a:tabLst>
            </a:pPr>
            <a:r>
              <a:rPr lang="uk-UA" sz="1800" b="0" u="none" strike="noStrike">
                <a:solidFill>
                  <a:srgbClr val="000000"/>
                </a:solidFill>
                <a:effectLst/>
                <a:uFillTx/>
                <a:latin typeface="IBM Plex Sans"/>
              </a:rPr>
              <a:t> етичне  ставлення до кожного незалежно від індивідуальних особливостей;</a:t>
            </a:r>
            <a:endParaRPr lang="uk-UA" sz="1800" b="0" u="none" strike="noStrike">
              <a:solidFill>
                <a:srgbClr val="000000"/>
              </a:solidFill>
              <a:effectLst/>
              <a:uFillTx/>
              <a:latin typeface="Arial"/>
            </a:endParaRPr>
          </a:p>
          <a:p>
            <a:pPr marL="432000" indent="-324000">
              <a:lnSpc>
                <a:spcPct val="100000"/>
              </a:lnSpc>
              <a:buClr>
                <a:srgbClr val="000000"/>
              </a:buClr>
              <a:buFont typeface="OpenSymbol"/>
              <a:buChar char="-"/>
              <a:tabLst>
                <a:tab pos="0" algn="l"/>
              </a:tabLst>
            </a:pPr>
            <a:r>
              <a:rPr lang="uk-UA" sz="1800" b="0" u="none" strike="noStrike">
                <a:solidFill>
                  <a:srgbClr val="000000"/>
                </a:solidFill>
                <a:effectLst/>
                <a:uFillTx/>
                <a:latin typeface="IBM Plex Sans"/>
              </a:rPr>
              <a:t> створення безпечних умов праці для медичних працівників;</a:t>
            </a:r>
            <a:endParaRPr lang="uk-UA" sz="1800" b="0" u="none" strike="noStrike">
              <a:solidFill>
                <a:srgbClr val="000000"/>
              </a:solidFill>
              <a:effectLst/>
              <a:uFillTx/>
              <a:latin typeface="Arial"/>
            </a:endParaRPr>
          </a:p>
          <a:p>
            <a:pPr marL="432000" indent="-324000">
              <a:lnSpc>
                <a:spcPct val="100000"/>
              </a:lnSpc>
              <a:buClr>
                <a:srgbClr val="000000"/>
              </a:buClr>
              <a:buFont typeface="OpenSymbol"/>
              <a:buChar char="-"/>
              <a:tabLst>
                <a:tab pos="0" algn="l"/>
              </a:tabLst>
            </a:pPr>
            <a:r>
              <a:rPr lang="uk-UA" sz="1800" b="0" u="none" strike="noStrike">
                <a:solidFill>
                  <a:srgbClr val="000000"/>
                </a:solidFill>
                <a:effectLst/>
                <a:uFillTx/>
                <a:latin typeface="IBM Plex Sans"/>
              </a:rPr>
              <a:t> підтримку атмосфери довіри та взаємоповаги у колективах.</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Боротьба з будь – якими формами дискримінації – це не лише правова вимога, а й важливий етичний орієнтир, що сприяє підвищенню якості медичної допомоги та формуванню гуманного суспільства. </a:t>
            </a:r>
            <a:endParaRPr lang="uk-UA" sz="1800" b="0" u="none" strike="noStrike">
              <a:solidFill>
                <a:srgbClr val="000000"/>
              </a:solidFill>
              <a:effectLst/>
              <a:uFillTx/>
              <a:latin typeface="Arial"/>
            </a:endParaRPr>
          </a:p>
        </p:txBody>
      </p:sp>
      <p:pic>
        <p:nvPicPr>
          <p:cNvPr id="191" name="Picture 2"/>
          <p:cNvPicPr/>
          <p:nvPr/>
        </p:nvPicPr>
        <p:blipFill>
          <a:blip r:embed="rId2"/>
          <a:stretch/>
        </p:blipFill>
        <p:spPr>
          <a:xfrm>
            <a:off x="3881520" y="5072040"/>
            <a:ext cx="3951720" cy="1570680"/>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uk-UA" sz="1800" b="1" u="none" strike="noStrike">
                <a:solidFill>
                  <a:srgbClr val="000000"/>
                </a:solidFill>
                <a:effectLst/>
                <a:uFillTx/>
                <a:latin typeface="Calibri"/>
              </a:rPr>
              <a:t>Розголошення лікарської  таємниці </a:t>
            </a:r>
            <a:r>
              <a:rPr lang="uk-UA" sz="1800" b="0" u="none" strike="noStrike">
                <a:solidFill>
                  <a:srgbClr val="000000"/>
                </a:solidFill>
                <a:effectLst/>
                <a:uFillTx/>
                <a:latin typeface="Calibri"/>
              </a:rPr>
              <a:t>– це умисне повідомлення інформації про стан  здоров’я пацієнта або результати його обстеження без згоди самого пацієнта або його законних представників.</a:t>
            </a:r>
            <a:endParaRPr lang="uk-UA" sz="1800" b="0" u="none" strike="noStrike">
              <a:solidFill>
                <a:srgbClr val="000000"/>
              </a:solidFill>
              <a:effectLst/>
              <a:uFillTx/>
              <a:latin typeface="Arial"/>
            </a:endParaRPr>
          </a:p>
        </p:txBody>
      </p:sp>
      <p:sp>
        <p:nvSpPr>
          <p:cNvPr id="193" name="PlaceHolder 2"/>
          <p:cNvSpPr>
            <a:spLocks noGrp="1"/>
          </p:cNvSpPr>
          <p:nvPr>
            <p:ph/>
          </p:nvPr>
        </p:nvSpPr>
        <p:spPr>
          <a:xfrm>
            <a:off x="523800" y="2000160"/>
            <a:ext cx="11286000" cy="4428000"/>
          </a:xfrm>
          <a:prstGeom prst="rect">
            <a:avLst/>
          </a:prstGeom>
          <a:noFill/>
          <a:ln w="0">
            <a:noFill/>
          </a:ln>
        </p:spPr>
        <p:txBody>
          <a:bodyPr lIns="91440" tIns="45720" rIns="91440" bIns="45720" anchor="t">
            <a:normAutofit/>
          </a:bodyPr>
          <a:lstStyle/>
          <a:p>
            <a:pPr indent="0">
              <a:lnSpc>
                <a:spcPct val="100000"/>
              </a:lnSpc>
              <a:buNone/>
              <a:tabLst>
                <a:tab pos="0" algn="l"/>
              </a:tabLst>
            </a:pPr>
            <a:r>
              <a:rPr lang="uk-UA" sz="1800" b="0" u="none" strike="noStrike">
                <a:solidFill>
                  <a:srgbClr val="000000"/>
                </a:solidFill>
                <a:effectLst/>
                <a:uFillTx/>
                <a:latin typeface="Calibri"/>
              </a:rPr>
              <a:t>Це порушення карається за статтею 145 Кримінального кодексу України, якщо призвело до тяжких наслідків, та передбачає відповідальність у вигляді  штрафу, громадських  або виправних робіт, або заборону займатися певною діяльністю.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Але є певні винятки, коли лікар має право розголосити медичну таємницю пацієнта:</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70C0"/>
                </a:solidFill>
                <a:effectLst/>
                <a:uFillTx/>
                <a:latin typeface="Calibri"/>
              </a:rPr>
              <a:t>Згода пацієнта </a:t>
            </a:r>
            <a:r>
              <a:rPr lang="uk-UA" sz="1800" b="0" u="none" strike="noStrike">
                <a:solidFill>
                  <a:srgbClr val="000000"/>
                </a:solidFill>
                <a:effectLst/>
                <a:uFillTx/>
                <a:latin typeface="Calibri"/>
              </a:rPr>
              <a:t>– якщо пацієнт письмово  надає згоду на розголошення своїх медичних даних.</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70C0"/>
                </a:solidFill>
                <a:effectLst/>
                <a:uFillTx/>
                <a:latin typeface="Calibri"/>
              </a:rPr>
              <a:t>В інтересах пацієнта або третіх осіб</a:t>
            </a:r>
            <a:r>
              <a:rPr lang="uk-UA" sz="1800" b="0" u="none" strike="noStrike">
                <a:solidFill>
                  <a:schemeClr val="dk1"/>
                </a:solidFill>
                <a:effectLst/>
                <a:uFillTx/>
                <a:latin typeface="Calibri"/>
              </a:rPr>
              <a:t>. Коли збереження таємниці істотно загрожує життю та здоров’ю пацієнта або інших людей (наприклад , при небезпечних інфекційних захворюваннях).</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70C0"/>
                </a:solidFill>
                <a:effectLst/>
                <a:uFillTx/>
                <a:latin typeface="Calibri"/>
              </a:rPr>
              <a:t>У випадках</a:t>
            </a:r>
            <a:r>
              <a:rPr lang="uk-UA" sz="1800" b="0" u="none" strike="noStrike">
                <a:solidFill>
                  <a:schemeClr val="dk1"/>
                </a:solidFill>
                <a:effectLst/>
                <a:uFillTx/>
                <a:latin typeface="Calibri"/>
              </a:rPr>
              <a:t>,  коли це необхідно для національної безпеки, економічного добробуту або громадського порядку.</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70C0"/>
                </a:solidFill>
                <a:effectLst/>
                <a:uFillTx/>
                <a:latin typeface="Calibri"/>
              </a:rPr>
              <a:t>Вимога державних органів: </a:t>
            </a:r>
            <a:r>
              <a:rPr lang="uk-UA" sz="1800" b="0" u="none" strike="noStrike">
                <a:solidFill>
                  <a:schemeClr val="dk1"/>
                </a:solidFill>
                <a:effectLst/>
                <a:uFillTx/>
                <a:latin typeface="Calibri"/>
              </a:rPr>
              <a:t>За мотивованою вимогою  органів дізнання, слідства, прокуратури чи суду.</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70C0"/>
                </a:solidFill>
                <a:effectLst/>
                <a:uFillTx/>
                <a:latin typeface="Calibri"/>
              </a:rPr>
              <a:t>Наукові та освітні цілі: </a:t>
            </a:r>
            <a:r>
              <a:rPr lang="uk-UA" sz="1800" b="0" u="none" strike="noStrike">
                <a:solidFill>
                  <a:schemeClr val="dk1"/>
                </a:solidFill>
                <a:effectLst/>
                <a:uFillTx/>
                <a:latin typeface="Calibri"/>
              </a:rPr>
              <a:t>З дозволу пацієнта, для проведення наукових досліджень, публікацій або використання у навчальному процесі.</a:t>
            </a:r>
            <a:endParaRPr lang="uk-UA" sz="1800" b="0" u="none" strike="noStrike">
              <a:solidFill>
                <a:srgbClr val="000000"/>
              </a:solidFill>
              <a:effectLst/>
              <a:uFillTx/>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uk-UA" sz="1800" b="0" u="none" strike="noStrike">
                <a:solidFill>
                  <a:srgbClr val="FF0000"/>
                </a:solidFill>
                <a:effectLst/>
                <a:uFillTx/>
                <a:latin typeface="Calibri"/>
              </a:rPr>
              <a:t>Які наслідки для винних?</a:t>
            </a:r>
            <a:endParaRPr lang="uk-UA" sz="1800" b="0" u="none" strike="noStrike">
              <a:solidFill>
                <a:srgbClr val="000000"/>
              </a:solidFill>
              <a:effectLst/>
              <a:uFillTx/>
              <a:latin typeface="Arial"/>
            </a:endParaRPr>
          </a:p>
        </p:txBody>
      </p:sp>
      <p:sp>
        <p:nvSpPr>
          <p:cNvPr id="195" name="PlaceHolder 2"/>
          <p:cNvSpPr>
            <a:spLocks noGrp="1"/>
          </p:cNvSpPr>
          <p:nvPr>
            <p:ph/>
          </p:nvPr>
        </p:nvSpPr>
        <p:spPr>
          <a:xfrm>
            <a:off x="314280" y="1357200"/>
            <a:ext cx="11532600" cy="4817520"/>
          </a:xfrm>
          <a:prstGeom prst="rect">
            <a:avLst/>
          </a:prstGeom>
          <a:noFill/>
          <a:ln w="0">
            <a:noFill/>
          </a:ln>
        </p:spPr>
        <p:txBody>
          <a:bodyPr lIns="91440" tIns="45720" rIns="91440" bIns="45720" anchor="t">
            <a:no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Розголошення лікарської таємниці може призвести до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chemeClr val="accent6">
                    <a:lumMod val="50000"/>
                  </a:schemeClr>
                </a:solidFill>
                <a:effectLst/>
                <a:uFillTx/>
                <a:latin typeface="Calibri"/>
              </a:rPr>
              <a:t>Кримінальної відповідальності</a:t>
            </a:r>
            <a:r>
              <a:rPr lang="uk-UA" sz="1800" b="0" u="none" strike="noStrike">
                <a:solidFill>
                  <a:srgbClr val="000000"/>
                </a:solidFill>
                <a:effectLst/>
                <a:uFillTx/>
                <a:latin typeface="Calibri"/>
              </a:rPr>
              <a:t>. Штраф, громадські роботи, виправні роботи, позбавлення займатися медичною діяльністю.</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chemeClr val="accent6">
                    <a:lumMod val="50000"/>
                  </a:schemeClr>
                </a:solidFill>
                <a:effectLst/>
                <a:uFillTx/>
                <a:latin typeface="Calibri"/>
              </a:rPr>
              <a:t>Цивільно  – правової відповідальності</a:t>
            </a:r>
            <a:r>
              <a:rPr lang="uk-UA" sz="1800" b="0" u="none" strike="noStrike">
                <a:solidFill>
                  <a:srgbClr val="000000"/>
                </a:solidFill>
                <a:effectLst/>
                <a:uFillTx/>
                <a:latin typeface="Calibri"/>
              </a:rPr>
              <a:t>. Відшкодування пацієнту моральної та матеріальної шкоди.</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chemeClr val="accent6">
                    <a:lumMod val="50000"/>
                  </a:schemeClr>
                </a:solidFill>
                <a:effectLst/>
                <a:uFillTx/>
                <a:latin typeface="Calibri"/>
              </a:rPr>
              <a:t>Адміністративної відповідальності. </a:t>
            </a:r>
            <a:r>
              <a:rPr lang="uk-UA" sz="1800" b="0" u="none" strike="noStrike">
                <a:solidFill>
                  <a:schemeClr val="dk1"/>
                </a:solidFill>
                <a:effectLst/>
                <a:uFillTx/>
                <a:latin typeface="Calibri"/>
              </a:rPr>
              <a:t>Штраф за порушення законодавства про охорону здоров’я.</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FF0000"/>
                </a:solidFill>
                <a:effectLst/>
                <a:uFillTx/>
                <a:latin typeface="Calibri"/>
              </a:rPr>
              <a:t>Що робити, якщо ваші права порушили?</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chemeClr val="dk1"/>
                </a:solidFill>
                <a:effectLst/>
                <a:uFillTx/>
                <a:latin typeface="Calibri"/>
              </a:rPr>
              <a:t>Якщо ваші права на лікарську таємницю були порушені, ви можете  звернутися до:</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FF0000"/>
                </a:solidFill>
                <a:effectLst/>
                <a:uFillTx/>
                <a:latin typeface="Calibri"/>
              </a:rPr>
              <a:t>Національної поліції </a:t>
            </a:r>
            <a:r>
              <a:rPr lang="uk-UA" sz="1800" b="0" u="none" strike="noStrike">
                <a:solidFill>
                  <a:schemeClr val="dk1"/>
                </a:solidFill>
                <a:effectLst/>
                <a:uFillTx/>
                <a:latin typeface="Calibri"/>
              </a:rPr>
              <a:t>. Для захисту своїх прав.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FF0000"/>
                </a:solidFill>
                <a:effectLst/>
                <a:uFillTx/>
                <a:latin typeface="Calibri"/>
              </a:rPr>
              <a:t>Центрів з надання безоплатної вторинної правової допомоги</a:t>
            </a:r>
            <a:r>
              <a:rPr lang="uk-UA" sz="1800" b="0" u="none" strike="noStrike">
                <a:solidFill>
                  <a:schemeClr val="dk1"/>
                </a:solidFill>
                <a:effectLst/>
                <a:uFillTx/>
                <a:latin typeface="Calibri"/>
              </a:rPr>
              <a:t>, за безкоштовною юридичною консультацією та допомогою.</a:t>
            </a:r>
            <a:endParaRPr lang="uk-UA" sz="1800" b="0" u="none" strike="noStrike">
              <a:solidFill>
                <a:srgbClr val="000000"/>
              </a:solidFill>
              <a:effectLst/>
              <a:uFillTx/>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uk-UA" sz="1800" b="0" u="none" strike="noStrike">
                <a:solidFill>
                  <a:srgbClr val="000000"/>
                </a:solidFill>
                <a:effectLst/>
                <a:uFillTx/>
                <a:latin typeface="Calibri"/>
              </a:rPr>
              <a:t>Як бачимо , без згоди пацієнта перелік ситуацій , в яких медична інформація може бути розголошена, дуже обмежена. </a:t>
            </a:r>
            <a:endParaRPr lang="uk-UA" sz="1800" b="0" u="none" strike="noStrike">
              <a:solidFill>
                <a:srgbClr val="000000"/>
              </a:solidFill>
              <a:effectLst/>
              <a:uFillTx/>
              <a:latin typeface="Arial"/>
            </a:endParaRPr>
          </a:p>
        </p:txBody>
      </p:sp>
      <p:sp>
        <p:nvSpPr>
          <p:cNvPr id="197" name="PlaceHolder 2"/>
          <p:cNvSpPr>
            <a:spLocks noGrp="1"/>
          </p:cNvSpPr>
          <p:nvPr>
            <p:ph/>
          </p:nvPr>
        </p:nvSpPr>
        <p:spPr>
          <a:xfrm>
            <a:off x="237960" y="1857240"/>
            <a:ext cx="11571840" cy="1641960"/>
          </a:xfrm>
          <a:prstGeom prst="rect">
            <a:avLst/>
          </a:prstGeom>
          <a:noFill/>
          <a:ln w="0">
            <a:noFill/>
          </a:ln>
        </p:spPr>
        <p:txBody>
          <a:bodyPr lIns="91440" tIns="45720" rIns="91440" bIns="45720" anchor="t">
            <a:normAutofit lnSpcReduction="9999"/>
          </a:bodyPr>
          <a:lstStyle/>
          <a:p>
            <a:pPr indent="0">
              <a:lnSpc>
                <a:spcPct val="100000"/>
              </a:lnSpc>
              <a:buNone/>
              <a:tabLst>
                <a:tab pos="0" algn="l"/>
              </a:tabLst>
            </a:pPr>
            <a:r>
              <a:rPr lang="uk-UA" sz="1800" b="0" u="none" strike="noStrike">
                <a:solidFill>
                  <a:srgbClr val="000000"/>
                </a:solidFill>
                <a:effectLst/>
                <a:uFillTx/>
                <a:latin typeface="Calibri"/>
              </a:rPr>
              <a:t>Лікар може повідомити діагноз пацієнта його родичам лише зі згоди самого пацієнта.</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Інформацію про діагноз та методи лікування пацієнта заборонено також надавати за місцем роботи або навчання. Якщо ж інформацію, що становить лікарську таємницю , використовують у навчальному процесі , науково – дослідній роботі чи для публікації у спеціальній літературі, медичний працівник повинен забезпечити анонімність пацієнта. </a:t>
            </a:r>
            <a:endParaRPr lang="uk-UA" sz="1800" b="0" u="none" strike="noStrike">
              <a:solidFill>
                <a:srgbClr val="000000"/>
              </a:solidFill>
              <a:effectLst/>
              <a:uFillTx/>
              <a:latin typeface="Arial"/>
            </a:endParaRPr>
          </a:p>
        </p:txBody>
      </p:sp>
      <p:pic>
        <p:nvPicPr>
          <p:cNvPr id="198" name="Picture 2"/>
          <p:cNvPicPr/>
          <p:nvPr/>
        </p:nvPicPr>
        <p:blipFill>
          <a:blip r:embed="rId2"/>
          <a:stretch/>
        </p:blipFill>
        <p:spPr>
          <a:xfrm>
            <a:off x="4095720" y="3929040"/>
            <a:ext cx="3285000" cy="2927880"/>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Емоції і здоров’я </a:t>
            </a:r>
            <a:endParaRPr lang="uk-UA" sz="2800" b="0" u="none" strike="noStrike">
              <a:solidFill>
                <a:srgbClr val="000000"/>
              </a:solidFill>
              <a:effectLst/>
              <a:uFillTx/>
              <a:latin typeface="Arial"/>
            </a:endParaRPr>
          </a:p>
        </p:txBody>
      </p:sp>
      <p:sp>
        <p:nvSpPr>
          <p:cNvPr id="200" name="PlaceHolder 2"/>
          <p:cNvSpPr>
            <a:spLocks noGrp="1"/>
          </p:cNvSpPr>
          <p:nvPr>
            <p:ph/>
          </p:nvPr>
        </p:nvSpPr>
        <p:spPr>
          <a:xfrm>
            <a:off x="314280" y="1883520"/>
            <a:ext cx="11532600" cy="4291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Важливе місце займають емоції. Емоційно-оцінювальна інформація визначає характер соматичної реакції організму. Наприклад, емоції, що виникли внаслідок сприймання прекрасного, підтримують здоровий стан життєдіяльності людини, її гомеостаз і сприяють саногенезу. В інших випадках емоції захищають людину від небезпеки пошкодження.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Емоції ніби настроюють і до певної міри контролюють відправлення фізіологічних функцій у бік їх оптимальної злагодженості. Емоційні реакції, що виникають як наслідок відображення світу, виконують важливу пристосувальну функцію: вони є одним із засобів мобілізації захисних сил організму задля зміцнення здоров’я або подолання  труднощів життя. </a:t>
            </a:r>
            <a:r>
              <a:rPr lang="uk-UA" sz="1800" b="0" i="1" u="none" strike="noStrike">
                <a:solidFill>
                  <a:schemeClr val="dk1"/>
                </a:solidFill>
                <a:effectLst/>
                <a:uFillTx/>
                <a:latin typeface="IBM Plex Sans"/>
              </a:rPr>
              <a:t>Ці реакції справляють особливо сильний вплив на обмін речовин, серцево-судинну й ендокринну системи організму.</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Незнання людської психіки і психології веде до великих конфліктів між лікарем і хворим. Іноді у лікаря все добре з цими питаннями чисто інтуїтивно, але ще і потрібна спеціальна підготовка.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Фах лікаря </a:t>
            </a:r>
            <a:r>
              <a:rPr lang="uk-UA" sz="1800" b="0" i="1" u="none" strike="noStrike">
                <a:solidFill>
                  <a:schemeClr val="dk1"/>
                </a:solidFill>
                <a:effectLst/>
                <a:uFillTx/>
                <a:latin typeface="IBM Plex Sans"/>
              </a:rPr>
              <a:t>є творчим</a:t>
            </a:r>
            <a:r>
              <a:rPr lang="uk-UA" sz="1800" b="0" u="none" strike="noStrike">
                <a:solidFill>
                  <a:schemeClr val="dk1"/>
                </a:solidFill>
                <a:effectLst/>
                <a:uFillTx/>
                <a:latin typeface="IBM Plex Sans"/>
              </a:rPr>
              <a:t>. Він не може догматично йти по певних постулатах, не враховуючи характеру і перебігу захворювання, психологічних причин. При виборі професії лікаря творчість у праці є важливою професійною орієнтаційною ознакою.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201" name="PlaceHolder 3"/>
          <p:cNvSpPr>
            <a:spLocks noGrp="1"/>
          </p:cNvSpPr>
          <p:nvPr>
            <p:ph type="sldNum" idx="35"/>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30258EC6-8E7A-4A9F-BA32-6BAF55E9EB7D}" type="slidenum">
              <a:rPr lang="uk-UA" sz="1200" b="0" u="none" strike="noStrike">
                <a:solidFill>
                  <a:schemeClr val="dk1">
                    <a:tint val="75000"/>
                  </a:schemeClr>
                </a:solidFill>
                <a:effectLst/>
                <a:uFillTx/>
                <a:latin typeface="Calibri"/>
              </a:rPr>
              <a:t>30</a:t>
            </a:fld>
            <a:endParaRPr lang="uk-UA" sz="1200" b="0" u="none" strike="noStrike">
              <a:solidFill>
                <a:srgbClr val="000000"/>
              </a:solidFill>
              <a:effectLst/>
              <a:uFillTx/>
              <a:latin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3046680" y="475200"/>
            <a:ext cx="523188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Гуманізм</a:t>
            </a:r>
            <a:endParaRPr lang="uk-UA" sz="2800" b="0" u="none" strike="noStrike">
              <a:solidFill>
                <a:srgbClr val="000000"/>
              </a:solidFill>
              <a:effectLst/>
              <a:uFillTx/>
              <a:latin typeface="Arial"/>
            </a:endParaRPr>
          </a:p>
        </p:txBody>
      </p:sp>
      <p:sp>
        <p:nvSpPr>
          <p:cNvPr id="203" name="PlaceHolder 2"/>
          <p:cNvSpPr>
            <a:spLocks noGrp="1"/>
          </p:cNvSpPr>
          <p:nvPr>
            <p:ph/>
          </p:nvPr>
        </p:nvSpPr>
        <p:spPr>
          <a:xfrm>
            <a:off x="540000" y="1980000"/>
            <a:ext cx="4544280" cy="4291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Дуже важливою особливістю медичної професії є гуманізм. Лікар, байдужий до хворого, глухий до соціальних проблем  - велике соціальне і професійне зло, за яке дорого платить суспільство.</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Отже, знання психології дуже важливе не тільки в морально-етичному, але і професійному плані.</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r>
              <a:rPr lang="uk-UA" sz="1800" b="0" u="none" strike="noStrike">
                <a:solidFill>
                  <a:schemeClr val="dk1"/>
                </a:solidFill>
                <a:effectLst/>
                <a:uFillTx/>
                <a:latin typeface="IBM Plex Sans"/>
              </a:rPr>
              <a:t> Одна з необхідних рис лікаря – </a:t>
            </a:r>
            <a:r>
              <a:rPr lang="uk-UA" sz="1800" b="0" i="1" u="none" strike="noStrike">
                <a:solidFill>
                  <a:schemeClr val="dk1"/>
                </a:solidFill>
                <a:effectLst/>
                <a:uFillTx/>
                <a:latin typeface="IBM Plex Sans"/>
              </a:rPr>
              <a:t>вміння ототожнювати себе з хворим</a:t>
            </a:r>
            <a:r>
              <a:rPr lang="uk-UA" sz="1800" b="0" u="none" strike="noStrike">
                <a:solidFill>
                  <a:schemeClr val="dk1"/>
                </a:solidFill>
                <a:effectLst/>
                <a:uFillTx/>
                <a:latin typeface="IBM Plex Sans"/>
              </a:rPr>
              <a:t>, відчувати те, що мучить людину. В цьому істинність лікарського покликання.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204" name="PlaceHolder 3"/>
          <p:cNvSpPr>
            <a:spLocks noGrp="1"/>
          </p:cNvSpPr>
          <p:nvPr>
            <p:ph type="sldNum" idx="36"/>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24BEDED-5A29-475A-86E8-16AFCA3F277B}" type="slidenum">
              <a:rPr lang="uk-UA" sz="1200" b="0" u="none" strike="noStrike">
                <a:solidFill>
                  <a:schemeClr val="dk1">
                    <a:tint val="75000"/>
                  </a:schemeClr>
                </a:solidFill>
                <a:effectLst/>
                <a:uFillTx/>
                <a:latin typeface="Calibri"/>
              </a:rPr>
              <a:t>31</a:t>
            </a:fld>
            <a:endParaRPr lang="uk-UA" sz="1200" b="0" u="none" strike="noStrike">
              <a:solidFill>
                <a:srgbClr val="000000"/>
              </a:solidFill>
              <a:effectLst/>
              <a:uFillTx/>
              <a:latin typeface="Times New Roman"/>
            </a:endParaRPr>
          </a:p>
        </p:txBody>
      </p:sp>
      <p:pic>
        <p:nvPicPr>
          <p:cNvPr id="205" name="Рисунок 193"/>
          <p:cNvPicPr/>
          <p:nvPr/>
        </p:nvPicPr>
        <p:blipFill>
          <a:blip r:embed="rId2"/>
          <a:stretch/>
        </p:blipFill>
        <p:spPr>
          <a:xfrm>
            <a:off x="6120000" y="1980000"/>
            <a:ext cx="5122440" cy="3418560"/>
          </a:xfrm>
          <a:prstGeom prst="rect">
            <a:avLst/>
          </a:prstGeom>
          <a:noFill/>
          <a:ln w="0">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Медичний колектив</a:t>
            </a:r>
            <a:endParaRPr lang="uk-UA" sz="2800" b="0" u="none" strike="noStrike">
              <a:solidFill>
                <a:srgbClr val="000000"/>
              </a:solidFill>
              <a:effectLst/>
              <a:uFillTx/>
              <a:latin typeface="Arial"/>
            </a:endParaRPr>
          </a:p>
        </p:txBody>
      </p:sp>
      <p:sp>
        <p:nvSpPr>
          <p:cNvPr id="207" name="PlaceHolder 2"/>
          <p:cNvSpPr>
            <a:spLocks noGrp="1"/>
          </p:cNvSpPr>
          <p:nvPr>
            <p:ph/>
          </p:nvPr>
        </p:nvSpPr>
        <p:spPr>
          <a:xfrm>
            <a:off x="314280" y="1333440"/>
            <a:ext cx="11532600" cy="537012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Колектив – це об’єднання людей на завданнях діяльності, явно корисної для людства.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Колектив складається з індивідуальностей, різних за інтересами і досвідом. Щоб він працював як єдине ціле, треба узгодити всі зусилля, всіх учасників. У будь-якому колективі існують формальні і неформальні стосунки, які зіштовхуючись створюють немало психологічних проблем. Інтереси колективу дуже страждають від неформальних лідерів.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Не можна підходити до людини, думаючи, що у ній більше поганого, ніж доброго. Не втратила  актуальності  думка древніх греків „Пізнай самого себе”.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accent1">
                    <a:lumMod val="50000"/>
                  </a:schemeClr>
                </a:solidFill>
                <a:effectLst/>
                <a:uFillTx/>
                <a:latin typeface="IBM Plex Sans"/>
              </a:rPr>
              <a:t>Отже, психологічними особливостями колективу є: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accent1">
                    <a:lumMod val="50000"/>
                  </a:schemeClr>
                </a:solidFill>
                <a:effectLst/>
                <a:uFillTx/>
                <a:latin typeface="IBM Plex Sans"/>
              </a:rPr>
              <a:t>- позитивна спрямованість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i="1" u="none" strike="noStrike">
                <a:solidFill>
                  <a:schemeClr val="accent1">
                    <a:lumMod val="50000"/>
                  </a:schemeClr>
                </a:solidFill>
                <a:effectLst/>
                <a:uFillTx/>
                <a:latin typeface="IBM Plex Sans"/>
              </a:rPr>
              <a:t>- психологічна сумісність, настроєна на праці колективу</a:t>
            </a:r>
            <a:r>
              <a:rPr lang="uk-UA" sz="1800" b="0" u="none" strike="noStrike">
                <a:solidFill>
                  <a:schemeClr val="accent1">
                    <a:lumMod val="50000"/>
                  </a:schemeClr>
                </a:solidFill>
                <a:effectLst/>
                <a:uFillTx/>
                <a:latin typeface="IBM Plex Sans"/>
              </a:rPr>
              <a:t>.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r>
              <a:rPr lang="uk-UA" sz="1800" b="0" u="none" strike="noStrike">
                <a:solidFill>
                  <a:schemeClr val="dk1"/>
                </a:solidFill>
                <a:effectLst/>
                <a:uFillTx/>
                <a:latin typeface="IBM Plex Sans"/>
              </a:rPr>
              <a:t>     В медичному колективі дуже важливою властивістю повинна бути </a:t>
            </a:r>
            <a:r>
              <a:rPr lang="uk-UA" sz="1800" b="1" u="none" strike="noStrike">
                <a:solidFill>
                  <a:schemeClr val="dk1"/>
                </a:solidFill>
                <a:effectLst/>
                <a:uFillTx/>
                <a:latin typeface="IBM Plex Sans"/>
              </a:rPr>
              <a:t>комунікабельність</a:t>
            </a:r>
            <a:r>
              <a:rPr lang="uk-UA" sz="1800" b="0" u="none" strike="noStrike">
                <a:solidFill>
                  <a:schemeClr val="dk1"/>
                </a:solidFill>
                <a:effectLst/>
                <a:uFillTx/>
                <a:latin typeface="IBM Plex Sans"/>
              </a:rPr>
              <a:t>. </a:t>
            </a:r>
            <a:r>
              <a:rPr lang="uk-UA" sz="1800" b="0" i="1" u="none" strike="noStrike">
                <a:solidFill>
                  <a:schemeClr val="dk1"/>
                </a:solidFill>
                <a:effectLst/>
                <a:uFillTx/>
                <a:latin typeface="IBM Plex Sans"/>
              </a:rPr>
              <a:t>Основою її є правдивість, розмова, що починається з усмішки, повага до співбесідника, уміння слухати.</a:t>
            </a:r>
            <a:r>
              <a:rPr lang="uk-UA" sz="1800" b="0" u="none" strike="noStrike">
                <a:solidFill>
                  <a:schemeClr val="dk1"/>
                </a:solidFill>
                <a:effectLst/>
                <a:uFillTx/>
                <a:latin typeface="IBM Plex Sans"/>
              </a:rPr>
              <a:t> І розпочинати потрібно над цими властивостями, з  себе! Не слід керуватися інформацією інших людей про своїх колег</a:t>
            </a:r>
            <a:r>
              <a:rPr lang="uk-UA" sz="1800" b="1" u="none" strike="noStrike">
                <a:solidFill>
                  <a:schemeClr val="dk1"/>
                </a:solidFill>
                <a:effectLst/>
                <a:uFillTx/>
                <a:latin typeface="IBM Plex Sans"/>
              </a:rPr>
              <a:t>. Медичний працівник повинен мати почуття власної гідності, почуття особистої відповідальності за доручену справу і це поєднувати з почуттям поваги і довіри  до людей.</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1" u="none" strike="noStrike">
                <a:solidFill>
                  <a:schemeClr val="dk1"/>
                </a:solidFill>
                <a:effectLst/>
                <a:uFillTx/>
                <a:latin typeface="IBM Plex Sans"/>
              </a:rPr>
              <a:t>     </a:t>
            </a:r>
            <a:r>
              <a:rPr lang="uk-UA" sz="1800" b="0" u="none" strike="noStrike">
                <a:solidFill>
                  <a:schemeClr val="dk1"/>
                </a:solidFill>
                <a:effectLst/>
                <a:uFillTx/>
                <a:latin typeface="IBM Plex Sans"/>
              </a:rPr>
              <a:t>Боротьба з конфліктами – це в першу чергу – справедливість, принциповість, метод переконання, об’єктивність, і останнім засобом є адміністративний шлях.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208" name="PlaceHolder 3"/>
          <p:cNvSpPr>
            <a:spLocks noGrp="1"/>
          </p:cNvSpPr>
          <p:nvPr>
            <p:ph type="sldNum" idx="37"/>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539D632-52B2-447E-9267-80759CD0C387}" type="slidenum">
              <a:rPr lang="uk-UA" sz="1200" b="0" u="none" strike="noStrike">
                <a:solidFill>
                  <a:schemeClr val="dk1">
                    <a:tint val="75000"/>
                  </a:schemeClr>
                </a:solidFill>
                <a:effectLst/>
                <a:uFillTx/>
                <a:latin typeface="Calibri"/>
              </a:rPr>
              <a:t>32</a:t>
            </a:fld>
            <a:endParaRPr lang="uk-UA" sz="1200" b="0" u="none" strike="noStrike">
              <a:solidFill>
                <a:srgbClr val="000000"/>
              </a:solidFill>
              <a:effectLst/>
              <a:uFillTx/>
              <a:latin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p:cNvSpPr>
          <p:nvPr>
            <p:ph type="title"/>
          </p:nvPr>
        </p:nvSpPr>
        <p:spPr>
          <a:xfrm>
            <a:off x="2171880" y="279000"/>
            <a:ext cx="9180000" cy="95076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1" u="none" strike="noStrike">
                <a:solidFill>
                  <a:schemeClr val="dk1"/>
                </a:solidFill>
                <a:effectLst/>
                <a:uFillTx/>
                <a:latin typeface="IBM Plex Sans SemiBold"/>
              </a:rPr>
              <a:t>Практичні поради</a:t>
            </a:r>
            <a:r>
              <a:rPr lang="uk-UA" sz="2800" b="0" u="none" strike="noStrike">
                <a:solidFill>
                  <a:schemeClr val="dk1"/>
                </a:solidFill>
                <a:effectLst/>
                <a:uFillTx/>
                <a:latin typeface="IBM Plex Sans SemiBold"/>
              </a:rPr>
              <a:t> </a:t>
            </a:r>
            <a:endParaRPr lang="uk-UA" sz="2800" b="0" u="none" strike="noStrike">
              <a:solidFill>
                <a:srgbClr val="000000"/>
              </a:solidFill>
              <a:effectLst/>
              <a:uFillTx/>
              <a:latin typeface="Arial"/>
            </a:endParaRPr>
          </a:p>
        </p:txBody>
      </p:sp>
      <p:sp>
        <p:nvSpPr>
          <p:cNvPr id="210" name="PlaceHolder 2"/>
          <p:cNvSpPr>
            <a:spLocks noGrp="1"/>
          </p:cNvSpPr>
          <p:nvPr>
            <p:ph/>
          </p:nvPr>
        </p:nvSpPr>
        <p:spPr>
          <a:xfrm>
            <a:off x="314280" y="1346040"/>
            <a:ext cx="11532600" cy="5331960"/>
          </a:xfrm>
          <a:prstGeom prst="rect">
            <a:avLst/>
          </a:prstGeom>
          <a:noFill/>
          <a:ln w="0">
            <a:noFill/>
          </a:ln>
        </p:spPr>
        <p:txBody>
          <a:bodyPr lIns="91440" tIns="45720" rIns="91440" bIns="45720" anchor="t">
            <a:normAutofit fontScale="85000" lnSpcReduction="9999"/>
          </a:bodyPr>
          <a:lstStyle/>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1. Треба не вважати свої знання абсолютними тому, що медицина особливо динамічна наука, всі досягнення якої практично неможливо засвоїти одній людині.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2. Не треба нехтувати порадами свого колеги навіть у тих випадках, коли ваша теоретична підготовка вища за його.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3. Треба намагатися не робити категоричних умовиводів у складних клінічних ситуаціях, не співставивши свої думки з думкою колег.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4. Частіше потрібно радитись зі своїми колегами, адже таке взаємне спілкування допоможе вам виробити правильне клінічне мислення.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5. Треба запам’ятати, що ваша надмірна гординя буде спрямована проти вашого авторитету.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6. Радячись зі своїми колегами, не треба робити спроб і зусиль перекласти свої професійні обов’язки на них.</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7. Поради колег не повинні бути для вас аксіомами, а скоріше, вказівками до розв’язання складних лікувально-діагностичних завдань. Прийняття остаточного рішення залишається за вами.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8. Не треба боятися відповідальності за свої професійні вчинки, коли останні здійснені за велінням вашої совісті.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9. Лікар мусить бути щирим на добрі поради й дії, ніколи не відмовлятися від поради й допомоги, коли її у нього просять.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10. Зауваження колезі треба намагатися робити якомога </a:t>
            </a:r>
            <a:r>
              <a:rPr lang="uk-UA" sz="1900" b="0" i="1" u="none" strike="noStrike">
                <a:solidFill>
                  <a:schemeClr val="dk1"/>
                </a:solidFill>
                <a:effectLst/>
                <a:uFillTx/>
                <a:latin typeface="IBM Plex Sans"/>
              </a:rPr>
              <a:t>делікатніше</a:t>
            </a:r>
            <a:r>
              <a:rPr lang="uk-UA" sz="1900" b="0" u="none" strike="noStrike">
                <a:solidFill>
                  <a:schemeClr val="dk1"/>
                </a:solidFill>
                <a:effectLst/>
                <a:uFillTx/>
                <a:latin typeface="IBM Plex Sans"/>
              </a:rPr>
              <a:t> й водночас принципово і наполегливо.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900" b="0" u="none" strike="noStrike">
                <a:solidFill>
                  <a:schemeClr val="dk1"/>
                </a:solidFill>
                <a:effectLst/>
                <a:uFillTx/>
                <a:latin typeface="IBM Plex Sans"/>
              </a:rPr>
              <a:t>  </a:t>
            </a:r>
            <a:endParaRPr lang="uk-UA" sz="19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211" name="PlaceHolder 3"/>
          <p:cNvSpPr>
            <a:spLocks noGrp="1"/>
          </p:cNvSpPr>
          <p:nvPr>
            <p:ph type="sldNum" idx="38"/>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880C4EB2-782F-434D-96B7-E8BD733801F4}"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2171880" y="279000"/>
            <a:ext cx="9180000" cy="84924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1" u="none" strike="noStrike">
                <a:solidFill>
                  <a:schemeClr val="dk1"/>
                </a:solidFill>
                <a:effectLst/>
                <a:uFillTx/>
                <a:latin typeface="IBM Plex Sans SemiBold"/>
              </a:rPr>
              <a:t>Особистість лікаря. Правові і моральні норми</a:t>
            </a:r>
            <a:endParaRPr lang="uk-UA" sz="2800" b="0" u="none" strike="noStrike">
              <a:solidFill>
                <a:srgbClr val="000000"/>
              </a:solidFill>
              <a:effectLst/>
              <a:uFillTx/>
              <a:latin typeface="Arial"/>
            </a:endParaRPr>
          </a:p>
        </p:txBody>
      </p:sp>
      <p:sp>
        <p:nvSpPr>
          <p:cNvPr id="213" name="PlaceHolder 2"/>
          <p:cNvSpPr>
            <a:spLocks noGrp="1"/>
          </p:cNvSpPr>
          <p:nvPr>
            <p:ph/>
          </p:nvPr>
        </p:nvSpPr>
        <p:spPr>
          <a:xfrm>
            <a:off x="314280" y="1409760"/>
            <a:ext cx="11532600" cy="476496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Лікар повинен виділятися своєю культурою, стриманістю, вихованістю. Але вихованість – це не тільки манери, а дещо глибше. Це внутрішня інтелігентність, духовна щедрість, як закон професії. Професія лікаря вимагає високої моральної культури.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Майже 80% людей складають свою думку про людину з першого враження. Безумовно, що воно може змінюватися.  Не додають до авторитету лікаря куріння і зловживання алкоголем. Недаремно Американська медична асоціація наполегливо викорінює цю звичку саме серед лікарів. За останні роки 300 тис. лікарів у США полишили сигарети. То приклад і для нашого професійного кола.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Лікар повинен виробити в собі певну емоційну позицію - </a:t>
            </a:r>
            <a:r>
              <a:rPr lang="uk-UA" sz="1800" b="0" i="1" u="none" strike="noStrike">
                <a:solidFill>
                  <a:schemeClr val="dk1"/>
                </a:solidFill>
                <a:effectLst/>
                <a:uFillTx/>
                <a:latin typeface="IBM Plex Sans"/>
              </a:rPr>
              <a:t>емпатію</a:t>
            </a:r>
            <a:r>
              <a:rPr lang="uk-UA" sz="1800" b="0" u="none" strike="noStrike">
                <a:solidFill>
                  <a:schemeClr val="dk1"/>
                </a:solidFill>
                <a:effectLst/>
                <a:uFillTx/>
                <a:latin typeface="IBM Plex Sans"/>
              </a:rPr>
              <a:t> (здатність розуміти та співпереживати емоційний стан іншої людини)– необхідну професійну якість лікаря, яким він повинен володіти.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Труднощі в спілкуванні нерідко пов’язані з такими внутрішніми психічними факторами як </a:t>
            </a:r>
            <a:r>
              <a:rPr lang="uk-UA" sz="1800" b="0" i="1" u="none" strike="noStrike">
                <a:solidFill>
                  <a:schemeClr val="dk1"/>
                </a:solidFill>
                <a:effectLst/>
                <a:uFillTx/>
                <a:latin typeface="IBM Plex Sans"/>
              </a:rPr>
              <a:t>образливість, відчуттям неповноцінності, заздрості.</a:t>
            </a:r>
            <a:r>
              <a:rPr lang="uk-UA" sz="1800" b="0" u="none" strike="noStrike">
                <a:solidFill>
                  <a:schemeClr val="dk1"/>
                </a:solidFill>
                <a:effectLst/>
                <a:uFillTx/>
                <a:latin typeface="IBM Plex Sans"/>
              </a:rPr>
              <a:t> Це вимагає самовиховання.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Невротичні і психотичні скарги в практиці сімейних лікарів зустрічаються у 25-65% випадків. Крім того, саме соматичне захворювання впливає на психіку людини. Тому важливим є уважне відношення до всіх психосоматичних процесів, що відбуваються у хворих, до їх переживань, реакцій, пов’ язаних з хворобою і лікуванням.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214" name="PlaceHolder 3"/>
          <p:cNvSpPr>
            <a:spLocks noGrp="1"/>
          </p:cNvSpPr>
          <p:nvPr>
            <p:ph type="sldNum" idx="39"/>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C0FA930-2A6C-4C96-9CD9-B7B81AEA6D99}" type="slidenum">
              <a:rPr lang="uk-UA" sz="1200" b="0" u="none" strike="noStrike">
                <a:solidFill>
                  <a:schemeClr val="dk1">
                    <a:tint val="75000"/>
                  </a:schemeClr>
                </a:solidFill>
                <a:effectLst/>
                <a:uFillTx/>
                <a:latin typeface="Calibri"/>
              </a:rPr>
              <a:t>34</a:t>
            </a:fld>
            <a:endParaRPr lang="uk-UA" sz="1200" b="0" u="none" strike="noStrike">
              <a:solidFill>
                <a:srgbClr val="000000"/>
              </a:solidFill>
              <a:effectLst/>
              <a:uFillTx/>
              <a:latin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2171880" y="279000"/>
            <a:ext cx="9180000" cy="82368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Інтелігентність</a:t>
            </a:r>
            <a:endParaRPr lang="uk-UA" sz="2800" b="0" u="none" strike="noStrike">
              <a:solidFill>
                <a:srgbClr val="000000"/>
              </a:solidFill>
              <a:effectLst/>
              <a:uFillTx/>
              <a:latin typeface="Arial"/>
            </a:endParaRPr>
          </a:p>
        </p:txBody>
      </p:sp>
      <p:sp>
        <p:nvSpPr>
          <p:cNvPr id="216" name="PlaceHolder 2"/>
          <p:cNvSpPr>
            <a:spLocks noGrp="1"/>
          </p:cNvSpPr>
          <p:nvPr>
            <p:ph/>
          </p:nvPr>
        </p:nvSpPr>
        <p:spPr>
          <a:xfrm>
            <a:off x="314280" y="1384200"/>
            <a:ext cx="11532600" cy="47905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Говорячи про лікаря, не можна не зупинитися на таких поняттях як </a:t>
            </a:r>
            <a:r>
              <a:rPr lang="uk-UA" sz="1800" b="0" i="1" u="none" strike="noStrike">
                <a:solidFill>
                  <a:schemeClr val="dk1"/>
                </a:solidFill>
                <a:effectLst/>
                <a:uFillTx/>
                <a:latin typeface="IBM Plex Sans"/>
              </a:rPr>
              <a:t>освіченість й інтелігентність лікаря</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Людина з освітою, ерудована не є обов’ язково інтелігентом</a:t>
            </a:r>
            <a:r>
              <a:rPr lang="uk-UA" sz="1800" b="0" u="none" strike="noStrike">
                <a:solidFill>
                  <a:schemeClr val="dk1"/>
                </a:solidFill>
                <a:effectLst/>
                <a:uFillTx/>
                <a:latin typeface="IBM Plex Sans"/>
              </a:rPr>
              <a:t>. Інтелігентна людина – це і не та, що вміє себе вести за столом чи у товаристві – це все правила поведінки. Інтелігентність – це перш за все поняття високоморальне. Для інтелігентної людини делікатні моральні цінності – совість, доброта, порядність, відповідальність за іншого, жалібність до слабшого – </a:t>
            </a:r>
            <a:r>
              <a:rPr lang="uk-UA" sz="1800" b="1" u="none" strike="noStrike">
                <a:solidFill>
                  <a:schemeClr val="dk1"/>
                </a:solidFill>
                <a:effectLst/>
                <a:uFillTx/>
                <a:latin typeface="IBM Plex Sans"/>
              </a:rPr>
              <a:t>його стиль життя</a:t>
            </a:r>
            <a:r>
              <a:rPr lang="uk-UA" sz="1800" b="0" u="none" strike="noStrike">
                <a:solidFill>
                  <a:schemeClr val="dk1"/>
                </a:solidFill>
                <a:effectLst/>
                <a:uFillTx/>
                <a:latin typeface="IBM Plex Sans"/>
              </a:rPr>
              <a:t>.</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Інтелігент не може існувати без пам’яті – своєї родини, своєї історії.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Учитися бути лікарем – значить учитися бути людиною, - це девіз М. Пирогова.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Студенти медичного факультету Київського університету в прощальному листі   М. Пирогову, який  вийшов у відставку, написали такі слова</a:t>
            </a:r>
            <a:r>
              <a:rPr lang="uk-UA" sz="1800" b="1" u="none" strike="noStrike">
                <a:solidFill>
                  <a:schemeClr val="dk1"/>
                </a:solidFill>
                <a:effectLst/>
                <a:uFillTx/>
                <a:latin typeface="IBM Plex Sans"/>
              </a:rPr>
              <a:t>:”  Ми вдячні тобі за те, що ти навчив нас трудної й складної науки залишатися людиною серед людей!”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На сьогоднішній день образ лікаря в очах суспільства почорнів, а його репутація, в першу чергу моральна, розхитана і її треба відновлювати.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Сила народу в його інтелігенції. І незважаючи на велике значення матеріально-технічних засобів в удосконаленні медичної допомоги, відновлення престижу лікаря в першу чергу залежить від самого лікаря, його </a:t>
            </a:r>
            <a:r>
              <a:rPr lang="uk-UA" sz="1800" b="1" u="none" strike="noStrike">
                <a:solidFill>
                  <a:schemeClr val="dk1"/>
                </a:solidFill>
                <a:effectLst/>
                <a:uFillTx/>
                <a:latin typeface="IBM Plex Sans"/>
              </a:rPr>
              <a:t>особистої і професійної гідності. </a:t>
            </a:r>
            <a:endParaRPr lang="uk-UA" sz="1800" b="0" u="none" strike="noStrike">
              <a:solidFill>
                <a:srgbClr val="000000"/>
              </a:solidFill>
              <a:effectLst/>
              <a:uFillTx/>
              <a:latin typeface="Arial"/>
            </a:endParaRPr>
          </a:p>
        </p:txBody>
      </p:sp>
      <p:sp>
        <p:nvSpPr>
          <p:cNvPr id="217" name="PlaceHolder 3"/>
          <p:cNvSpPr>
            <a:spLocks noGrp="1"/>
          </p:cNvSpPr>
          <p:nvPr>
            <p:ph type="sldNum" idx="40"/>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76751BF6-4513-4AF9-B502-F4BC913EB56E}" type="slidenum">
              <a:rPr lang="uk-UA" sz="1200" b="0" u="none" strike="noStrike">
                <a:solidFill>
                  <a:schemeClr val="dk1">
                    <a:tint val="75000"/>
                  </a:schemeClr>
                </a:solidFill>
                <a:effectLst/>
                <a:uFillTx/>
                <a:latin typeface="Calibri"/>
              </a:rPr>
              <a:t>35</a:t>
            </a:fld>
            <a:endParaRPr lang="uk-UA" sz="1200" b="0" u="none" strike="noStrike">
              <a:solidFill>
                <a:srgbClr val="000000"/>
              </a:solidFill>
              <a:effectLst/>
              <a:uFillTx/>
              <a:latin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p:cNvSpPr>
          <p:nvPr>
            <p:ph/>
          </p:nvPr>
        </p:nvSpPr>
        <p:spPr>
          <a:xfrm>
            <a:off x="674280" y="1980000"/>
            <a:ext cx="4544280" cy="2779200"/>
          </a:xfrm>
          <a:prstGeom prst="rect">
            <a:avLst/>
          </a:prstGeom>
          <a:noFill/>
          <a:ln w="0">
            <a:noFill/>
          </a:ln>
        </p:spPr>
        <p:txBody>
          <a:bodyPr lIns="91440" tIns="45720" rIns="91440" bIns="45720" anchor="t" anchorCtr="1">
            <a:noAutofit/>
          </a:bodyPr>
          <a:lstStyle/>
          <a:p>
            <a:pPr indent="0" algn="ctr" defTabSz="914400">
              <a:lnSpc>
                <a:spcPct val="90000"/>
              </a:lnSpc>
              <a:spcBef>
                <a:spcPts val="1001"/>
              </a:spcBef>
              <a:buNone/>
              <a:tabLst>
                <a:tab pos="0" algn="l"/>
              </a:tabLst>
            </a:pPr>
            <a:r>
              <a:rPr lang="uk-UA" sz="1800" b="0" u="none" strike="noStrike">
                <a:solidFill>
                  <a:schemeClr val="dk1"/>
                </a:solidFill>
                <a:effectLst/>
                <a:uFillTx/>
                <a:latin typeface="IBM Plex Sans"/>
              </a:rPr>
              <a:t>      Специфіка професійної медичної етики полягає у тому, що моральні принципи, людські цінності у медицині безпосередньо пов’язані з тими засобами і прийомами, які використовує дана наука й етика; наукове пізнання і моральна оцінка, істина і добро досягають у медицині свого найвищого розвитку. Об’єктивно-істинне пізнання закономірностей природного і соціального у житті людини у поєднанні з етичною оцінкою і визначенням моральної мети — шлях, яким повинна йти медична наука у боротьбі  за здоров’я людини! </a:t>
            </a:r>
            <a:endParaRPr lang="uk-UA" sz="1800" b="0" u="none" strike="noStrike">
              <a:solidFill>
                <a:srgbClr val="000000"/>
              </a:solidFill>
              <a:effectLst/>
              <a:uFillTx/>
              <a:latin typeface="Arial"/>
            </a:endParaRPr>
          </a:p>
          <a:p>
            <a:pPr indent="0" algn="ctr" defTabSz="914400">
              <a:lnSpc>
                <a:spcPct val="90000"/>
              </a:lnSpc>
              <a:spcBef>
                <a:spcPts val="1001"/>
              </a:spcBef>
              <a:buNone/>
              <a:tabLst>
                <a:tab pos="0" algn="l"/>
              </a:tabLst>
            </a:pP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219" name="PlaceHolder 2"/>
          <p:cNvSpPr>
            <a:spLocks noGrp="1"/>
          </p:cNvSpPr>
          <p:nvPr>
            <p:ph type="sldNum" idx="41"/>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E5172B2-D6BE-452A-96E5-F8A664CA01CF}" type="slidenum">
              <a:rPr lang="uk-UA" sz="1200" b="0" u="none" strike="noStrike">
                <a:solidFill>
                  <a:schemeClr val="dk1">
                    <a:tint val="75000"/>
                  </a:schemeClr>
                </a:solidFill>
                <a:effectLst/>
                <a:uFillTx/>
                <a:latin typeface="Calibri"/>
              </a:rPr>
              <a:t>36</a:t>
            </a:fld>
            <a:endParaRPr lang="uk-UA" sz="1200" b="0" u="none" strike="noStrike">
              <a:solidFill>
                <a:srgbClr val="000000"/>
              </a:solidFill>
              <a:effectLst/>
              <a:uFillTx/>
              <a:latin typeface="Times New Roman"/>
            </a:endParaRPr>
          </a:p>
        </p:txBody>
      </p:sp>
      <p:pic>
        <p:nvPicPr>
          <p:cNvPr id="220" name="Рисунок 208"/>
          <p:cNvPicPr/>
          <p:nvPr/>
        </p:nvPicPr>
        <p:blipFill>
          <a:blip r:embed="rId2"/>
          <a:stretch/>
        </p:blipFill>
        <p:spPr>
          <a:xfrm>
            <a:off x="6300000" y="1440000"/>
            <a:ext cx="5038560" cy="3778560"/>
          </a:xfrm>
          <a:prstGeom prst="rect">
            <a:avLst/>
          </a:prstGeom>
          <a:noFill/>
          <a:ln w="0">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Calibri"/>
              </a:rPr>
              <a:t>Етичні питання в період  пандемій</a:t>
            </a:r>
            <a:br>
              <a:rPr sz="2000"/>
            </a:br>
            <a:endParaRPr lang="uk-UA" sz="2000" b="0" u="none" strike="noStrike">
              <a:solidFill>
                <a:srgbClr val="000000"/>
              </a:solidFill>
              <a:effectLst/>
              <a:uFillTx/>
              <a:latin typeface="Arial"/>
            </a:endParaRPr>
          </a:p>
        </p:txBody>
      </p:sp>
      <p:sp>
        <p:nvSpPr>
          <p:cNvPr id="222" name="PlaceHolder 2"/>
          <p:cNvSpPr>
            <a:spLocks noGrp="1"/>
          </p:cNvSpPr>
          <p:nvPr>
            <p:ph/>
          </p:nvPr>
        </p:nvSpPr>
        <p:spPr>
          <a:xfrm>
            <a:off x="314280" y="1571760"/>
            <a:ext cx="11532600" cy="46029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Реальний і потенційний карантини з їх жорсткими обмеженнями занурюють світ у фрустрацію. У ситуації невизначеності щодо завершення та впливу COVID-19 вимоги й запити до систем охорони здоров'я, які постійно виникають, породжують багато проблем, головною з яких є потреба в нормуванні ресурсів для надання допомоги постраждалим. Медики в усіх країнах не були готові </a:t>
            </a:r>
            <a:r>
              <a:rPr lang="uk-UA" sz="1800" b="1" u="none" strike="noStrike">
                <a:solidFill>
                  <a:srgbClr val="000000"/>
                </a:solidFill>
                <a:effectLst/>
                <a:uFillTx/>
                <a:latin typeface="IBM Plex Sans"/>
              </a:rPr>
              <a:t>до нестачі місць у відділеннях інтенсивної терапії, дефіциту засобів індивідуального захисту людини та професійного захисту медичного персоналу, обмеженої кількості обладнання для кисневої терапії, нестачі чисельності медичного персоналу та часу для прийняття рішень у контексті розподілу допомоги постраждалим від COVID-19. До такої трагічної ситуації, коли пацієнтів необхідно класифікувати та визначати черговість надання медичної допомоги шляхом вибору: </a:t>
            </a:r>
            <a:r>
              <a:rPr lang="uk-UA" sz="1800" b="0" u="none" strike="noStrike">
                <a:solidFill>
                  <a:srgbClr val="000000"/>
                </a:solidFill>
                <a:effectLst/>
                <a:uFillTx/>
                <a:latin typeface="IBM Plex Sans"/>
              </a:rPr>
              <a:t>хто і де отримуватиме (або не отримуватиме) допомогу й лікування (які і де), ніхто не був готовий.</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Питання перед системою охорони здоров'я</a:t>
            </a:r>
            <a:endParaRPr lang="uk-UA" sz="2000" b="0" u="none" strike="noStrike">
              <a:solidFill>
                <a:srgbClr val="000000"/>
              </a:solidFill>
              <a:effectLst/>
              <a:uFillTx/>
              <a:latin typeface="Arial"/>
            </a:endParaRPr>
          </a:p>
        </p:txBody>
      </p:sp>
      <p:sp>
        <p:nvSpPr>
          <p:cNvPr id="224" name="PlaceHolder 2"/>
          <p:cNvSpPr>
            <a:spLocks noGrp="1"/>
          </p:cNvSpPr>
          <p:nvPr>
            <p:ph/>
          </p:nvPr>
        </p:nvSpPr>
        <p:spPr>
          <a:xfrm>
            <a:off x="335520" y="2133000"/>
            <a:ext cx="11520360" cy="132336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0" u="none" strike="noStrike">
                <a:solidFill>
                  <a:srgbClr val="000000"/>
                </a:solidFill>
                <a:effectLst/>
                <a:uFillTx/>
                <a:latin typeface="IBM Plex Sans"/>
              </a:rPr>
              <a:t>	 Пандемія COVID-19 поставила перед системою охорони здоров'я всіх країн світу найважливіше питання: як лікувати постраждалих від вірусу </a:t>
            </a:r>
            <a:r>
              <a:rPr lang="uk-UA" sz="1800" b="1" u="none" strike="noStrike">
                <a:solidFill>
                  <a:srgbClr val="000000"/>
                </a:solidFill>
                <a:effectLst/>
                <a:uFillTx/>
                <a:latin typeface="IBM Plex Sans"/>
              </a:rPr>
              <a:t>в безпечній, справедливій та ефективній формі. </a:t>
            </a:r>
            <a:r>
              <a:rPr lang="uk-UA" sz="1800" b="0" u="none" strike="noStrike">
                <a:solidFill>
                  <a:srgbClr val="000000"/>
                </a:solidFill>
                <a:effectLst/>
                <a:uFillTx/>
                <a:latin typeface="IBM Plex Sans"/>
              </a:rPr>
              <a:t>Насамперед, викликає значне занепокоєння неспроможність зупинити пандемію та допомогти людям, захистити осіб, які цю допомогу надають.</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Під час першої хвилі пандемії COVID-19  за три тижні італійська система охорони здоров'я була практично зруйнована. У лікарнях не було достатньої кількості місць для хворих, медичного персоналу, ліків і обладнання.</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25" name="Picture 2"/>
          <p:cNvPicPr/>
          <p:nvPr/>
        </p:nvPicPr>
        <p:blipFill>
          <a:blip r:embed="rId2"/>
          <a:stretch/>
        </p:blipFill>
        <p:spPr>
          <a:xfrm>
            <a:off x="3595680" y="3929040"/>
            <a:ext cx="4928040" cy="2788200"/>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Розподіл процедур інтенсивного догляду</a:t>
            </a:r>
            <a:endParaRPr lang="uk-UA" sz="2000" b="0" u="none" strike="noStrike">
              <a:solidFill>
                <a:srgbClr val="000000"/>
              </a:solidFill>
              <a:effectLst/>
              <a:uFillTx/>
              <a:latin typeface="Arial"/>
            </a:endParaRPr>
          </a:p>
        </p:txBody>
      </p:sp>
      <p:sp>
        <p:nvSpPr>
          <p:cNvPr id="227" name="PlaceHolder 2"/>
          <p:cNvSpPr>
            <a:spLocks noGrp="1"/>
          </p:cNvSpPr>
          <p:nvPr>
            <p:ph/>
          </p:nvPr>
        </p:nvSpPr>
        <p:spPr>
          <a:xfrm>
            <a:off x="263520" y="2133000"/>
            <a:ext cx="11520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У  “ Рекомендаціях з клінічної етики при розподілі процедур інтенсивного догляду за виняткових обставин з обмеженими ресурсами ”  італійської Асоціації анестезії,  реанімації та інтенсивної терапії (SIAARTI) було запропоновано спрямувати важливі ресурси (зокрема, ліжка інтенсивної терапії та апарати ШВЛ) </a:t>
            </a:r>
            <a:r>
              <a:rPr lang="uk-UA" sz="1800" b="1" u="none" strike="noStrike">
                <a:solidFill>
                  <a:srgbClr val="000000"/>
                </a:solidFill>
                <a:effectLst/>
                <a:uFillTx/>
                <a:latin typeface="IBM Plex Sans"/>
              </a:rPr>
              <a:t>пацієнтам з більшою імовірністю виживання</a:t>
            </a:r>
            <a:r>
              <a:rPr lang="uk-UA" sz="1800" b="0" u="none" strike="noStrike">
                <a:solidFill>
                  <a:srgbClr val="000000"/>
                </a:solidFill>
                <a:effectLst/>
                <a:uFillTx/>
                <a:latin typeface="IBM Plex Sans"/>
              </a:rPr>
              <a:t>. Проте ще на початку пандемії медична допомога надавалася відповідно до черговості надходження постраждалих. </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pic>
        <p:nvPicPr>
          <p:cNvPr id="228" name="Picture 2"/>
          <p:cNvPicPr/>
          <p:nvPr/>
        </p:nvPicPr>
        <p:blipFill>
          <a:blip r:embed="rId2"/>
          <a:stretch/>
        </p:blipFill>
        <p:spPr>
          <a:xfrm>
            <a:off x="3738600" y="3786120"/>
            <a:ext cx="4713840" cy="2808720"/>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Збереження максимальної кількості життів…</a:t>
            </a:r>
            <a:endParaRPr lang="uk-UA" sz="2000" b="0" u="none" strike="noStrike">
              <a:solidFill>
                <a:srgbClr val="000000"/>
              </a:solidFill>
              <a:effectLst/>
              <a:uFillTx/>
              <a:latin typeface="Arial"/>
            </a:endParaRPr>
          </a:p>
        </p:txBody>
      </p:sp>
      <p:sp>
        <p:nvSpPr>
          <p:cNvPr id="230" name="PlaceHolder 2"/>
          <p:cNvSpPr>
            <a:spLocks noGrp="1"/>
          </p:cNvSpPr>
          <p:nvPr>
            <p:ph/>
          </p:nvPr>
        </p:nvSpPr>
        <p:spPr>
          <a:xfrm>
            <a:off x="263520" y="2133000"/>
            <a:ext cx="11448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На межі колапсу були системи охорони здоров’я Франції, Іспанії, Бразилії та інших країн. У Південній Кореї через дефіцит лікарняних ліжок у відділеннях інтенсивної терапії пацієнти чекали своєї черги вдома, що призвело до численних смертей. Урядом Угорщини (7 квітня 2020 р.) було озвучено вимогу до лікарень: залишити не менше ніж 60% з приблизно 70 000 лікарняних ліжок у країні для пацієнтів, інфікованих COVID-19. Відбулася масова евакуація пацієнтів з іншими захворюваннями. Водночас  згідно з “ Етичними вимогами щодо розподілу медичних ресурсів під час пандемії COVID-19” (14.04.2020 р.) Угорської медичної палати</a:t>
            </a:r>
            <a:r>
              <a:rPr lang="uk-UA" sz="1800" b="1" u="none" strike="noStrike">
                <a:solidFill>
                  <a:srgbClr val="000000"/>
                </a:solidFill>
                <a:effectLst/>
                <a:uFillTx/>
                <a:latin typeface="IBM Plex Sans"/>
              </a:rPr>
              <a:t>, основні зусилля були зосереджені на збереженні максимальної кількості життів і пріоритеті пацієнтів з великою імовірністю виживання</a:t>
            </a: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31" name="Picture 3"/>
          <p:cNvPicPr/>
          <p:nvPr/>
        </p:nvPicPr>
        <p:blipFill>
          <a:blip r:embed="rId2"/>
          <a:stretch/>
        </p:blipFill>
        <p:spPr>
          <a:xfrm>
            <a:off x="3238560" y="4000680"/>
            <a:ext cx="4856760" cy="2499120"/>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Етичні рекомендації ради з біоетики</a:t>
            </a:r>
            <a:endParaRPr lang="uk-UA" sz="2000" b="0" u="none" strike="noStrike">
              <a:solidFill>
                <a:srgbClr val="000000"/>
              </a:solidFill>
              <a:effectLst/>
              <a:uFillTx/>
              <a:latin typeface="Arial"/>
            </a:endParaRPr>
          </a:p>
        </p:txBody>
      </p:sp>
      <p:sp>
        <p:nvSpPr>
          <p:cNvPr id="233" name="PlaceHolder 2"/>
          <p:cNvSpPr>
            <a:spLocks noGrp="1"/>
          </p:cNvSpPr>
          <p:nvPr>
            <p:ph/>
          </p:nvPr>
        </p:nvSpPr>
        <p:spPr>
          <a:xfrm>
            <a:off x="191520" y="2565000"/>
            <a:ext cx="11808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У середині березня 2020 р.  Рада з біоетики Наффілда (Hasting Centre and Nuffield Council on Bioethics) опублікували “ Етичні рекомендації щодо реагування на COVID-19”. Згідно з цими рекомендаціями, заходи у сфері охорони </a:t>
            </a:r>
            <a:r>
              <a:rPr lang="uk-UA" sz="1800" b="0" i="1" u="none" strike="noStrike">
                <a:solidFill>
                  <a:srgbClr val="000000"/>
                </a:solidFill>
                <a:effectLst/>
                <a:uFillTx/>
                <a:latin typeface="IBM Plex Sans"/>
              </a:rPr>
              <a:t>здоров'я повинні г’рунтуватися на фактичних даних і бути пропорційними, </a:t>
            </a:r>
            <a:r>
              <a:rPr lang="uk-UA" sz="1800" b="1" i="1" u="none" strike="noStrike">
                <a:solidFill>
                  <a:srgbClr val="000000"/>
                </a:solidFill>
                <a:effectLst/>
                <a:uFillTx/>
                <a:latin typeface="IBM Plex Sans"/>
              </a:rPr>
              <a:t>зводити до мінімуму примус і вторгнення в життя людей, а також необхідно ставитися до людей як до рівних з моральної точки зору</a:t>
            </a:r>
            <a:r>
              <a:rPr lang="uk-UA" sz="1800" b="0" u="none" strike="noStrike">
                <a:solidFill>
                  <a:srgbClr val="000000"/>
                </a:solidFill>
                <a:effectLst/>
                <a:uFillTx/>
                <a:latin typeface="IBM Plex Sans"/>
              </a:rPr>
              <a:t>. Більше того, мета втручань і наукові знання, цінності та судження, на яких вони засновані, мають бути доведені до громадськості . В  СМІ (NBC News) того періоду повідомлялося про необхідність резервування апаратів ШВЛ для молодих пацієнтів. У США в період першої хвилі епідемії медичні працівники відчули брак масок з високим ступенем захисту. І це призвело до виключних рекомендацій повторного використання одноразових масок у кризових ситуаціях. У деяких лікарнях Нью-Йорка використовували одні й ті самі апарати ШВЛ для двох пацієнтів з ризиком їх інфікування. </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Етичні проблеми</a:t>
            </a:r>
            <a:endParaRPr lang="uk-UA" sz="2000" b="0" u="none" strike="noStrike">
              <a:solidFill>
                <a:srgbClr val="000000"/>
              </a:solidFill>
              <a:effectLst/>
              <a:uFillTx/>
              <a:latin typeface="Arial"/>
            </a:endParaRPr>
          </a:p>
        </p:txBody>
      </p:sp>
      <p:sp>
        <p:nvSpPr>
          <p:cNvPr id="235" name="PlaceHolder 2"/>
          <p:cNvSpPr>
            <a:spLocks noGrp="1"/>
          </p:cNvSpPr>
          <p:nvPr>
            <p:ph/>
          </p:nvPr>
        </p:nvSpPr>
        <p:spPr>
          <a:xfrm>
            <a:off x="119160" y="2637000"/>
            <a:ext cx="11808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Етичні проблеми прийняття медичних рішень під час пандемії коронавірусу не обмежувалися сферою нормування ресурсів і допомоги постраждалим. У Данії, Швеції, Великій Британії вимоги до використання захисних засобів серед населення були знижені, що викликало неоднозначну реакцію медичних працівників, а особливо сусідських країн з більш жорсткими вимогами до індивідуального захисту людини. Глобальне товариство спостерігало як кожна держава думала тільки про своє благо у своїх територіальних межах і національних ресурсах. Єдиними державами, які мали план дій у період глобальної кризи в сфері охорони здоров'я, були маленькі азіатські країни: Сінгапур, Тайвань, Гонконг. Швидкість їх медичних рішень дозволила запобігти </a:t>
            </a:r>
            <a:r>
              <a:rPr lang="uk-UA" sz="1800" b="1" u="none" strike="noStrike">
                <a:solidFill>
                  <a:srgbClr val="000000"/>
                </a:solidFill>
                <a:effectLst/>
                <a:uFillTx/>
                <a:latin typeface="IBM Plex Sans"/>
              </a:rPr>
              <a:t>значним економічним спадам </a:t>
            </a:r>
            <a:r>
              <a:rPr lang="uk-UA" sz="1800" b="0" u="none" strike="noStrike">
                <a:solidFill>
                  <a:srgbClr val="000000"/>
                </a:solidFill>
                <a:effectLst/>
                <a:uFillTx/>
                <a:latin typeface="IBM Plex Sans"/>
              </a:rPr>
              <a:t>у своїх країнах. Поведінка більшості урядів у період пандемії COVID-19 навряд чи була обґрунтованою та раціональною: приховування й ігнорування інформації, несвоєчасне інформування, недооцінка небезпеки вірусу COVID-19, дефіцит ресурсів допомоги, непідготованість медичної інфраструктури, політичний безлад, націоналістичні настрої, політизація медичних рішень, слабкість глобального лідерства тощо.</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Розв’язання етичних питань</a:t>
            </a:r>
            <a:endParaRPr lang="uk-UA" sz="2000" b="0" u="none" strike="noStrike">
              <a:solidFill>
                <a:srgbClr val="000000"/>
              </a:solidFill>
              <a:effectLst/>
              <a:uFillTx/>
              <a:latin typeface="Arial"/>
            </a:endParaRPr>
          </a:p>
        </p:txBody>
      </p:sp>
      <p:sp>
        <p:nvSpPr>
          <p:cNvPr id="237" name="PlaceHolder 2"/>
          <p:cNvSpPr>
            <a:spLocks noGrp="1"/>
          </p:cNvSpPr>
          <p:nvPr>
            <p:ph/>
          </p:nvPr>
        </p:nvSpPr>
        <p:spPr>
          <a:xfrm>
            <a:off x="191520" y="2277000"/>
            <a:ext cx="11664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В умовах пандемії COVID-19 виникає багато складних проблем, які потрібно вирішувати. І кожна з них має етичний акцент. Одна з найважливіших проблем пандемії COVID-19, до якої світ не був готовий, – </a:t>
            </a:r>
            <a:r>
              <a:rPr lang="uk-UA" sz="1800" b="1" u="none" strike="noStrike">
                <a:solidFill>
                  <a:srgbClr val="000000"/>
                </a:solidFill>
                <a:effectLst/>
                <a:uFillTx/>
                <a:latin typeface="IBM Plex Sans"/>
              </a:rPr>
              <a:t>це розв’язання етичних питань справедливого нормування медичних ресурсів і допомоги</a:t>
            </a:r>
            <a:r>
              <a:rPr lang="uk-UA" sz="1800" b="0" u="none" strike="noStrike">
                <a:solidFill>
                  <a:srgbClr val="000000"/>
                </a:solidFill>
                <a:effectLst/>
                <a:uFillTx/>
                <a:latin typeface="IBM Plex Sans"/>
              </a:rPr>
              <a:t> постраждалим від COVID-19 та інших захворювань при дефіциті ресурсів, коли немає можливості допомогти кожному. У таких умовах етична парадигма стає складнішою і лікарі повинні робити непростий вибір щодо розподілу ресурсів і сортування пацієнтів з наслідками для життя та смерті.</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pic>
        <p:nvPicPr>
          <p:cNvPr id="238" name="Рисунок 4"/>
          <p:cNvPicPr/>
          <p:nvPr/>
        </p:nvPicPr>
        <p:blipFill>
          <a:blip r:embed="rId2"/>
          <a:stretch/>
        </p:blipFill>
        <p:spPr>
          <a:xfrm>
            <a:off x="4309920" y="4143240"/>
            <a:ext cx="3337560" cy="2070720"/>
          </a:xfrm>
          <a:prstGeom prst="rect">
            <a:avLst/>
          </a:prstGeom>
          <a:noFill/>
          <a:ln w="9525">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Медичні  рішення </a:t>
            </a:r>
            <a:endParaRPr lang="uk-UA" sz="2000" b="0" u="none" strike="noStrike">
              <a:solidFill>
                <a:srgbClr val="000000"/>
              </a:solidFill>
              <a:effectLst/>
              <a:uFillTx/>
              <a:latin typeface="Arial"/>
            </a:endParaRPr>
          </a:p>
        </p:txBody>
      </p:sp>
      <p:sp>
        <p:nvSpPr>
          <p:cNvPr id="240" name="PlaceHolder 2"/>
          <p:cNvSpPr>
            <a:spLocks noGrp="1"/>
          </p:cNvSpPr>
          <p:nvPr>
            <p:ph/>
          </p:nvPr>
        </p:nvSpPr>
        <p:spPr>
          <a:xfrm>
            <a:off x="191520" y="1989000"/>
            <a:ext cx="11664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Є багато літератури та документів з біоетики, де обґрунтовуються підходи до медичних рішень “ сортування ” та застосування різних його форм.  Католицькі біоетики (Католицька асоціація охорони здоров'я США, Католицька медична асоціація, Національний католицький центр біоетики в США) визначають медичні рішення “ клінічного сортування ” тільки частиною більш найвищих етичних проблем профілактичних стратегій: лікарняний лист, допомога в тестуванні та лікуванні, правдива інформація тощо . Католицька етика дозволяє приймати утилітарні рішення: </a:t>
            </a:r>
            <a:r>
              <a:rPr lang="uk-UA" sz="1800" b="1" u="none" strike="noStrike">
                <a:solidFill>
                  <a:srgbClr val="000000"/>
                </a:solidFill>
                <a:effectLst/>
                <a:uFillTx/>
                <a:latin typeface="IBM Plex Sans"/>
              </a:rPr>
              <a:t>максимізація блага для більшої кількості людей. </a:t>
            </a:r>
            <a:r>
              <a:rPr lang="uk-UA" sz="1800" b="0" u="none" strike="noStrike">
                <a:solidFill>
                  <a:srgbClr val="000000"/>
                </a:solidFill>
                <a:effectLst/>
                <a:uFillTx/>
                <a:latin typeface="IBM Plex Sans"/>
              </a:rPr>
              <a:t>Водночас католики застерігають від утилітарних підходів в етиці, до яких не належить повага до гідності людини.</a:t>
            </a:r>
            <a:endParaRPr lang="uk-UA" sz="1800" b="0" u="none" strike="noStrike">
              <a:solidFill>
                <a:srgbClr val="000000"/>
              </a:solidFill>
              <a:effectLst/>
              <a:uFillTx/>
              <a:latin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Біоетичні  норми</a:t>
            </a:r>
            <a:endParaRPr lang="uk-UA" sz="2000" b="0" u="none" strike="noStrike">
              <a:solidFill>
                <a:srgbClr val="000000"/>
              </a:solidFill>
              <a:effectLst/>
              <a:uFillTx/>
              <a:latin typeface="Arial"/>
            </a:endParaRPr>
          </a:p>
        </p:txBody>
      </p:sp>
      <p:sp>
        <p:nvSpPr>
          <p:cNvPr id="242" name="PlaceHolder 2"/>
          <p:cNvSpPr>
            <a:spLocks noGrp="1"/>
          </p:cNvSpPr>
          <p:nvPr>
            <p:ph/>
          </p:nvPr>
        </p:nvSpPr>
        <p:spPr>
          <a:xfrm>
            <a:off x="191520" y="2277000"/>
            <a:ext cx="11664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В ЄС єдиним юридично обов'язковим документом про права людини в біомедицині є </a:t>
            </a:r>
            <a:r>
              <a:rPr lang="uk-UA" sz="1800" b="1" u="none" strike="noStrike">
                <a:solidFill>
                  <a:srgbClr val="000000"/>
                </a:solidFill>
                <a:effectLst/>
                <a:uFillTx/>
                <a:latin typeface="IBM Plex Sans"/>
              </a:rPr>
              <a:t>Конвенція про захист прав і гідності людини</a:t>
            </a:r>
            <a:r>
              <a:rPr lang="uk-UA" sz="1800" b="0" u="none" strike="noStrike">
                <a:solidFill>
                  <a:srgbClr val="000000"/>
                </a:solidFill>
                <a:effectLst/>
                <a:uFillTx/>
                <a:latin typeface="IBM Plex Sans"/>
              </a:rPr>
              <a:t> щодо застосування досягнень біології та медицини (1997 р.).  Комітетом  біоетики Ради Європи визначено найбільш вичерпний і юридично обов'язковий набір біоетичних норм: </a:t>
            </a:r>
            <a:r>
              <a:rPr lang="uk-UA" sz="1800" b="1" u="none" strike="noStrike">
                <a:solidFill>
                  <a:srgbClr val="000000"/>
                </a:solidFill>
                <a:effectLst/>
                <a:uFillTx/>
                <a:latin typeface="IBM Plex Sans"/>
              </a:rPr>
              <a:t>інтереси людини превалюють над інтересами суспільства та науки; рівний доступ до медичної допомоги відповідної якості; захист людської гідності, прав людини та індивідуальних свобод щодо використання технологій та еволюції біомедичних практик; захист прав осіб, які проходять дослідження та перебувають у надзвичайних клінічних ситуаціях, спрямованих на розробку відповідних терапевтичних і профілактичних заходів. </a:t>
            </a:r>
            <a:r>
              <a:rPr lang="uk-UA" sz="1800" b="0" i="1" u="none" strike="noStrike">
                <a:solidFill>
                  <a:srgbClr val="000000"/>
                </a:solidFill>
                <a:effectLst/>
                <a:uFillTx/>
                <a:latin typeface="IBM Plex Sans"/>
              </a:rPr>
              <a:t>Проте і в цих документах немає чітких правил нормування дефіцитних ресурсів </a:t>
            </a:r>
            <a:r>
              <a:rPr lang="uk-UA" sz="1800" b="0" u="none" strike="noStrike">
                <a:solidFill>
                  <a:srgbClr val="000000"/>
                </a:solidFill>
                <a:effectLst/>
                <a:uFillTx/>
                <a:latin typeface="IBM Plex Sans"/>
              </a:rPr>
              <a:t>і “ клінічного сортування ” пацієнтів в умовах пандемії.</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pic>
        <p:nvPicPr>
          <p:cNvPr id="243" name="Picture 2"/>
          <p:cNvPicPr/>
          <p:nvPr/>
        </p:nvPicPr>
        <p:blipFill>
          <a:blip r:embed="rId2"/>
          <a:stretch/>
        </p:blipFill>
        <p:spPr>
          <a:xfrm>
            <a:off x="4167000" y="4143240"/>
            <a:ext cx="3499560" cy="2499120"/>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Кризові стандарти допомоги</a:t>
            </a:r>
            <a:endParaRPr lang="uk-UA" sz="2000" b="0" u="none" strike="noStrike">
              <a:solidFill>
                <a:srgbClr val="000000"/>
              </a:solidFill>
              <a:effectLst/>
              <a:uFillTx/>
              <a:latin typeface="Arial"/>
            </a:endParaRPr>
          </a:p>
        </p:txBody>
      </p:sp>
      <p:sp>
        <p:nvSpPr>
          <p:cNvPr id="245" name="PlaceHolder 2"/>
          <p:cNvSpPr>
            <a:spLocks noGrp="1"/>
          </p:cNvSpPr>
          <p:nvPr>
            <p:ph/>
          </p:nvPr>
        </p:nvSpPr>
        <p:spPr>
          <a:xfrm>
            <a:off x="191520" y="2061000"/>
            <a:ext cx="11664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У США (Нью-Йорку, 2015 р.) робоча група з етики створила Рекомендації щодо розподілу апаратів ШВЛ під час пандемії грипу . Цей документ став основою для політики розподілу ШВЛ у лікарнях Нью-Йорка, а також  розроблено План для етапів збільшення кризової загрози.</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0" u="none" strike="noStrike">
                <a:solidFill>
                  <a:srgbClr val="000000"/>
                </a:solidFill>
                <a:effectLst/>
                <a:uFillTx/>
                <a:latin typeface="IBM Plex Sans"/>
              </a:rPr>
              <a:t>	Переважно в розвинутих країнах процеси “ клінічного сортування ” формалізовані в інституційних і організаційних політиках систем охорони здоров'я в контексті кризових стандартів допомоги при катастрофах і пандеміях.  Вони розроблені, формалізовані в нормативних документах і впроваджені по всій вертикалі системи охорони здоров'я. Для конкретної кризової ситуації необхідним є тільки коригування цих документів у контексті специфіки моменту.</a:t>
            </a:r>
            <a:endParaRPr lang="uk-UA" sz="1800" b="0" u="none" strike="noStrike">
              <a:solidFill>
                <a:srgbClr val="000000"/>
              </a:solidFill>
              <a:effectLst/>
              <a:uFillTx/>
              <a:latin typeface="Arial"/>
            </a:endParaRPr>
          </a:p>
        </p:txBody>
      </p:sp>
      <p:pic>
        <p:nvPicPr>
          <p:cNvPr id="246" name="Picture 2"/>
          <p:cNvPicPr/>
          <p:nvPr/>
        </p:nvPicPr>
        <p:blipFill>
          <a:blip r:embed="rId2"/>
          <a:stretch/>
        </p:blipFill>
        <p:spPr>
          <a:xfrm>
            <a:off x="3952800" y="4000680"/>
            <a:ext cx="3999600" cy="264528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 Ієрархічна схема процесу регламентації.  </a:t>
            </a:r>
            <a:endParaRPr lang="uk-UA" sz="2000" b="0" u="none" strike="noStrike">
              <a:solidFill>
                <a:srgbClr val="000000"/>
              </a:solidFill>
              <a:effectLst/>
              <a:uFillTx/>
              <a:latin typeface="Arial"/>
            </a:endParaRPr>
          </a:p>
        </p:txBody>
      </p:sp>
      <p:sp>
        <p:nvSpPr>
          <p:cNvPr id="248" name="PlaceHolder 2"/>
          <p:cNvSpPr>
            <a:spLocks noGrp="1"/>
          </p:cNvSpPr>
          <p:nvPr>
            <p:ph/>
          </p:nvPr>
        </p:nvSpPr>
        <p:spPr>
          <a:xfrm>
            <a:off x="263520" y="2421000"/>
            <a:ext cx="11124360" cy="132336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Етичний компас медичних рішень під час пандемії COVID-19 на рис. 1.</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1 • Політика та стратегія системи охорони здоров'я в кризових умовах (Уряд)</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2 • Національний стандарт екстреної медичної допомоги •(Міністерство охорони здоров'я)</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3 • Політика медичних закладів щодо сценаріїв дефіциту ресурсів (клініка)</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4 • Протоколи реалізації сценаріїв "клінічного сортування" •(медичний персонал)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uk-UA" sz="1800" b="0" u="none" strike="noStrike">
                <a:solidFill>
                  <a:srgbClr val="000000"/>
                </a:solidFill>
                <a:effectLst/>
                <a:uFillTx/>
                <a:latin typeface="IBM Plex Sans"/>
              </a:rPr>
              <a:t> </a:t>
            </a:r>
            <a:r>
              <a:rPr lang="uk-UA" sz="2000" b="1" u="none" strike="noStrike">
                <a:solidFill>
                  <a:srgbClr val="000000"/>
                </a:solidFill>
                <a:effectLst/>
                <a:uFillTx/>
                <a:latin typeface="IBM Plex Sans"/>
              </a:rPr>
              <a:t>Хто повинен приймати рішення про нормування ресурсів?</a:t>
            </a:r>
            <a:endParaRPr lang="uk-UA" sz="2000" b="0" u="none" strike="noStrike">
              <a:solidFill>
                <a:srgbClr val="000000"/>
              </a:solidFill>
              <a:effectLst/>
              <a:uFillTx/>
              <a:latin typeface="Arial"/>
            </a:endParaRPr>
          </a:p>
        </p:txBody>
      </p:sp>
      <p:sp>
        <p:nvSpPr>
          <p:cNvPr id="250" name="PlaceHolder 2"/>
          <p:cNvSpPr>
            <a:spLocks noGrp="1"/>
          </p:cNvSpPr>
          <p:nvPr>
            <p:ph/>
          </p:nvPr>
        </p:nvSpPr>
        <p:spPr>
          <a:xfrm>
            <a:off x="119160" y="2493000"/>
            <a:ext cx="11808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Кожна клініка повинна мати коротке керівництво (рекомендації) з описом сценаріїв дефіциту ресурсів у кризових умовах (дисбалансу між можливостями медичного закладу та потребою пацієнтів в ефективному доступі до ресурсів надання допомоги) і протоколи їх реалізації. Такі документи дозволяють не відповідати на запитання: “ Хто повинен приймати рішення про нормування ресурсів і “ клінічне сортування ” пацієнтів у кризових ситуаціях, коли час – це головний ресурс для важких пацієнтів?”. Відповіді вже відображені в протоколах реалізації сценаріїв дефіциту ресурсів. До кваліфікаційної підготовки медичного персоналу належить навчати  таким навичкам, які набуваються в рамках спеціальних тренінгів, майстер-класів, курсів підвищення кваліфікації тощо.</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2171880" y="279000"/>
            <a:ext cx="9180000" cy="86292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Нормування дефіцитних медичних ресурсів в Україні</a:t>
            </a:r>
            <a:endParaRPr lang="uk-UA" sz="2000" b="0" u="none" strike="noStrike">
              <a:solidFill>
                <a:srgbClr val="000000"/>
              </a:solidFill>
              <a:effectLst/>
              <a:uFillTx/>
              <a:latin typeface="Arial"/>
            </a:endParaRPr>
          </a:p>
        </p:txBody>
      </p:sp>
      <p:sp>
        <p:nvSpPr>
          <p:cNvPr id="252" name="PlaceHolder 2"/>
          <p:cNvSpPr>
            <a:spLocks noGrp="1"/>
          </p:cNvSpPr>
          <p:nvPr>
            <p:ph/>
          </p:nvPr>
        </p:nvSpPr>
        <p:spPr>
          <a:xfrm>
            <a:off x="166680" y="1285920"/>
            <a:ext cx="12024360" cy="542808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2000" b="0" u="none" strike="noStrike">
                <a:solidFill>
                  <a:srgbClr val="000000"/>
                </a:solidFill>
                <a:effectLst/>
                <a:uFillTx/>
                <a:latin typeface="IBM Plex Sans"/>
              </a:rPr>
              <a:t>	Питання нормування дефіцитних медичних ресурсів і “ клінічного сортування ” пацієнтів під час пандемії COVID-19 в Україні. У відповідь на пандемію COVID-19 Міністерством охорони здоров'я України прийнято низку документів: Закон України “ Про внесення змін до деяких законів України щодо забезпечення лікування коронавірусної хвороби (COVID-19)”</a:t>
            </a:r>
            <a:endParaRPr lang="uk-UA" sz="2000" b="0" u="none" strike="noStrike">
              <a:solidFill>
                <a:srgbClr val="000000"/>
              </a:solidFill>
              <a:effectLst/>
              <a:uFillTx/>
              <a:latin typeface="Arial"/>
            </a:endParaRPr>
          </a:p>
          <a:p>
            <a:pPr indent="0">
              <a:lnSpc>
                <a:spcPct val="100000"/>
              </a:lnSpc>
              <a:buNone/>
              <a:tabLst>
                <a:tab pos="0" algn="l"/>
              </a:tabLst>
            </a:pPr>
            <a:r>
              <a:rPr lang="uk-UA" sz="2000" b="0" u="none" strike="noStrike">
                <a:solidFill>
                  <a:srgbClr val="000000"/>
                </a:solidFill>
                <a:effectLst/>
                <a:uFillTx/>
                <a:latin typeface="IBM Plex Sans"/>
              </a:rPr>
              <a:t>1  . накази Міністерства охорони здоров’я України “ Організація надання медичної допомоги хворим на коронавірусну хворобу (COVID-19)”</a:t>
            </a:r>
            <a:endParaRPr lang="uk-UA" sz="2000" b="0" u="none" strike="noStrike">
              <a:solidFill>
                <a:srgbClr val="000000"/>
              </a:solidFill>
              <a:effectLst/>
              <a:uFillTx/>
              <a:latin typeface="Arial"/>
            </a:endParaRPr>
          </a:p>
          <a:p>
            <a:pPr indent="0">
              <a:lnSpc>
                <a:spcPct val="100000"/>
              </a:lnSpc>
              <a:buNone/>
              <a:tabLst>
                <a:tab pos="0" algn="l"/>
              </a:tabLst>
            </a:pPr>
            <a:r>
              <a:rPr lang="uk-UA" sz="2000" b="0" u="none" strike="noStrike">
                <a:solidFill>
                  <a:srgbClr val="000000"/>
                </a:solidFill>
                <a:effectLst/>
                <a:uFillTx/>
                <a:latin typeface="IBM Plex Sans"/>
              </a:rPr>
              <a:t>2 .  “ Про внесення змін до протоколу “Надання медичної допомоги для лікування коронавірусної хвороби (COVID-19)”</a:t>
            </a:r>
            <a:endParaRPr lang="uk-UA" sz="2000" b="0" u="none" strike="noStrike">
              <a:solidFill>
                <a:srgbClr val="000000"/>
              </a:solidFill>
              <a:effectLst/>
              <a:uFillTx/>
              <a:latin typeface="Arial"/>
            </a:endParaRPr>
          </a:p>
          <a:p>
            <a:pPr indent="0">
              <a:lnSpc>
                <a:spcPct val="100000"/>
              </a:lnSpc>
              <a:buNone/>
              <a:tabLst>
                <a:tab pos="0" algn="l"/>
              </a:tabLst>
            </a:pPr>
            <a:r>
              <a:rPr lang="uk-UA" sz="2000" b="0" u="none" strike="noStrike">
                <a:solidFill>
                  <a:srgbClr val="000000"/>
                </a:solidFill>
                <a:effectLst/>
                <a:uFillTx/>
                <a:latin typeface="IBM Plex Sans"/>
              </a:rPr>
              <a:t>3 .  “ Про внесення змін до протоколу “ Надання медичної допомоги для лікування коронавірусної хвороби (COVID-19)”</a:t>
            </a:r>
            <a:endParaRPr lang="uk-UA" sz="2000" b="0" u="none" strike="noStrike">
              <a:solidFill>
                <a:srgbClr val="000000"/>
              </a:solidFill>
              <a:effectLst/>
              <a:uFillTx/>
              <a:latin typeface="Arial"/>
            </a:endParaRPr>
          </a:p>
          <a:p>
            <a:pPr indent="0">
              <a:lnSpc>
                <a:spcPct val="100000"/>
              </a:lnSpc>
              <a:buNone/>
              <a:tabLst>
                <a:tab pos="0" algn="l"/>
              </a:tabLst>
            </a:pPr>
            <a:r>
              <a:rPr lang="uk-UA" sz="2000" b="0" u="none" strike="noStrike">
                <a:solidFill>
                  <a:srgbClr val="000000"/>
                </a:solidFill>
                <a:effectLst/>
                <a:uFillTx/>
                <a:latin typeface="IBM Plex Sans"/>
              </a:rPr>
              <a:t>4 .  “ Про внесення змін до Стандартів медичної допомоги “Коронавірусна хвороба COVID-19”</a:t>
            </a:r>
            <a:endParaRPr lang="uk-UA" sz="2000" b="0" u="none" strike="noStrike">
              <a:solidFill>
                <a:srgbClr val="000000"/>
              </a:solidFill>
              <a:effectLst/>
              <a:uFillTx/>
              <a:latin typeface="Arial"/>
            </a:endParaRPr>
          </a:p>
          <a:p>
            <a:pPr indent="0">
              <a:lnSpc>
                <a:spcPct val="100000"/>
              </a:lnSpc>
              <a:buNone/>
              <a:tabLst>
                <a:tab pos="0" algn="l"/>
              </a:tabLst>
            </a:pPr>
            <a:r>
              <a:rPr lang="uk-UA" sz="2000" b="0" u="none" strike="noStrike">
                <a:solidFill>
                  <a:srgbClr val="000000"/>
                </a:solidFill>
                <a:effectLst/>
                <a:uFillTx/>
                <a:latin typeface="IBM Plex Sans"/>
              </a:rPr>
              <a:t>5 .  “ Про затвердження Зміни до Стандартів медичної допомоги “Коронавірусна хвороба (COVID-19)”</a:t>
            </a:r>
            <a:endParaRPr lang="uk-UA" sz="2000" b="0" u="none" strike="noStrike">
              <a:solidFill>
                <a:srgbClr val="000000"/>
              </a:solidFill>
              <a:effectLst/>
              <a:uFillTx/>
              <a:latin typeface="Arial"/>
            </a:endParaRPr>
          </a:p>
          <a:p>
            <a:pPr indent="0">
              <a:lnSpc>
                <a:spcPct val="100000"/>
              </a:lnSpc>
              <a:buNone/>
              <a:tabLst>
                <a:tab pos="0" algn="l"/>
              </a:tabLst>
            </a:pPr>
            <a:r>
              <a:rPr lang="uk-UA" sz="2000" b="0" u="none" strike="noStrike">
                <a:solidFill>
                  <a:srgbClr val="000000"/>
                </a:solidFill>
                <a:effectLst/>
                <a:uFillTx/>
                <a:latin typeface="IBM Plex Sans"/>
              </a:rPr>
              <a:t> У жодному із зазначених документів і стандартів </a:t>
            </a:r>
            <a:r>
              <a:rPr lang="uk-UA" sz="2000" b="1" u="none" strike="noStrike">
                <a:solidFill>
                  <a:srgbClr val="000000"/>
                </a:solidFill>
                <a:effectLst/>
                <a:uFillTx/>
                <a:latin typeface="IBM Plex Sans"/>
              </a:rPr>
              <a:t>не розглядаються </a:t>
            </a:r>
            <a:r>
              <a:rPr lang="uk-UA" sz="2000" b="0" u="none" strike="noStrike">
                <a:solidFill>
                  <a:srgbClr val="000000"/>
                </a:solidFill>
                <a:effectLst/>
                <a:uFillTx/>
                <a:latin typeface="IBM Plex Sans"/>
              </a:rPr>
              <a:t>питання нормування дефіцитних ресурсів і “ клінічного сортування ” пацієнтів у таких кризових умовах. Відповідно до змісту цих нормативних документів, питання нормування дефіцитних ресурсів і “ клінічного сортування ” пацієнтів у кризових умовах пандемії COVID-19 в Україні </a:t>
            </a:r>
            <a:r>
              <a:rPr lang="uk-UA" sz="2000" b="1" u="none" strike="noStrike">
                <a:solidFill>
                  <a:srgbClr val="000000"/>
                </a:solidFill>
                <a:effectLst/>
                <a:uFillTx/>
                <a:latin typeface="IBM Plex Sans"/>
              </a:rPr>
              <a:t>не порушувалися</a:t>
            </a:r>
            <a:r>
              <a:rPr lang="uk-UA" sz="2000" b="0" u="none" strike="noStrike">
                <a:solidFill>
                  <a:srgbClr val="000000"/>
                </a:solidFill>
                <a:effectLst/>
                <a:uFillTx/>
                <a:latin typeface="IBM Plex Sans"/>
              </a:rPr>
              <a:t>.</a:t>
            </a:r>
            <a:endParaRPr lang="uk-UA" sz="2000" b="0" u="none" strike="noStrike">
              <a:solidFill>
                <a:srgbClr val="000000"/>
              </a:solidFill>
              <a:effectLst/>
              <a:uFillTx/>
              <a:latin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Головна біоетична дилема пандемії COVID-19</a:t>
            </a:r>
            <a:br>
              <a:rPr sz="2000"/>
            </a:br>
            <a:endParaRPr lang="uk-UA" sz="2000" b="0" u="none" strike="noStrike">
              <a:solidFill>
                <a:srgbClr val="000000"/>
              </a:solidFill>
              <a:effectLst/>
              <a:uFillTx/>
              <a:latin typeface="Arial"/>
            </a:endParaRPr>
          </a:p>
        </p:txBody>
      </p:sp>
      <p:sp>
        <p:nvSpPr>
          <p:cNvPr id="254" name="PlaceHolder 2"/>
          <p:cNvSpPr>
            <a:spLocks noGrp="1"/>
          </p:cNvSpPr>
          <p:nvPr>
            <p:ph/>
          </p:nvPr>
        </p:nvSpPr>
        <p:spPr>
          <a:xfrm>
            <a:off x="191520" y="2349000"/>
            <a:ext cx="11664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Під час пандемій системи охорони здоров'я відчувають обмеження, а зростання кількості тяжких випадків викликає серйозні етичні проблеми, які професіонали та компетентні органи повинні вирішувати при наданні медичної допомоги пацієнтам. Складні рішення повинні прийматися на колективному та індивідуальному рівнях у контексті невизначеності й обмежених ресурсів, що може спричинити серйозні наслідки для окремих пацієнтів. Немає більш фундаментальної етичної напруженості, ніж розподіл дефіциту ресурсів і допомоги постраждалим під час пандемії. Крім виснажливого робочого графіка, вичерпання запасів лікарських препаратів, ресурсів обладнання та строку придатності захисного спорядження медики стикаються з важким вибором між пацієнтами при розподілі дефіцитних ресурсів. </a:t>
            </a:r>
            <a:r>
              <a:rPr lang="uk-UA" sz="1800" b="1" u="none" strike="noStrike">
                <a:solidFill>
                  <a:srgbClr val="000000"/>
                </a:solidFill>
                <a:effectLst/>
                <a:uFillTx/>
                <a:latin typeface="IBM Plex Sans"/>
              </a:rPr>
              <a:t>Це дуже складно й емоційно болісно</a:t>
            </a:r>
            <a:r>
              <a:rPr lang="uk-UA" sz="1800" b="0" u="none" strike="noStrike">
                <a:solidFill>
                  <a:srgbClr val="000000"/>
                </a:solidFill>
                <a:effectLst/>
                <a:uFillTx/>
                <a:latin typeface="IBM Plex Sans"/>
              </a:rPr>
              <a:t>. Кожен лікар енергійно захищає своїх пацієнтів, але з погляду  утилітарної етики всі пацієнти заслуговують на те, щоб про них дбали.</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Утилітаризм це</a:t>
            </a:r>
            <a:endParaRPr lang="uk-UA" sz="2000" b="0" u="none" strike="noStrike">
              <a:solidFill>
                <a:srgbClr val="000000"/>
              </a:solidFill>
              <a:effectLst/>
              <a:uFillTx/>
              <a:latin typeface="Arial"/>
            </a:endParaRPr>
          </a:p>
        </p:txBody>
      </p:sp>
      <p:sp>
        <p:nvSpPr>
          <p:cNvPr id="256" name="PlaceHolder 2"/>
          <p:cNvSpPr>
            <a:spLocks noGrp="1"/>
          </p:cNvSpPr>
          <p:nvPr>
            <p:ph/>
          </p:nvPr>
        </p:nvSpPr>
        <p:spPr>
          <a:xfrm>
            <a:off x="191520" y="2277000"/>
            <a:ext cx="11736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Філософсько-етичні погляди на моральну оцінку поведінки або вчинки людини, які посилаються на праці Арістотеля, Е. Канта, І. Бентама і Дж.С. Мілля, виокремлюють  такий підхід  :</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a:p>
            <a:pPr indent="0" algn="just">
              <a:lnSpc>
                <a:spcPct val="100000"/>
              </a:lnSpc>
              <a:buNone/>
              <a:tabLst>
                <a:tab pos="0" algn="l"/>
              </a:tabLst>
            </a:pPr>
            <a:r>
              <a:rPr lang="uk-UA" sz="1800" b="0" u="none" strike="noStrike">
                <a:solidFill>
                  <a:srgbClr val="000000"/>
                </a:solidFill>
                <a:effectLst/>
                <a:uFillTx/>
                <a:latin typeface="IBM Plex Sans"/>
              </a:rPr>
              <a:t> утилітаризм з погляду  наслідків цих дій і категоричний імператив з акцентом на безумовних принципах, незалежно від наслідків. Утилітаризм – напрям в етичній теорії, згідно з яким моральна цінність поведінки або вчинку визначається його корисністю. Тут оцінюється не вчинок, а його результат</a:t>
            </a:r>
            <a:r>
              <a:rPr lang="uk-UA" sz="1800" b="1" u="none" strike="noStrike">
                <a:solidFill>
                  <a:srgbClr val="000000"/>
                </a:solidFill>
                <a:effectLst/>
                <a:uFillTx/>
                <a:latin typeface="IBM Plex Sans"/>
              </a:rPr>
              <a:t>. Бути утилітарним – значить бути соціально справедливим, приносити найбільшу користь більшості людей</a:t>
            </a:r>
            <a:r>
              <a:rPr lang="uk-UA" sz="1800" b="0" u="none" strike="noStrike">
                <a:solidFill>
                  <a:srgbClr val="000000"/>
                </a:solidFill>
                <a:effectLst/>
                <a:uFillTx/>
                <a:latin typeface="IBM Plex Sans"/>
              </a:rPr>
              <a:t>. Проте судження моралі можуть мати і безумовний, категоричний характер, вимагати відповідності певним абсолютним уявленням, замислюватися про внутрішню суть вчинку.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Головна біоетична дилема</a:t>
            </a:r>
            <a:endParaRPr lang="uk-UA" sz="2000" b="0" u="none" strike="noStrike">
              <a:solidFill>
                <a:srgbClr val="000000"/>
              </a:solidFill>
              <a:effectLst/>
              <a:uFillTx/>
              <a:latin typeface="Arial"/>
            </a:endParaRPr>
          </a:p>
        </p:txBody>
      </p:sp>
      <p:sp>
        <p:nvSpPr>
          <p:cNvPr id="258" name="PlaceHolder 2"/>
          <p:cNvSpPr>
            <a:spLocks noGrp="1"/>
          </p:cNvSpPr>
          <p:nvPr>
            <p:ph/>
          </p:nvPr>
        </p:nvSpPr>
        <p:spPr>
          <a:xfrm>
            <a:off x="119160" y="2205000"/>
            <a:ext cx="11880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1" u="none" strike="noStrike">
                <a:solidFill>
                  <a:srgbClr val="000000"/>
                </a:solidFill>
                <a:effectLst/>
                <a:uFillTx/>
                <a:latin typeface="IBM Plex Sans"/>
              </a:rPr>
              <a:t>Головна біоетична дилема </a:t>
            </a:r>
            <a:r>
              <a:rPr lang="uk-UA" sz="1800" b="0" u="none" strike="noStrike">
                <a:solidFill>
                  <a:srgbClr val="000000"/>
                </a:solidFill>
                <a:effectLst/>
                <a:uFillTx/>
                <a:latin typeface="IBM Plex Sans"/>
              </a:rPr>
              <a:t>пандемії COVID-19 – </a:t>
            </a:r>
            <a:r>
              <a:rPr lang="uk-UA" sz="1800" b="1" u="none" strike="noStrike">
                <a:solidFill>
                  <a:srgbClr val="000000"/>
                </a:solidFill>
                <a:effectLst/>
                <a:uFillTx/>
                <a:latin typeface="IBM Plex Sans"/>
              </a:rPr>
              <a:t>це протистояння суспільної етики охорони здоров'я </a:t>
            </a:r>
            <a:r>
              <a:rPr lang="uk-UA" sz="1800" b="0" u="none" strike="noStrike">
                <a:solidFill>
                  <a:srgbClr val="000000"/>
                </a:solidFill>
                <a:effectLst/>
                <a:uFillTx/>
                <a:latin typeface="IBM Plex Sans"/>
              </a:rPr>
              <a:t>(справедливий розподіл обмежених ресурсів та орієнтація на громадську безпеку) </a:t>
            </a:r>
            <a:r>
              <a:rPr lang="uk-UA" sz="1800" b="1" u="none" strike="noStrike">
                <a:solidFill>
                  <a:srgbClr val="000000"/>
                </a:solidFill>
                <a:effectLst/>
                <a:uFillTx/>
                <a:latin typeface="IBM Plex Sans"/>
              </a:rPr>
              <a:t>та клінічної </a:t>
            </a:r>
            <a:r>
              <a:rPr lang="uk-UA" sz="1800" b="0" u="none" strike="noStrike">
                <a:solidFill>
                  <a:srgbClr val="000000"/>
                </a:solidFill>
                <a:effectLst/>
                <a:uFillTx/>
                <a:latin typeface="IBM Plex Sans"/>
              </a:rPr>
              <a:t>(орієнтація на конкретного пацієнта). У звичайних ситуаціях лікарі керуються “ правилом порятунку ” – надання допомоги кожному усіма доступними засобами.</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0" u="none" strike="noStrike">
                <a:solidFill>
                  <a:srgbClr val="000000"/>
                </a:solidFill>
                <a:effectLst/>
                <a:uFillTx/>
                <a:latin typeface="IBM Plex Sans"/>
              </a:rPr>
              <a:t>	 Кризові ситуації, що складаються в умовах пандемій, вимагають від медиків зміни цих звичних практик надання допомоги постраждалим. </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Етичні принципи</a:t>
            </a:r>
            <a:endParaRPr lang="uk-UA" sz="2000" b="0" u="none" strike="noStrike">
              <a:solidFill>
                <a:srgbClr val="000000"/>
              </a:solidFill>
              <a:effectLst/>
              <a:uFillTx/>
              <a:latin typeface="Arial"/>
            </a:endParaRPr>
          </a:p>
        </p:txBody>
      </p:sp>
      <p:sp>
        <p:nvSpPr>
          <p:cNvPr id="260" name="PlaceHolder 2"/>
          <p:cNvSpPr>
            <a:spLocks noGrp="1"/>
          </p:cNvSpPr>
          <p:nvPr>
            <p:ph/>
          </p:nvPr>
        </p:nvSpPr>
        <p:spPr>
          <a:xfrm>
            <a:off x="119160" y="1845000"/>
            <a:ext cx="11808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Прикладом такої ситуації є випадок в Італії. Компанія-виробник медичного обладнання не забезпечила постачання партії клапанів для апаратів ШВЛ та погрожувала судовими позовами (порушення її патентних прав) італійським волонтерам стартапу Isinnova за 3D друк копій таких клапанів  . У нормальній ринковій і епідеміологічній ситуації компанія – виробник мала б рацію. Проте ситуація виглядала повним абсурдом, враховуючи поточний стан з пандемією COVID-19 в Італії та критичний стан пацієнтів у той момент часу. Відповідно до етичних принципів, моральні агенти повинні діяти так, щоб запобігти заподіянню шкоди, визнавати однакову цінність усіх членів суспільства та реалізовувати турботу про найуразливіших серед нас.</a:t>
            </a:r>
            <a:endParaRPr lang="uk-UA" sz="1800" b="0" u="none" strike="noStrike">
              <a:solidFill>
                <a:srgbClr val="000000"/>
              </a:solidFill>
              <a:effectLst/>
              <a:uFillTx/>
              <a:latin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IBM Plex Sans"/>
              </a:rPr>
              <a:t>Підходи які суперечать з правами та свободами людини</a:t>
            </a:r>
            <a:endParaRPr lang="uk-UA" sz="2000" b="0" u="none" strike="noStrike">
              <a:solidFill>
                <a:srgbClr val="000000"/>
              </a:solidFill>
              <a:effectLst/>
              <a:uFillTx/>
              <a:latin typeface="Arial"/>
            </a:endParaRPr>
          </a:p>
        </p:txBody>
      </p:sp>
      <p:sp>
        <p:nvSpPr>
          <p:cNvPr id="262" name="PlaceHolder 2"/>
          <p:cNvSpPr>
            <a:spLocks noGrp="1"/>
          </p:cNvSpPr>
          <p:nvPr>
            <p:ph/>
          </p:nvPr>
        </p:nvSpPr>
        <p:spPr>
          <a:xfrm>
            <a:off x="119160" y="2277000"/>
            <a:ext cx="11808360" cy="13233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Поспіх впровадження медичних і соціальних протоколів продемонстрував реакцію урядів на загрозу пандемії COVID-19. Миттєво та без вагань було застосовано підходи утилітарної етики в медичних рішеннях – жорстке “ сортування ” у відділеннях інтенсивної терапії, відмова надання ряду інших необхідних медичних послуг пацієнтам, які не інфіковані коронавірусом. Такі підходи вступають у суперечність з правами та свободами людини, що гарантовані глобальним товариством.</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000" b="1" u="none" strike="noStrike">
                <a:solidFill>
                  <a:srgbClr val="000000"/>
                </a:solidFill>
                <a:effectLst/>
                <a:uFillTx/>
                <a:latin typeface="Calibri"/>
              </a:rPr>
              <a:t>Формування нових звичок</a:t>
            </a:r>
            <a:endParaRPr lang="uk-UA" sz="2000" b="0" u="none" strike="noStrike">
              <a:solidFill>
                <a:srgbClr val="000000"/>
              </a:solidFill>
              <a:effectLst/>
              <a:uFillTx/>
              <a:latin typeface="Arial"/>
            </a:endParaRPr>
          </a:p>
        </p:txBody>
      </p:sp>
      <p:sp>
        <p:nvSpPr>
          <p:cNvPr id="264" name="PlaceHolder 2"/>
          <p:cNvSpPr>
            <a:spLocks noGrp="1"/>
          </p:cNvSpPr>
          <p:nvPr>
            <p:ph/>
          </p:nvPr>
        </p:nvSpPr>
        <p:spPr>
          <a:xfrm>
            <a:off x="360000" y="1555920"/>
            <a:ext cx="11664360" cy="132336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0" u="none" strike="noStrike">
                <a:solidFill>
                  <a:srgbClr val="000000"/>
                </a:solidFill>
                <a:effectLst/>
                <a:uFillTx/>
                <a:latin typeface="Calibri"/>
              </a:rPr>
              <a:t>Надзвичайний характер заходів, які проводяться  при пандемії, вимагає прозорості та відкритого доступу до інформації для забезпечення підтримки довіри до системи охорони здоров'я. Основними цілями таких рекомендацій є:</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 а) звільнення лікарів від частини відповідальності в процесі прийняття рішень, які можуть бути емоційно обтяжливими;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б) визначення критеріїв справедливого розподілу дефіцитних ресурсів охорони здоров'я в кризових умовах пандемій у цілому та пандемії COVID-19 зокрема.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Ці рекомендації можуть бути основою для розробки відповідних національних керівних принципів, за допомогою яких необхідно формувати  протоколи медичних установ для вирішення таких питань. Громадянське суспільство проходить випробування кризою пандемії COVID-19. Відбувається формування та вбудовування в життя нових звичок (</a:t>
            </a:r>
            <a:r>
              <a:rPr lang="uk-UA" sz="1800" b="1" u="none" strike="noStrike">
                <a:solidFill>
                  <a:srgbClr val="000000"/>
                </a:solidFill>
                <a:effectLst/>
                <a:uFillTx/>
                <a:latin typeface="Calibri"/>
              </a:rPr>
              <a:t>соціальної дистанції, базових правил індивідуальної гігієни та захисту, заходів профілактики захворювань, турботи про індивідуальну та колективну безпеку</a:t>
            </a:r>
            <a:r>
              <a:rPr lang="uk-UA" sz="1800" b="0" u="none" strike="noStrike">
                <a:solidFill>
                  <a:srgbClr val="000000"/>
                </a:solidFill>
                <a:effectLst/>
                <a:uFillTx/>
                <a:latin typeface="Calibri"/>
              </a:rPr>
              <a:t>), трансформуються системи цінностей і способи життя.</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uk-UA" sz="2400" b="1" u="none" strike="noStrike">
                <a:solidFill>
                  <a:srgbClr val="000000"/>
                </a:solidFill>
                <a:effectLst/>
                <a:uFillTx/>
                <a:latin typeface="IBM Plex Sans"/>
              </a:rPr>
              <a:t>                        Посттравматичний стресовий розлад </a:t>
            </a:r>
            <a:br>
              <a:rPr sz="2400"/>
            </a:br>
            <a:r>
              <a:rPr lang="uk-UA" sz="2400" b="1" u="none" strike="noStrike">
                <a:solidFill>
                  <a:srgbClr val="000000"/>
                </a:solidFill>
                <a:effectLst/>
                <a:uFillTx/>
                <a:latin typeface="IBM Plex Sans"/>
              </a:rPr>
              <a:t>                                      ПТСР</a:t>
            </a:r>
            <a:endParaRPr lang="uk-UA" sz="2400" b="0" u="none" strike="noStrike">
              <a:solidFill>
                <a:srgbClr val="000000"/>
              </a:solidFill>
              <a:effectLst/>
              <a:uFillTx/>
              <a:latin typeface="Arial"/>
            </a:endParaRPr>
          </a:p>
        </p:txBody>
      </p:sp>
      <p:sp>
        <p:nvSpPr>
          <p:cNvPr id="266" name="PlaceHolder 2"/>
          <p:cNvSpPr>
            <a:spLocks noGrp="1"/>
          </p:cNvSpPr>
          <p:nvPr>
            <p:ph/>
          </p:nvPr>
        </p:nvSpPr>
        <p:spPr>
          <a:xfrm>
            <a:off x="380880" y="1500120"/>
            <a:ext cx="10971000" cy="5142600"/>
          </a:xfrm>
          <a:prstGeom prst="rect">
            <a:avLst/>
          </a:prstGeom>
          <a:noFill/>
          <a:ln w="0">
            <a:noFill/>
          </a:ln>
        </p:spPr>
        <p:txBody>
          <a:bodyPr lIns="91440" tIns="45720" rIns="91440" bIns="45720" anchor="t">
            <a:normAutofit/>
          </a:bodyPr>
          <a:lstStyle/>
          <a:p>
            <a:pPr indent="0">
              <a:lnSpc>
                <a:spcPct val="100000"/>
              </a:lnSpc>
              <a:buNone/>
              <a:tabLst>
                <a:tab pos="0" algn="l"/>
              </a:tabLst>
            </a:pPr>
            <a:r>
              <a:rPr lang="ru-RU" sz="1800" b="0" u="none" strike="noStrike">
                <a:solidFill>
                  <a:srgbClr val="000000"/>
                </a:solidFill>
                <a:effectLst/>
                <a:uFillTx/>
                <a:latin typeface="Calibri"/>
              </a:rPr>
              <a:t>	</a:t>
            </a:r>
            <a:r>
              <a:rPr lang="ru-RU" sz="1800" b="0" u="none" strike="noStrike">
                <a:solidFill>
                  <a:srgbClr val="000000"/>
                </a:solidFill>
                <a:effectLst/>
                <a:uFillTx/>
                <a:latin typeface="IBM Plex Sans"/>
              </a:rPr>
              <a:t>Війна вкрай негативно впливає на ментальне здоров’я людей. За прогнозами МОЗ, майбутньої психологічної підтримки потребуватиме близько 15 млн українців, з них близько 3-4 млн потрібно буде призначати медикаментозне лікування. Крім того, кожен десятий українець може відчути наслідки пережитого на рівні середньої тяжкості чи тяжкої хвороби.</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Серед таких важких захворювань — посттравматичний стресовий розлад. Він трапляється не лише з ветеранами бойових дій. </a:t>
            </a:r>
            <a:r>
              <a:rPr lang="ru-RU" sz="1800" b="1" u="none" strike="noStrike">
                <a:solidFill>
                  <a:srgbClr val="000000"/>
                </a:solidFill>
                <a:effectLst/>
                <a:uFillTx/>
                <a:latin typeface="IBM Plex Sans"/>
              </a:rPr>
              <a:t>ПТСР може бути наслідком втрати рідних під час війни, перебуванням під обстрілами, життям в окупації.</a:t>
            </a:r>
            <a:r>
              <a:rPr lang="ru-RU" sz="1800" b="0" u="none" strike="noStrike">
                <a:solidFill>
                  <a:srgbClr val="000000"/>
                </a:solidFill>
                <a:effectLst/>
                <a:uFillTx/>
                <a:latin typeface="IBM Plex Sans"/>
              </a:rPr>
              <a:t> </a:t>
            </a:r>
            <a:r>
              <a:rPr lang="ru-RU" sz="1800" b="1" u="none" strike="noStrike">
                <a:solidFill>
                  <a:srgbClr val="000000"/>
                </a:solidFill>
                <a:effectLst/>
                <a:uFillTx/>
                <a:latin typeface="IBM Plex Sans"/>
              </a:rPr>
              <a:t>На ПТСР страждають й свідки страшних подій.</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r>
              <a:rPr lang="en-US"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Розповсюдженість посттравматичного стресового розладу у країнах, де відбувалися воєнні дії, становить від 11 до 50% населення .</a:t>
            </a: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	ПТСР може спричинити проблеми в усіх аспектах життя, включаючи роботу, стосунки, здоров’я та повсякденну діяльність. Розлад також збільшує ймовірність розвитку інших проблем психічного здоров’я, таких як: </a:t>
            </a:r>
            <a:r>
              <a:rPr lang="ru-RU" sz="1800" b="0" i="1" u="none" strike="noStrike">
                <a:solidFill>
                  <a:srgbClr val="000000"/>
                </a:solidFill>
                <a:effectLst/>
                <a:uFillTx/>
                <a:latin typeface="IBM Plex Sans"/>
              </a:rPr>
              <a:t>депресія і тривога, зловживання наркотиками або алкоголем, розлади харчової поведінки, суїцидальні думки та дії.</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ru-RU" sz="2400" b="1" u="none" strike="noStrike">
                <a:solidFill>
                  <a:srgbClr val="000000"/>
                </a:solidFill>
                <a:effectLst/>
                <a:uFillTx/>
                <a:latin typeface="IBM Plex Sans"/>
              </a:rPr>
              <a:t>ОСОБЛИВОСТІ   ПТСР</a:t>
            </a:r>
            <a:r>
              <a:rPr lang="ru-RU" sz="2400" b="0" u="none" strike="noStrike">
                <a:solidFill>
                  <a:srgbClr val="000000"/>
                </a:solidFill>
                <a:effectLst/>
                <a:uFillTx/>
                <a:latin typeface="IBM Plex Sans"/>
              </a:rPr>
              <a:t> </a:t>
            </a:r>
            <a:r>
              <a:rPr lang="uk-UA" sz="2400" b="0" u="none" strike="noStrike">
                <a:solidFill>
                  <a:srgbClr val="000000"/>
                </a:solidFill>
                <a:effectLst/>
                <a:uFillTx/>
                <a:latin typeface="IBM Plex Sans"/>
              </a:rPr>
              <a:t>( контузійний  шок  або синдром бойової втоми )</a:t>
            </a:r>
            <a:br>
              <a:rPr sz="2400"/>
            </a:br>
            <a:endParaRPr lang="uk-UA" sz="2400" b="0" u="none" strike="noStrike">
              <a:solidFill>
                <a:srgbClr val="000000"/>
              </a:solidFill>
              <a:effectLst/>
              <a:uFillTx/>
              <a:latin typeface="Arial"/>
            </a:endParaRPr>
          </a:p>
        </p:txBody>
      </p:sp>
      <p:sp>
        <p:nvSpPr>
          <p:cNvPr id="268" name="PlaceHolder 2"/>
          <p:cNvSpPr>
            <a:spLocks noGrp="1"/>
          </p:cNvSpPr>
          <p:nvPr>
            <p:ph/>
          </p:nvPr>
        </p:nvSpPr>
        <p:spPr>
          <a:xfrm>
            <a:off x="380880" y="1500120"/>
            <a:ext cx="10971000" cy="4856760"/>
          </a:xfrm>
          <a:prstGeom prst="rect">
            <a:avLst/>
          </a:prstGeom>
          <a:noFill/>
          <a:ln w="0">
            <a:noFill/>
          </a:ln>
        </p:spPr>
        <p:txBody>
          <a:bodyPr lIns="91440" tIns="45720" rIns="91440" bIns="45720" anchor="t">
            <a:normAutofit/>
          </a:bodyPr>
          <a:lstStyle/>
          <a:p>
            <a:pPr indent="0">
              <a:lnSpc>
                <a:spcPct val="100000"/>
              </a:lnSpc>
              <a:buNone/>
              <a:tabLst>
                <a:tab pos="0" algn="l"/>
              </a:tabLst>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Посттравматичний стресовий розлад (ПТСР), є серйозним станом, що може розвинутися після того, </a:t>
            </a:r>
            <a:r>
              <a:rPr lang="uk-UA" sz="1800" b="1" u="none" strike="noStrike">
                <a:solidFill>
                  <a:srgbClr val="000000"/>
                </a:solidFill>
                <a:effectLst/>
                <a:uFillTx/>
                <a:latin typeface="IBM Plex Sans"/>
              </a:rPr>
              <a:t>як людина пережила або стала свідком події</a:t>
            </a:r>
            <a:r>
              <a:rPr lang="uk-UA" sz="1800" b="0" u="none" strike="noStrike">
                <a:solidFill>
                  <a:srgbClr val="000000"/>
                </a:solidFill>
                <a:effectLst/>
                <a:uFillTx/>
                <a:latin typeface="IBM Plex Sans"/>
              </a:rPr>
              <a:t>, під час якої їй була завдана серйозна фізична травма чи існувала її загроза.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ПТСР є тривалим наслідком травматичних випробувань, які викликають сильний страх, безпорадність або жах. Серед подій, що можуть спричинити посттравматичний стресовий розлад, – сексуальне чи фізичне насильство, несподівана смерть близької людини, нещасний випадок, війна чи стихійне лихо.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 	Посттравматичний стресовий розлад може розвинутися також у родин жертв, у персоналу екстреної допомоги та рятувальників.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r>
              <a:rPr lang="en-US"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Зазвичай у людей, які перенесли травматичну подію, виникають реакції, які включають </a:t>
            </a:r>
            <a:r>
              <a:rPr lang="ru-RU" sz="1800" b="1" u="none" strike="noStrike">
                <a:solidFill>
                  <a:srgbClr val="000000"/>
                </a:solidFill>
                <a:effectLst/>
                <a:uFillTx/>
                <a:latin typeface="IBM Plex Sans"/>
              </a:rPr>
              <a:t>шок, гнів, нервозність, страх, відчуття безпорадності та навіть провину.</a:t>
            </a:r>
            <a:r>
              <a:rPr lang="ru-RU" sz="1800" b="0" u="none" strike="noStrike">
                <a:solidFill>
                  <a:srgbClr val="000000"/>
                </a:solidFill>
                <a:effectLst/>
                <a:uFillTx/>
                <a:latin typeface="IBM Plex Sans"/>
              </a:rPr>
              <a:t> Ці реакції є поширеними, і у більшості людей вони з часом зникають. </a:t>
            </a:r>
            <a:r>
              <a:rPr lang="ru-RU" sz="1800" b="1" u="none" strike="noStrike">
                <a:solidFill>
                  <a:srgbClr val="000000"/>
                </a:solidFill>
                <a:effectLst/>
                <a:uFillTx/>
                <a:latin typeface="IBM Plex Sans"/>
              </a:rPr>
              <a:t>Однак у людини з посттравматичним стресовим розладом ці почуття тривають і навіть посилюються, стаючи настільки сильними, що заважають звичному життю.</a:t>
            </a:r>
            <a:r>
              <a:rPr lang="ru-RU" sz="1800" b="0" u="none" strike="noStrike">
                <a:solidFill>
                  <a:srgbClr val="000000"/>
                </a:solidFill>
                <a:effectLst/>
                <a:uFillTx/>
                <a:latin typeface="IBM Plex Sans"/>
              </a:rPr>
              <a:t> Люди з посттравматичним стресовим розладом мають симптоми довше одного місяця і не можуть вже жити так, як до події, яка його спровокувала.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ru-RU" sz="1800" b="1" u="none" strike="noStrike">
                <a:solidFill>
                  <a:srgbClr val="000000"/>
                </a:solidFill>
                <a:effectLst/>
                <a:uFillTx/>
                <a:latin typeface="Calibri"/>
              </a:rPr>
              <a:t>                                            </a:t>
            </a:r>
            <a:r>
              <a:rPr lang="ru-RU" sz="2400" b="1" u="none" strike="noStrike">
                <a:solidFill>
                  <a:srgbClr val="000000"/>
                </a:solidFill>
                <a:effectLst/>
                <a:uFillTx/>
                <a:latin typeface="IBM Plex Sans"/>
              </a:rPr>
              <a:t>СИМПТОМИ    ПТСР</a:t>
            </a:r>
            <a:r>
              <a:rPr lang="ru-RU" sz="2400" b="0" u="none" strike="noStrike">
                <a:solidFill>
                  <a:srgbClr val="000000"/>
                </a:solidFill>
                <a:effectLst/>
                <a:uFillTx/>
                <a:latin typeface="IBM Plex Sans"/>
              </a:rPr>
              <a:t> </a:t>
            </a:r>
            <a:br>
              <a:rPr sz="2400"/>
            </a:br>
            <a:endParaRPr lang="uk-UA" sz="2400" b="0" u="none" strike="noStrike">
              <a:solidFill>
                <a:srgbClr val="000000"/>
              </a:solidFill>
              <a:effectLst/>
              <a:uFillTx/>
              <a:latin typeface="Arial"/>
            </a:endParaRPr>
          </a:p>
        </p:txBody>
      </p:sp>
      <p:sp>
        <p:nvSpPr>
          <p:cNvPr id="270" name="PlaceHolder 2"/>
          <p:cNvSpPr>
            <a:spLocks noGrp="1"/>
          </p:cNvSpPr>
          <p:nvPr>
            <p:ph/>
          </p:nvPr>
        </p:nvSpPr>
        <p:spPr>
          <a:xfrm>
            <a:off x="309600" y="1285920"/>
            <a:ext cx="11042280" cy="4856760"/>
          </a:xfrm>
          <a:prstGeom prst="rect">
            <a:avLst/>
          </a:prstGeom>
          <a:noFill/>
          <a:ln w="0">
            <a:noFill/>
          </a:ln>
        </p:spPr>
        <p:txBody>
          <a:bodyPr lIns="91440" tIns="45720" rIns="91440" bIns="45720" anchor="t">
            <a:norm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Calibri"/>
              </a:rPr>
              <a:t> </a:t>
            </a:r>
            <a:r>
              <a:rPr lang="uk-UA" sz="1800" b="0" u="none" strike="noStrike">
                <a:solidFill>
                  <a:srgbClr val="000000"/>
                </a:solidFill>
                <a:effectLst/>
                <a:uFillTx/>
                <a:latin typeface="Calibri"/>
              </a:rPr>
              <a:t>	</a:t>
            </a:r>
            <a:r>
              <a:rPr lang="ru-RU" sz="1800" b="0" u="none" strike="noStrike">
                <a:solidFill>
                  <a:srgbClr val="000000"/>
                </a:solidFill>
                <a:effectLst/>
                <a:uFillTx/>
                <a:latin typeface="IBM Plex Sans"/>
              </a:rPr>
              <a:t>Найчастіше з’являються протягом перших трьох місяців після події. </a:t>
            </a:r>
            <a:r>
              <a:rPr lang="ru-RU" sz="1800" b="0" i="1" u="none" strike="noStrike">
                <a:solidFill>
                  <a:srgbClr val="000000"/>
                </a:solidFill>
                <a:effectLst/>
                <a:uFillTx/>
                <a:latin typeface="IBM Plex Sans"/>
              </a:rPr>
              <a:t>Однак у деяких випадках вони проявляються лише через роки. Тяжкість і тривалість розладу можуть бути різними. </a:t>
            </a:r>
            <a:r>
              <a:rPr lang="ru-RU" sz="1800" b="0" u="none" strike="noStrike">
                <a:solidFill>
                  <a:srgbClr val="000000"/>
                </a:solidFill>
                <a:effectLst/>
                <a:uFillTx/>
                <a:latin typeface="IBM Plex Sans"/>
              </a:rPr>
              <a:t>Деякі люди одужують протягом від </a:t>
            </a:r>
            <a:r>
              <a:rPr lang="ru-RU" sz="1800" b="1" u="none" strike="noStrike">
                <a:solidFill>
                  <a:srgbClr val="000000"/>
                </a:solidFill>
                <a:effectLst/>
                <a:uFillTx/>
                <a:latin typeface="IBM Plex Sans"/>
              </a:rPr>
              <a:t>декількох місяців до пів року, іншим потрібно набагато більше часу.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71" name="Рисунок 3"/>
          <p:cNvPicPr/>
          <p:nvPr/>
        </p:nvPicPr>
        <p:blipFill>
          <a:blip r:embed="rId2"/>
          <a:stretch/>
        </p:blipFill>
        <p:spPr>
          <a:xfrm>
            <a:off x="3497760" y="2763360"/>
            <a:ext cx="4421520" cy="3379320"/>
          </a:xfrm>
          <a:prstGeom prst="rect">
            <a:avLst/>
          </a:prstGeom>
          <a:noFill/>
          <a:ln w="9525">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uk-UA" sz="1800" b="0" u="none" strike="noStrike">
                <a:solidFill>
                  <a:srgbClr val="000000"/>
                </a:solidFill>
                <a:effectLst/>
                <a:uFillTx/>
                <a:latin typeface="Calibri"/>
              </a:rPr>
              <a:t>                                                </a:t>
            </a:r>
            <a:r>
              <a:rPr lang="uk-UA" sz="2400" b="1" u="none" strike="noStrike">
                <a:solidFill>
                  <a:srgbClr val="000000"/>
                </a:solidFill>
                <a:effectLst/>
                <a:uFillTx/>
                <a:latin typeface="IBM Plex Sans"/>
              </a:rPr>
              <a:t>Симптоми ПТСР</a:t>
            </a:r>
            <a:endParaRPr lang="uk-UA" sz="2400" b="0" u="none" strike="noStrike">
              <a:solidFill>
                <a:srgbClr val="000000"/>
              </a:solidFill>
              <a:effectLst/>
              <a:uFillTx/>
              <a:latin typeface="Arial"/>
            </a:endParaRPr>
          </a:p>
        </p:txBody>
      </p:sp>
      <p:sp>
        <p:nvSpPr>
          <p:cNvPr id="273" name="PlaceHolder 2"/>
          <p:cNvSpPr>
            <a:spLocks noGrp="1"/>
          </p:cNvSpPr>
          <p:nvPr>
            <p:ph/>
          </p:nvPr>
        </p:nvSpPr>
        <p:spPr>
          <a:xfrm>
            <a:off x="314280" y="1357200"/>
            <a:ext cx="11532600" cy="5356800"/>
          </a:xfrm>
          <a:prstGeom prst="rect">
            <a:avLst/>
          </a:prstGeom>
          <a:noFill/>
          <a:ln w="0">
            <a:noFill/>
          </a:ln>
        </p:spPr>
        <p:txBody>
          <a:bodyPr lIns="91440" tIns="45720" rIns="91440" bIns="45720" anchor="t">
            <a:noAutofit/>
          </a:bodyPr>
          <a:lstStyle/>
          <a:p>
            <a:pPr indent="0">
              <a:lnSpc>
                <a:spcPct val="100000"/>
              </a:lnSpc>
              <a:buNone/>
              <a:tabLst>
                <a:tab pos="0" algn="l"/>
              </a:tabLst>
            </a:pPr>
            <a:r>
              <a:rPr lang="ru-RU" sz="1800" b="0" u="none" strike="noStrike">
                <a:solidFill>
                  <a:srgbClr val="000000"/>
                </a:solidFill>
                <a:effectLst/>
                <a:uFillTx/>
                <a:latin typeface="IBM Plex Sans"/>
              </a:rPr>
              <a:t>Симптоми посттравматичного стресового розладу часто поділяють на чотири основні категорії: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1" i="1" u="none" strike="noStrike">
                <a:solidFill>
                  <a:srgbClr val="000000"/>
                </a:solidFill>
                <a:effectLst/>
                <a:uFillTx/>
                <a:latin typeface="IBM Plex Sans"/>
              </a:rPr>
              <a:t>  	Повторне  переживання</a:t>
            </a:r>
            <a:r>
              <a:rPr lang="uk-UA" sz="1800" b="0" u="none" strike="noStrike">
                <a:solidFill>
                  <a:srgbClr val="000000"/>
                </a:solidFill>
                <a:effectLst/>
                <a:uFillTx/>
                <a:latin typeface="IBM Plex Sans"/>
              </a:rPr>
              <a:t>: люди з посттравматичним стресовим розладом неодноразово переживають травматичну подію через спогади, нічні кошмари, галюцинації. При цьому часто з’являється надмірне потовиділення, тремтіння або підвищується серцебиття. </a:t>
            </a:r>
            <a:r>
              <a:rPr lang="ru-RU" sz="1800" b="0" u="none" strike="noStrike">
                <a:solidFill>
                  <a:srgbClr val="000000"/>
                </a:solidFill>
                <a:effectLst/>
                <a:uFillTx/>
                <a:latin typeface="IBM Plex Sans"/>
              </a:rPr>
              <a:t>Люди також можуть відчувати сильний стрес, коли певні речі нагадують їм про травму, наприклад  річниця події.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 	</a:t>
            </a:r>
            <a:r>
              <a:rPr lang="ru-RU" sz="1800" b="1" i="1" u="none" strike="noStrike">
                <a:solidFill>
                  <a:srgbClr val="000000"/>
                </a:solidFill>
                <a:effectLst/>
                <a:uFillTx/>
                <a:latin typeface="IBM Plex Sans"/>
              </a:rPr>
              <a:t>Уникання людей, місць, думок або ситуацій, що нагадують про травму</a:t>
            </a:r>
            <a:r>
              <a:rPr lang="ru-RU" sz="1800" b="0" u="none" strike="noStrike">
                <a:solidFill>
                  <a:srgbClr val="000000"/>
                </a:solidFill>
                <a:effectLst/>
                <a:uFillTx/>
                <a:latin typeface="IBM Plex Sans"/>
              </a:rPr>
              <a:t>. Це може призвести до відчуття відстороненості та соціальної ізоляції від родини, друзів, звичного кола спілкування, а також до втрати інтересу до діяльності, яка колись подобалася людині.</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uk-UA" sz="1800" b="1" i="1" u="none" strike="noStrike">
                <a:solidFill>
                  <a:srgbClr val="000000"/>
                </a:solidFill>
                <a:effectLst/>
                <a:uFillTx/>
                <a:latin typeface="IBM Plex Sans"/>
              </a:rPr>
              <a:t>Підвищене збудження: </a:t>
            </a:r>
            <a:r>
              <a:rPr lang="uk-UA" sz="1800" b="0" u="none" strike="noStrike">
                <a:solidFill>
                  <a:srgbClr val="000000"/>
                </a:solidFill>
                <a:effectLst/>
                <a:uFillTx/>
                <a:latin typeface="IBM Plex Sans"/>
              </a:rPr>
              <a:t>включає надмірні емоції та нервозність; проблеми у стосунках з іншими, включаючи почуття або прояв прихильності; труднощі зі сном; надмірна пильність та дратівливість; спалахи гніву; труднощі з концентрацією уваги. </a:t>
            </a:r>
            <a:r>
              <a:rPr lang="ru-RU" sz="1800" b="0" u="none" strike="noStrike">
                <a:solidFill>
                  <a:srgbClr val="000000"/>
                </a:solidFill>
                <a:effectLst/>
                <a:uFillTx/>
                <a:latin typeface="IBM Plex Sans"/>
              </a:rPr>
              <a:t>Людина може страждати  від фізичних симптомів, таких як підвищення артеріального тиску та частоти серцевих скорочень, прискорене дихання, м’язова напруга, нудота та діарея.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uk-UA" sz="1800" b="1" i="1" u="none" strike="noStrike">
                <a:solidFill>
                  <a:srgbClr val="000000"/>
                </a:solidFill>
                <a:effectLst/>
                <a:uFillTx/>
                <a:latin typeface="IBM Plex Sans"/>
              </a:rPr>
              <a:t>Негативні настрої та думки:</a:t>
            </a:r>
            <a:r>
              <a:rPr lang="uk-UA" sz="1800" b="0" u="none" strike="noStrike">
                <a:solidFill>
                  <a:srgbClr val="000000"/>
                </a:solidFill>
                <a:effectLst/>
                <a:uFillTx/>
                <a:latin typeface="IBM Plex Sans"/>
              </a:rPr>
              <a:t> звинувачення  себе чи  інших у причинах або наслідках травматичної події, відчуження, негативні переконання та очікування.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Маленькі  діти з ПТСР  можуть мати затримку розвитку в таких сферах, як привчання до туалету, моторика та мова.</a:t>
            </a:r>
            <a:r>
              <a:rPr lang="uk-UA" sz="1800" b="0" u="none" strike="noStrike">
                <a:solidFill>
                  <a:srgbClr val="000000"/>
                </a:solidFill>
                <a:effectLst/>
                <a:uFillTx/>
                <a:latin typeface="IBM Plex Sans"/>
              </a:rPr>
              <a:t> Інтенсивність  симптомів  ПТСР  буває різною. </a:t>
            </a:r>
            <a:r>
              <a:rPr lang="ru-RU" sz="1800" b="0" u="none" strike="noStrike">
                <a:solidFill>
                  <a:srgbClr val="000000"/>
                </a:solidFill>
                <a:effectLst/>
                <a:uFillTx/>
                <a:latin typeface="IBM Plex Sans"/>
              </a:rPr>
              <a:t>Наприклад, може  збільшуватися на фоні  дії  стресових  подразників або  при нагадуванні про те, що сталося</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Причини та фактори ризику  ПТСР</a:t>
            </a:r>
            <a:endParaRPr lang="uk-UA" sz="2400" b="0" u="none" strike="noStrike">
              <a:solidFill>
                <a:srgbClr val="000000"/>
              </a:solidFill>
              <a:effectLst/>
              <a:uFillTx/>
              <a:latin typeface="Arial"/>
            </a:endParaRPr>
          </a:p>
        </p:txBody>
      </p:sp>
      <p:sp>
        <p:nvSpPr>
          <p:cNvPr id="275" name="PlaceHolder 2"/>
          <p:cNvSpPr>
            <a:spLocks noGrp="1"/>
          </p:cNvSpPr>
          <p:nvPr>
            <p:ph/>
          </p:nvPr>
        </p:nvSpPr>
        <p:spPr>
          <a:xfrm>
            <a:off x="380880" y="1285920"/>
            <a:ext cx="10971000" cy="5356800"/>
          </a:xfrm>
          <a:prstGeom prst="rect">
            <a:avLst/>
          </a:prstGeom>
          <a:noFill/>
          <a:ln w="0">
            <a:noFill/>
          </a:ln>
        </p:spPr>
        <p:txBody>
          <a:bodyPr lIns="91440" tIns="45720" rIns="91440" bIns="45720" anchor="t">
            <a:norm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Calibri"/>
              </a:rPr>
              <a:t> </a:t>
            </a:r>
            <a:r>
              <a:rPr lang="ru-RU" sz="1800" b="0" u="none" strike="noStrike">
                <a:solidFill>
                  <a:srgbClr val="000000"/>
                </a:solidFill>
                <a:effectLst/>
                <a:uFillTx/>
                <a:latin typeface="IBM Plex Sans"/>
              </a:rPr>
              <a:t>   	 </a:t>
            </a:r>
            <a:r>
              <a:rPr lang="ru-RU" sz="1800" b="1" u="none" strike="noStrike">
                <a:solidFill>
                  <a:srgbClr val="000000"/>
                </a:solidFill>
                <a:effectLst/>
                <a:uFillTx/>
                <a:latin typeface="IBM Plex Sans"/>
              </a:rPr>
              <a:t>Кожен по-різному реагує на травматичні події, залежно від своєї здатності справлятися зі страхом та стресом</a:t>
            </a:r>
            <a:r>
              <a:rPr lang="ru-RU" sz="1800" b="0" u="none" strike="noStrike">
                <a:solidFill>
                  <a:srgbClr val="000000"/>
                </a:solidFill>
                <a:effectLst/>
                <a:uFillTx/>
                <a:latin typeface="IBM Plex Sans"/>
              </a:rPr>
              <a:t>. З цієї причини не у всіх, хто отримав травму, розвивається ПТСР. Крім того, допомога та підтримка, яку людина отримує після травми </a:t>
            </a:r>
            <a:r>
              <a:rPr lang="ru-RU" sz="1800" b="1" u="none" strike="noStrike">
                <a:solidFill>
                  <a:srgbClr val="000000"/>
                </a:solidFill>
                <a:effectLst/>
                <a:uFillTx/>
                <a:latin typeface="IBM Plex Sans"/>
              </a:rPr>
              <a:t>від друзів, членів родини та спеціалістів, може вплинути на розвиток ПТСР або тяжкість симптомів.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Деякі дослідження показують, що раннє втручання фахівців може зменшити симптоми посттравматичних стресових розладів або навіть запобігти їм.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76" name="Рисунок 3"/>
          <p:cNvPicPr/>
          <p:nvPr/>
        </p:nvPicPr>
        <p:blipFill>
          <a:blip r:embed="rId2"/>
          <a:stretch/>
        </p:blipFill>
        <p:spPr>
          <a:xfrm>
            <a:off x="3960000" y="3456000"/>
            <a:ext cx="4546440" cy="3186720"/>
          </a:xfrm>
          <a:prstGeom prst="rect">
            <a:avLst/>
          </a:prstGeom>
          <a:noFill/>
          <a:ln w="9525">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Причини та фактори ризику  ПТСР</a:t>
            </a:r>
            <a:endParaRPr lang="uk-UA" sz="2400" b="0" u="none" strike="noStrike">
              <a:solidFill>
                <a:srgbClr val="000000"/>
              </a:solidFill>
              <a:effectLst/>
              <a:uFillTx/>
              <a:latin typeface="Arial"/>
            </a:endParaRPr>
          </a:p>
        </p:txBody>
      </p:sp>
      <p:sp>
        <p:nvSpPr>
          <p:cNvPr id="278" name="PlaceHolder 2"/>
          <p:cNvSpPr>
            <a:spLocks noGrp="1"/>
          </p:cNvSpPr>
          <p:nvPr>
            <p:ph/>
          </p:nvPr>
        </p:nvSpPr>
        <p:spPr>
          <a:xfrm>
            <a:off x="314280" y="1883520"/>
            <a:ext cx="11532600" cy="468756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ru-RU" sz="1800" b="0" u="none" strike="noStrike">
                <a:solidFill>
                  <a:srgbClr val="000000"/>
                </a:solidFill>
                <a:effectLst/>
                <a:uFillTx/>
                <a:latin typeface="IBM Plex Sans"/>
              </a:rPr>
              <a:t>	Вперше на ПТСР звернули увагу медичної спільноти ветерани війни, звідси назви контузійний шок і синдром бойової втоми. Однак у будь-якої людини, яка пережила травматичну подію, може розвинутися ПТСР. Люди, які зазнали жорстокого поводження в дитинстві або неодноразово потрапляли в небезпечні для життя ситуації, знаходяться в групі ризику розвитку ПТСР</a:t>
            </a:r>
            <a:r>
              <a:rPr lang="ru-RU" sz="1800" b="1" u="none" strike="noStrike">
                <a:solidFill>
                  <a:srgbClr val="000000"/>
                </a:solidFill>
                <a:effectLst/>
                <a:uFillTx/>
                <a:latin typeface="IBM Plex Sans"/>
              </a:rPr>
              <a:t>. Найбільший ризик – у жертв фізичного і сексуального насильства.</a:t>
            </a:r>
            <a:r>
              <a:rPr lang="ru-RU" sz="1800" b="0" u="none" strike="noStrike">
                <a:solidFill>
                  <a:srgbClr val="000000"/>
                </a:solidFill>
                <a:effectLst/>
                <a:uFillTx/>
                <a:latin typeface="IBM Plex Sans"/>
              </a:rPr>
              <a:t> Ймовірність розвитку посттравматичного стресового розладу після травматичної події підвищується, якщо в анамнезі є інші проблеми з психічним здоров’ям, зловживання алкоголем чи наркотиками, є кровні родичі з проблемами психічного здоров’я. </a:t>
            </a:r>
            <a:endParaRPr lang="uk-UA" sz="1800" b="0" u="none" strike="noStrike">
              <a:solidFill>
                <a:srgbClr val="000000"/>
              </a:solidFill>
              <a:effectLst/>
              <a:uFillTx/>
              <a:latin typeface="Arial"/>
            </a:endParaRPr>
          </a:p>
          <a:p>
            <a:pPr indent="0" algn="just">
              <a:lnSpc>
                <a:spcPct val="100000"/>
              </a:lnSpc>
              <a:buNone/>
              <a:tabLst>
                <a:tab pos="0" algn="l"/>
              </a:tabLst>
            </a:pPr>
            <a:endParaRPr lang="uk-UA" sz="1800" b="0" u="none" strike="noStrike">
              <a:solidFill>
                <a:srgbClr val="000000"/>
              </a:solidFill>
              <a:effectLst/>
              <a:uFillTx/>
              <a:latin typeface="Arial"/>
            </a:endParaRPr>
          </a:p>
        </p:txBody>
      </p:sp>
      <p:pic>
        <p:nvPicPr>
          <p:cNvPr id="279" name="Рисунок 3"/>
          <p:cNvPicPr/>
          <p:nvPr/>
        </p:nvPicPr>
        <p:blipFill>
          <a:blip r:embed="rId2"/>
          <a:stretch/>
        </p:blipFill>
        <p:spPr>
          <a:xfrm>
            <a:off x="4827960" y="3960000"/>
            <a:ext cx="2731320" cy="2384640"/>
          </a:xfrm>
          <a:prstGeom prst="rect">
            <a:avLst/>
          </a:prstGeom>
          <a:noFill/>
          <a:ln w="9525">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uk-UA" sz="1800" b="0" u="none" strike="noStrike">
                <a:solidFill>
                  <a:srgbClr val="000000"/>
                </a:solidFill>
                <a:effectLst/>
                <a:uFillTx/>
                <a:latin typeface="Calibri"/>
              </a:rPr>
              <a:t>                                              </a:t>
            </a:r>
            <a:r>
              <a:rPr lang="uk-UA" sz="2400" b="1" u="none" strike="noStrike">
                <a:solidFill>
                  <a:srgbClr val="000000"/>
                </a:solidFill>
                <a:effectLst/>
                <a:uFillTx/>
                <a:latin typeface="IBM Plex Sans"/>
              </a:rPr>
              <a:t>Діагностика ПТСР</a:t>
            </a:r>
            <a:endParaRPr lang="uk-UA" sz="2400" b="0" u="none" strike="noStrike">
              <a:solidFill>
                <a:srgbClr val="000000"/>
              </a:solidFill>
              <a:effectLst/>
              <a:uFillTx/>
              <a:latin typeface="Arial"/>
            </a:endParaRPr>
          </a:p>
        </p:txBody>
      </p:sp>
      <p:sp>
        <p:nvSpPr>
          <p:cNvPr id="281" name="PlaceHolder 2"/>
          <p:cNvSpPr>
            <a:spLocks noGrp="1"/>
          </p:cNvSpPr>
          <p:nvPr>
            <p:ph/>
          </p:nvPr>
        </p:nvSpPr>
        <p:spPr>
          <a:xfrm>
            <a:off x="314280" y="1428840"/>
            <a:ext cx="11532600" cy="474588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 </a:t>
            </a:r>
            <a:r>
              <a:rPr lang="ru-RU" sz="1800" b="1" u="none" strike="noStrike">
                <a:solidFill>
                  <a:srgbClr val="000000"/>
                </a:solidFill>
                <a:effectLst/>
                <a:uFillTx/>
                <a:latin typeface="IBM Plex Sans"/>
              </a:rPr>
              <a:t>Діагноз ПТСР не встановлюють, допоки не мине принаймні один місяць після травматичної події. </a:t>
            </a:r>
            <a:r>
              <a:rPr lang="ru-RU" sz="1800" b="0" u="none" strike="noStrike">
                <a:solidFill>
                  <a:srgbClr val="000000"/>
                </a:solidFill>
                <a:effectLst/>
                <a:uFillTx/>
                <a:latin typeface="IBM Plex Sans"/>
              </a:rPr>
              <a:t>Хоча немає лабораторних тестів для конкретної  діагностики ПТСР, використовуються різні тести, щоб виключити фізичне захворювання як причину симптомів.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Якщо фізичного захворювання не виявлено, людину можуть направити до психіатра, психолога або іншого спеціаліста з психічного здоров’я, який може діагностувати та лікувати психічні захворювання. Психіатри та психологи використовують спеціально розроблені опитувальники, щоб оцінити наявність посттравматичних стресових розладів або інших психічних захворювань.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Методи діагностики ПТСР</a:t>
            </a:r>
            <a:endParaRPr lang="uk-UA" sz="2400" b="0" u="none" strike="noStrike">
              <a:solidFill>
                <a:srgbClr val="000000"/>
              </a:solidFill>
              <a:effectLst/>
              <a:uFillTx/>
              <a:latin typeface="Arial"/>
            </a:endParaRPr>
          </a:p>
        </p:txBody>
      </p:sp>
      <p:sp>
        <p:nvSpPr>
          <p:cNvPr id="283" name="PlaceHolder 2"/>
          <p:cNvSpPr>
            <a:spLocks noGrp="1"/>
          </p:cNvSpPr>
          <p:nvPr>
            <p:ph/>
          </p:nvPr>
        </p:nvSpPr>
        <p:spPr>
          <a:xfrm>
            <a:off x="314280" y="1883520"/>
            <a:ext cx="11532600" cy="4616280"/>
          </a:xfrm>
          <a:prstGeom prst="rect">
            <a:avLst/>
          </a:prstGeom>
          <a:noFill/>
          <a:ln w="0">
            <a:noFill/>
          </a:ln>
        </p:spPr>
        <p:txBody>
          <a:bodyPr lIns="91440" tIns="45720" rIns="91440" bIns="45720" anchor="t">
            <a:no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000000"/>
                </a:solidFill>
                <a:effectLst/>
                <a:uFillTx/>
                <a:latin typeface="IBM Plex Sans"/>
              </a:rPr>
              <a:t>1.Спостереження.</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000000"/>
                </a:solidFill>
                <a:effectLst/>
                <a:uFillTx/>
                <a:latin typeface="IBM Plex Sans"/>
              </a:rPr>
              <a:t>2.Структуроване інтерв’ю.</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000000"/>
                </a:solidFill>
                <a:effectLst/>
                <a:uFillTx/>
                <a:latin typeface="IBM Plex Sans"/>
              </a:rPr>
              <a:t>3.Проективні методики дослідження особистості ( Тест Роршаха, Тематичний апперцептивний тест, Тест Люшера).</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000000"/>
                </a:solidFill>
                <a:effectLst/>
                <a:uFillTx/>
                <a:latin typeface="IBM Plex Sans"/>
              </a:rPr>
              <a:t>4.Стандартизовані особистісні опитувальники (ММРІ, СМІЛ,шістнадцятифакторний особистісний опитувальник Кетела).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84" name="Google Shape;108;p16"/>
          <p:cNvPicPr/>
          <p:nvPr/>
        </p:nvPicPr>
        <p:blipFill>
          <a:blip r:embed="rId2"/>
          <a:stretch/>
        </p:blipFill>
        <p:spPr>
          <a:xfrm>
            <a:off x="4320000" y="3834360"/>
            <a:ext cx="3748320" cy="2284920"/>
          </a:xfrm>
          <a:prstGeom prst="rect">
            <a:avLst/>
          </a:prstGeom>
          <a:noFill/>
          <a:ln w="0">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Лікування ПТСР</a:t>
            </a:r>
            <a:endParaRPr lang="uk-UA" sz="2400" b="0" u="none" strike="noStrike">
              <a:solidFill>
                <a:srgbClr val="000000"/>
              </a:solidFill>
              <a:effectLst/>
              <a:uFillTx/>
              <a:latin typeface="Arial"/>
            </a:endParaRPr>
          </a:p>
        </p:txBody>
      </p:sp>
      <p:sp>
        <p:nvSpPr>
          <p:cNvPr id="286" name="PlaceHolder 2"/>
          <p:cNvSpPr>
            <a:spLocks noGrp="1"/>
          </p:cNvSpPr>
          <p:nvPr>
            <p:ph/>
          </p:nvPr>
        </p:nvSpPr>
        <p:spPr>
          <a:xfrm>
            <a:off x="309600" y="1500120"/>
            <a:ext cx="11042280" cy="5356800"/>
          </a:xfrm>
          <a:prstGeom prst="rect">
            <a:avLst/>
          </a:prstGeom>
          <a:noFill/>
          <a:ln w="0">
            <a:noFill/>
          </a:ln>
        </p:spPr>
        <p:txBody>
          <a:bodyPr lIns="91440" tIns="45720" rIns="91440" bIns="45720" anchor="t">
            <a:norm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Calibri"/>
              </a:rPr>
              <a:t>  </a:t>
            </a:r>
            <a:r>
              <a:rPr lang="uk-UA" sz="1800" b="0" u="none" strike="noStrike">
                <a:solidFill>
                  <a:srgbClr val="000000"/>
                </a:solidFill>
                <a:effectLst/>
                <a:uFillTx/>
                <a:latin typeface="Calibri"/>
              </a:rPr>
              <a:t>	</a:t>
            </a:r>
            <a:r>
              <a:rPr lang="en-US" sz="1800" b="0" u="none" strike="noStrike">
                <a:solidFill>
                  <a:srgbClr val="000000"/>
                </a:solidFill>
                <a:effectLst/>
                <a:uFillTx/>
                <a:latin typeface="Calibri"/>
              </a:rPr>
              <a:t> </a:t>
            </a:r>
            <a:r>
              <a:rPr lang="ru-RU" sz="1800" b="0" u="none" strike="noStrike">
                <a:solidFill>
                  <a:srgbClr val="000000"/>
                </a:solidFill>
                <a:effectLst/>
                <a:uFillTx/>
                <a:latin typeface="IBM Plex Sans"/>
              </a:rPr>
              <a:t>Метою лікування посттравматичного стресового розладу є </a:t>
            </a:r>
            <a:r>
              <a:rPr lang="ru-RU" sz="1800" b="1" u="none" strike="noStrike">
                <a:solidFill>
                  <a:srgbClr val="000000"/>
                </a:solidFill>
                <a:effectLst/>
                <a:uFillTx/>
                <a:latin typeface="IBM Plex Sans"/>
              </a:rPr>
              <a:t>зменшення емоційних і фізичних симптомів, покращення повсякденного життя та допомога людині краще впоратися з подією, яка спровокувала розлад.</a:t>
            </a:r>
            <a:r>
              <a:rPr lang="ru-RU" sz="1800" b="0" u="none" strike="noStrike">
                <a:solidFill>
                  <a:srgbClr val="000000"/>
                </a:solidFill>
                <a:effectLst/>
                <a:uFillTx/>
                <a:latin typeface="IBM Plex Sans"/>
              </a:rPr>
              <a:t> Лікування ПТСР включає психотерапію, ліки або їх комбінацію.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ПРЕПАРАТИ: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 Спеціалісти використовують певні антидепресанти для лікування посттравматичних стресових розладів, а також для контролю почуття тривоги та пов’язаних з ним симптомів.</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Важливо звертатися для фахівців, а не займатися самолікуванням!!!</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87" name="Picture 3" descr="E:\Матеріали\ПТСР\ПТСР-1-1-1024x1024.png"/>
          <p:cNvPicPr/>
          <p:nvPr/>
        </p:nvPicPr>
        <p:blipFill>
          <a:blip r:embed="rId2"/>
          <a:stretch/>
        </p:blipFill>
        <p:spPr>
          <a:xfrm>
            <a:off x="4378680" y="3952080"/>
            <a:ext cx="3720600" cy="2707200"/>
          </a:xfrm>
          <a:prstGeom prst="rect">
            <a:avLst/>
          </a:prstGeom>
          <a:noFill/>
          <a:ln w="0">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PlaceHolder 1"/>
          <p:cNvSpPr>
            <a:spLocks noGrp="1"/>
          </p:cNvSpPr>
          <p:nvPr>
            <p:ph type="title"/>
          </p:nvPr>
        </p:nvSpPr>
        <p:spPr>
          <a:xfrm>
            <a:off x="2171880" y="279000"/>
            <a:ext cx="9180000" cy="86292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Психотерапія</a:t>
            </a:r>
            <a:endParaRPr lang="uk-UA" sz="2400" b="0" u="none" strike="noStrike">
              <a:solidFill>
                <a:srgbClr val="000000"/>
              </a:solidFill>
              <a:effectLst/>
              <a:uFillTx/>
              <a:latin typeface="Arial"/>
            </a:endParaRPr>
          </a:p>
        </p:txBody>
      </p:sp>
      <p:sp>
        <p:nvSpPr>
          <p:cNvPr id="289" name="PlaceHolder 2"/>
          <p:cNvSpPr>
            <a:spLocks noGrp="1"/>
          </p:cNvSpPr>
          <p:nvPr>
            <p:ph/>
          </p:nvPr>
        </p:nvSpPr>
        <p:spPr>
          <a:xfrm>
            <a:off x="314280" y="1357200"/>
            <a:ext cx="11532600" cy="5285160"/>
          </a:xfrm>
          <a:prstGeom prst="rect">
            <a:avLst/>
          </a:prstGeom>
          <a:noFill/>
          <a:ln w="0">
            <a:noFill/>
          </a:ln>
        </p:spPr>
        <p:txBody>
          <a:bodyPr lIns="91440" tIns="45720" rIns="91440" bIns="45720" anchor="t">
            <a:normAutofit fontScale="92500" lnSpcReduction="9999"/>
          </a:bodyPr>
          <a:lstStyle/>
          <a:p>
            <a:pPr indent="0">
              <a:lnSpc>
                <a:spcPct val="100000"/>
              </a:lnSpc>
              <a:buNone/>
              <a:tabLst>
                <a:tab pos="0" algn="l"/>
              </a:tabLst>
            </a:pP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en-US" sz="1800" b="0" u="none" strike="noStrike">
                <a:solidFill>
                  <a:srgbClr val="000000"/>
                </a:solidFill>
                <a:effectLst/>
                <a:uFillTx/>
                <a:latin typeface="Calibri"/>
              </a:rPr>
              <a:t> </a:t>
            </a:r>
            <a:r>
              <a:rPr lang="uk-UA" sz="1800" b="0" u="none" strike="noStrike">
                <a:solidFill>
                  <a:srgbClr val="000000"/>
                </a:solidFill>
                <a:effectLst/>
                <a:uFillTx/>
                <a:latin typeface="Calibri"/>
              </a:rPr>
              <a:t>    	</a:t>
            </a:r>
            <a:r>
              <a:rPr lang="en-US" sz="1900" b="0" u="none" strike="noStrike">
                <a:solidFill>
                  <a:srgbClr val="000000"/>
                </a:solidFill>
                <a:effectLst/>
                <a:uFillTx/>
                <a:latin typeface="IBM Plex Sans"/>
              </a:rPr>
              <a:t> </a:t>
            </a:r>
            <a:r>
              <a:rPr lang="ru-RU" sz="1900" b="0" u="none" strike="noStrike">
                <a:solidFill>
                  <a:srgbClr val="000000"/>
                </a:solidFill>
                <a:effectLst/>
                <a:uFillTx/>
                <a:latin typeface="IBM Plex Sans"/>
              </a:rPr>
              <a:t>Покликана допомогти людин і навчитися керувати симптомами та знайти способи їх подолання. Терапія також спрямована на те,  щоб пояснити людині та її родині особливості розладу і подолати страхи, пов’язані з травматичною подією. Для лікування людей із посттравматичним стресовим розладом використовуються різноманітні психотерапевтичні підходи, зокрема: </a:t>
            </a:r>
            <a:endParaRPr lang="uk-UA" sz="1900" b="0" u="none" strike="noStrike">
              <a:solidFill>
                <a:srgbClr val="000000"/>
              </a:solidFill>
              <a:effectLst/>
              <a:uFillTx/>
              <a:latin typeface="Arial"/>
            </a:endParaRPr>
          </a:p>
          <a:p>
            <a:pPr indent="0">
              <a:lnSpc>
                <a:spcPct val="100000"/>
              </a:lnSpc>
              <a:buNone/>
              <a:tabLst>
                <a:tab pos="0" algn="l"/>
              </a:tabLst>
            </a:pPr>
            <a:r>
              <a:rPr lang="en-US" sz="1900" b="0" u="none" strike="noStrike">
                <a:solidFill>
                  <a:srgbClr val="000000"/>
                </a:solidFill>
                <a:effectLst/>
                <a:uFillTx/>
                <a:latin typeface="IBM Plex Sans"/>
              </a:rPr>
              <a:t> </a:t>
            </a:r>
            <a:r>
              <a:rPr lang="uk-UA" sz="1900" b="0" u="none" strike="noStrike">
                <a:solidFill>
                  <a:srgbClr val="000000"/>
                </a:solidFill>
                <a:effectLst/>
                <a:uFillTx/>
                <a:latin typeface="IBM Plex Sans"/>
              </a:rPr>
              <a:t>	</a:t>
            </a:r>
            <a:r>
              <a:rPr lang="en-US" sz="1900" b="0" u="none" strike="noStrike">
                <a:solidFill>
                  <a:srgbClr val="000000"/>
                </a:solidFill>
                <a:effectLst/>
                <a:uFillTx/>
                <a:latin typeface="IBM Plex Sans"/>
              </a:rPr>
              <a:t> </a:t>
            </a:r>
            <a:r>
              <a:rPr lang="ru-RU" sz="1900" b="1" i="1" u="none" strike="noStrike">
                <a:solidFill>
                  <a:srgbClr val="000000"/>
                </a:solidFill>
                <a:effectLst/>
                <a:uFillTx/>
                <a:latin typeface="IBM Plex Sans"/>
              </a:rPr>
              <a:t>Когнітивно-поведінкова терапія </a:t>
            </a:r>
            <a:r>
              <a:rPr lang="ru-RU" sz="1900" b="0" u="none" strike="noStrike">
                <a:solidFill>
                  <a:srgbClr val="000000"/>
                </a:solidFill>
                <a:effectLst/>
                <a:uFillTx/>
                <a:latin typeface="IBM Plex Sans"/>
              </a:rPr>
              <a:t>– навчає розпізнавати та змінювати моделі мислення, які призводять до неприємних емоцій, почуттів і поведінки. </a:t>
            </a:r>
            <a:endParaRPr lang="uk-UA" sz="1900" b="0" u="none" strike="noStrike">
              <a:solidFill>
                <a:srgbClr val="000000"/>
              </a:solidFill>
              <a:effectLst/>
              <a:uFillTx/>
              <a:latin typeface="Arial"/>
            </a:endParaRPr>
          </a:p>
          <a:p>
            <a:pPr indent="0">
              <a:lnSpc>
                <a:spcPct val="100000"/>
              </a:lnSpc>
              <a:buNone/>
              <a:tabLst>
                <a:tab pos="0" algn="l"/>
              </a:tabLst>
            </a:pPr>
            <a:r>
              <a:rPr lang="en-US" sz="1900" b="0" u="none" strike="noStrike">
                <a:solidFill>
                  <a:srgbClr val="000000"/>
                </a:solidFill>
                <a:effectLst/>
                <a:uFillTx/>
                <a:latin typeface="IBM Plex Sans"/>
              </a:rPr>
              <a:t>  </a:t>
            </a:r>
            <a:r>
              <a:rPr lang="uk-UA" sz="1900" b="0" u="none" strike="noStrike">
                <a:solidFill>
                  <a:srgbClr val="000000"/>
                </a:solidFill>
                <a:effectLst/>
                <a:uFillTx/>
                <a:latin typeface="IBM Plex Sans"/>
              </a:rPr>
              <a:t>	</a:t>
            </a:r>
            <a:r>
              <a:rPr lang="ru-RU" sz="1900" b="1" i="1" u="none" strike="noStrike">
                <a:solidFill>
                  <a:srgbClr val="000000"/>
                </a:solidFill>
                <a:effectLst/>
                <a:uFillTx/>
                <a:latin typeface="IBM Plex Sans"/>
              </a:rPr>
              <a:t>Терапія тривалого впливу </a:t>
            </a:r>
            <a:r>
              <a:rPr lang="ru-RU" sz="1900" b="0" u="none" strike="noStrike">
                <a:solidFill>
                  <a:srgbClr val="000000"/>
                </a:solidFill>
                <a:effectLst/>
                <a:uFillTx/>
                <a:latin typeface="IBM Plex Sans"/>
              </a:rPr>
              <a:t>(експозиційна) полягає в тому, що людина переживає травматичну подію або контактує з об’єктами чи ситуаціями, які викликають тривогу. Це відбувається в контрольованому та безпечному середовищі. Така терапія допомагає людині протистояти страху та поступово відчувати себе комфортніше в ситуаціях, які лякають і викликають тривогу. </a:t>
            </a:r>
            <a:endParaRPr lang="uk-UA" sz="1900" b="0" u="none" strike="noStrike">
              <a:solidFill>
                <a:srgbClr val="000000"/>
              </a:solidFill>
              <a:effectLst/>
              <a:uFillTx/>
              <a:latin typeface="Arial"/>
            </a:endParaRPr>
          </a:p>
          <a:p>
            <a:pPr indent="0">
              <a:lnSpc>
                <a:spcPct val="100000"/>
              </a:lnSpc>
              <a:buNone/>
              <a:tabLst>
                <a:tab pos="0" algn="l"/>
              </a:tabLst>
            </a:pPr>
            <a:r>
              <a:rPr lang="en-US" sz="1900" b="0" u="none" strike="noStrike">
                <a:solidFill>
                  <a:srgbClr val="000000"/>
                </a:solidFill>
                <a:effectLst/>
                <a:uFillTx/>
                <a:latin typeface="IBM Plex Sans"/>
              </a:rPr>
              <a:t> </a:t>
            </a:r>
            <a:r>
              <a:rPr lang="uk-UA" sz="1900" b="0" u="none" strike="noStrike">
                <a:solidFill>
                  <a:srgbClr val="000000"/>
                </a:solidFill>
                <a:effectLst/>
                <a:uFillTx/>
                <a:latin typeface="IBM Plex Sans"/>
              </a:rPr>
              <a:t>	</a:t>
            </a:r>
            <a:r>
              <a:rPr lang="en-US" sz="1900" b="0" u="none" strike="noStrike">
                <a:solidFill>
                  <a:srgbClr val="000000"/>
                </a:solidFill>
                <a:effectLst/>
                <a:uFillTx/>
                <a:latin typeface="IBM Plex Sans"/>
              </a:rPr>
              <a:t> </a:t>
            </a:r>
            <a:r>
              <a:rPr lang="ru-RU" sz="1900" b="1" i="1" u="none" strike="noStrike">
                <a:solidFill>
                  <a:srgbClr val="000000"/>
                </a:solidFill>
                <a:effectLst/>
                <a:uFillTx/>
                <a:latin typeface="IBM Plex Sans"/>
              </a:rPr>
              <a:t>Психодинамічна терапія зосереджується</a:t>
            </a:r>
            <a:r>
              <a:rPr lang="ru-RU" sz="1900" b="0" u="none" strike="noStrike">
                <a:solidFill>
                  <a:srgbClr val="000000"/>
                </a:solidFill>
                <a:effectLst/>
                <a:uFillTx/>
                <a:latin typeface="IBM Plex Sans"/>
              </a:rPr>
              <a:t> на вивченні особистих цінностей та емоційних конфліктів, викликаних травматичною подією. </a:t>
            </a:r>
            <a:endParaRPr lang="uk-UA" sz="1900" b="0" u="none" strike="noStrike">
              <a:solidFill>
                <a:srgbClr val="000000"/>
              </a:solidFill>
              <a:effectLst/>
              <a:uFillTx/>
              <a:latin typeface="Arial"/>
            </a:endParaRPr>
          </a:p>
          <a:p>
            <a:pPr indent="0">
              <a:lnSpc>
                <a:spcPct val="100000"/>
              </a:lnSpc>
              <a:buNone/>
              <a:tabLst>
                <a:tab pos="0" algn="l"/>
              </a:tabLst>
            </a:pPr>
            <a:r>
              <a:rPr lang="en-US" sz="1900" b="0" u="none" strike="noStrike">
                <a:solidFill>
                  <a:srgbClr val="000000"/>
                </a:solidFill>
                <a:effectLst/>
                <a:uFillTx/>
                <a:latin typeface="IBM Plex Sans"/>
              </a:rPr>
              <a:t> </a:t>
            </a:r>
            <a:r>
              <a:rPr lang="en-US" sz="1900" b="1" i="1" u="none" strike="noStrike">
                <a:solidFill>
                  <a:srgbClr val="000000"/>
                </a:solidFill>
                <a:effectLst/>
                <a:uFillTx/>
                <a:latin typeface="IBM Plex Sans"/>
              </a:rPr>
              <a:t> </a:t>
            </a:r>
            <a:r>
              <a:rPr lang="uk-UA" sz="1900" b="1" i="1" u="none" strike="noStrike">
                <a:solidFill>
                  <a:srgbClr val="000000"/>
                </a:solidFill>
                <a:effectLst/>
                <a:uFillTx/>
                <a:latin typeface="IBM Plex Sans"/>
              </a:rPr>
              <a:t>	</a:t>
            </a:r>
            <a:r>
              <a:rPr lang="ru-RU" sz="1900" b="1" i="1" u="none" strike="noStrike">
                <a:solidFill>
                  <a:srgbClr val="000000"/>
                </a:solidFill>
                <a:effectLst/>
                <a:uFillTx/>
                <a:latin typeface="IBM Plex Sans"/>
              </a:rPr>
              <a:t>Десенсибілізація та репроцесуалізація рухом очей</a:t>
            </a:r>
            <a:r>
              <a:rPr lang="en-US" sz="1900" b="1" i="1" u="none" strike="noStrike">
                <a:solidFill>
                  <a:srgbClr val="000000"/>
                </a:solidFill>
                <a:effectLst/>
                <a:uFillTx/>
                <a:latin typeface="IBM Plex Sans"/>
              </a:rPr>
              <a:t> (EMDR</a:t>
            </a:r>
            <a:r>
              <a:rPr lang="en-US" sz="1900" b="0" u="none" strike="noStrike">
                <a:solidFill>
                  <a:srgbClr val="000000"/>
                </a:solidFill>
                <a:effectLst/>
                <a:uFillTx/>
                <a:latin typeface="IBM Plex Sans"/>
              </a:rPr>
              <a:t>) — </a:t>
            </a:r>
            <a:r>
              <a:rPr lang="ru-RU" sz="1900" b="0" u="none" strike="noStrike">
                <a:solidFill>
                  <a:srgbClr val="000000"/>
                </a:solidFill>
                <a:effectLst/>
                <a:uFillTx/>
                <a:latin typeface="IBM Plex Sans"/>
              </a:rPr>
              <a:t>комплексна форма психотерапії</a:t>
            </a:r>
            <a:r>
              <a:rPr lang="en-US" sz="1900" b="0" u="none" strike="noStrike">
                <a:solidFill>
                  <a:srgbClr val="000000"/>
                </a:solidFill>
                <a:effectLst/>
                <a:uFillTx/>
                <a:latin typeface="IBM Plex Sans"/>
              </a:rPr>
              <a:t>, </a:t>
            </a:r>
            <a:r>
              <a:rPr lang="ru-RU" sz="1900" b="0" u="none" strike="noStrike">
                <a:solidFill>
                  <a:srgbClr val="000000"/>
                </a:solidFill>
                <a:effectLst/>
                <a:uFillTx/>
                <a:latin typeface="IBM Plex Sans"/>
              </a:rPr>
              <a:t>яка спочатку була розроблена для полегшення дистресу</a:t>
            </a:r>
            <a:r>
              <a:rPr lang="en-US" sz="1900" b="0" u="none" strike="noStrike">
                <a:solidFill>
                  <a:srgbClr val="000000"/>
                </a:solidFill>
                <a:effectLst/>
                <a:uFillTx/>
                <a:latin typeface="IBM Plex Sans"/>
              </a:rPr>
              <a:t>, </a:t>
            </a:r>
            <a:r>
              <a:rPr lang="ru-RU" sz="1900" b="0" u="none" strike="noStrike">
                <a:solidFill>
                  <a:srgbClr val="000000"/>
                </a:solidFill>
                <a:effectLst/>
                <a:uFillTx/>
                <a:latin typeface="IBM Plex Sans"/>
              </a:rPr>
              <a:t>пов</a:t>
            </a:r>
            <a:r>
              <a:rPr lang="en-US" sz="1900" b="0" u="none" strike="noStrike">
                <a:solidFill>
                  <a:srgbClr val="000000"/>
                </a:solidFill>
                <a:effectLst/>
                <a:uFillTx/>
                <a:latin typeface="IBM Plex Sans"/>
              </a:rPr>
              <a:t>’</a:t>
            </a:r>
            <a:r>
              <a:rPr lang="ru-RU" sz="1900" b="0" u="none" strike="noStrike">
                <a:solidFill>
                  <a:srgbClr val="000000"/>
                </a:solidFill>
                <a:effectLst/>
                <a:uFillTx/>
                <a:latin typeface="IBM Plex Sans"/>
              </a:rPr>
              <a:t>язаного з травматичними спогадами</a:t>
            </a:r>
            <a:r>
              <a:rPr lang="en-US" sz="1900" b="0" u="none" strike="noStrike">
                <a:solidFill>
                  <a:srgbClr val="000000"/>
                </a:solidFill>
                <a:effectLst/>
                <a:uFillTx/>
                <a:latin typeface="IBM Plex Sans"/>
              </a:rPr>
              <a:t>, </a:t>
            </a:r>
            <a:r>
              <a:rPr lang="ru-RU" sz="1900" b="0" u="none" strike="noStrike">
                <a:solidFill>
                  <a:srgbClr val="000000"/>
                </a:solidFill>
                <a:effectLst/>
                <a:uFillTx/>
                <a:latin typeface="IBM Plex Sans"/>
              </a:rPr>
              <a:t>а тепер також використовується для лікування фобій</a:t>
            </a:r>
            <a:r>
              <a:rPr lang="en-US" sz="1900" b="0" u="none" strike="noStrike">
                <a:solidFill>
                  <a:srgbClr val="000000"/>
                </a:solidFill>
                <a:effectLst/>
                <a:uFillTx/>
                <a:latin typeface="IBM Plex Sans"/>
              </a:rPr>
              <a:t>. </a:t>
            </a:r>
            <a:r>
              <a:rPr lang="ru-RU" sz="1900" b="0" u="none" strike="noStrike">
                <a:solidFill>
                  <a:srgbClr val="000000"/>
                </a:solidFill>
                <a:effectLst/>
                <a:uFillTx/>
                <a:latin typeface="IBM Plex Sans"/>
              </a:rPr>
              <a:t>Ця техніка використовує рухи очей, щоб допомогти мозку обробити травматичні спогади та поступово зменшувати ПТСР. </a:t>
            </a:r>
            <a:endParaRPr lang="uk-UA" sz="1900" b="0" u="none" strike="noStrike">
              <a:solidFill>
                <a:srgbClr val="000000"/>
              </a:solidFill>
              <a:effectLst/>
              <a:uFillTx/>
              <a:latin typeface="Arial"/>
            </a:endParaRPr>
          </a:p>
          <a:p>
            <a:pPr indent="0">
              <a:lnSpc>
                <a:spcPct val="100000"/>
              </a:lnSpc>
              <a:buNone/>
              <a:tabLst>
                <a:tab pos="0" algn="l"/>
              </a:tabLst>
            </a:pPr>
            <a:r>
              <a:rPr lang="en-US" sz="1900" b="0" u="none" strike="noStrike">
                <a:solidFill>
                  <a:srgbClr val="000000"/>
                </a:solidFill>
                <a:effectLst/>
                <a:uFillTx/>
                <a:latin typeface="IBM Plex Sans"/>
              </a:rPr>
              <a:t>  </a:t>
            </a:r>
            <a:r>
              <a:rPr lang="uk-UA" sz="1900" b="0" u="none" strike="noStrike">
                <a:solidFill>
                  <a:srgbClr val="000000"/>
                </a:solidFill>
                <a:effectLst/>
                <a:uFillTx/>
                <a:latin typeface="IBM Plex Sans"/>
              </a:rPr>
              <a:t>	</a:t>
            </a:r>
            <a:r>
              <a:rPr lang="ru-RU" sz="1900" b="1" i="1" u="none" strike="noStrike">
                <a:solidFill>
                  <a:srgbClr val="000000"/>
                </a:solidFill>
                <a:effectLst/>
                <a:uFillTx/>
                <a:latin typeface="IBM Plex Sans"/>
              </a:rPr>
              <a:t>Сімейна терапія </a:t>
            </a:r>
            <a:r>
              <a:rPr lang="ru-RU" sz="1900" b="0" u="none" strike="noStrike">
                <a:solidFill>
                  <a:srgbClr val="000000"/>
                </a:solidFill>
                <a:effectLst/>
                <a:uFillTx/>
                <a:latin typeface="IBM Plex Sans"/>
              </a:rPr>
              <a:t>також може бути корисною, оскільки поведінка людини                                                                                        з ПТСР може впливати на інших членів сім’ї. </a:t>
            </a:r>
            <a:endParaRPr lang="uk-UA" sz="1900" b="0" u="none" strike="noStrike">
              <a:solidFill>
                <a:srgbClr val="000000"/>
              </a:solidFill>
              <a:effectLst/>
              <a:uFillTx/>
              <a:latin typeface="Arial"/>
            </a:endParaRPr>
          </a:p>
          <a:p>
            <a:pPr indent="0">
              <a:lnSpc>
                <a:spcPct val="100000"/>
              </a:lnSpc>
              <a:buNone/>
              <a:tabLst>
                <a:tab pos="0" algn="l"/>
              </a:tabLst>
            </a:pPr>
            <a:r>
              <a:rPr lang="en-US" sz="1900" b="0" u="none" strike="noStrike">
                <a:solidFill>
                  <a:srgbClr val="000000"/>
                </a:solidFill>
                <a:effectLst/>
                <a:uFillTx/>
                <a:latin typeface="IBM Plex Sans"/>
              </a:rPr>
              <a:t> </a:t>
            </a:r>
            <a:r>
              <a:rPr lang="uk-UA" sz="1900" b="0" u="none" strike="noStrike">
                <a:solidFill>
                  <a:srgbClr val="000000"/>
                </a:solidFill>
                <a:effectLst/>
                <a:uFillTx/>
                <a:latin typeface="IBM Plex Sans"/>
              </a:rPr>
              <a:t>	</a:t>
            </a:r>
            <a:r>
              <a:rPr lang="en-US" sz="1900" b="0" u="none" strike="noStrike">
                <a:solidFill>
                  <a:srgbClr val="000000"/>
                </a:solidFill>
                <a:effectLst/>
                <a:uFillTx/>
                <a:latin typeface="IBM Plex Sans"/>
              </a:rPr>
              <a:t> </a:t>
            </a:r>
            <a:r>
              <a:rPr lang="ru-RU" sz="1900" b="1" i="1" u="none" strike="noStrike">
                <a:solidFill>
                  <a:srgbClr val="000000"/>
                </a:solidFill>
                <a:effectLst/>
                <a:uFillTx/>
                <a:latin typeface="IBM Plex Sans"/>
              </a:rPr>
              <a:t>Групова терапія </a:t>
            </a:r>
            <a:r>
              <a:rPr lang="ru-RU" sz="1900" b="0" u="none" strike="noStrike">
                <a:solidFill>
                  <a:srgbClr val="000000"/>
                </a:solidFill>
                <a:effectLst/>
                <a:uFillTx/>
                <a:latin typeface="IBM Plex Sans"/>
              </a:rPr>
              <a:t>дає змогу людині ділитися думками, страхами та почуттями                                                                                  з іншими людьми, які пережили травматичні події. </a:t>
            </a:r>
            <a:endParaRPr lang="uk-UA" sz="1900" b="0" u="none" strike="noStrike">
              <a:solidFill>
                <a:srgbClr val="000000"/>
              </a:solidFill>
              <a:effectLst/>
              <a:uFillTx/>
              <a:latin typeface="Arial"/>
            </a:endParaRPr>
          </a:p>
          <a:p>
            <a:pPr indent="0">
              <a:lnSpc>
                <a:spcPct val="100000"/>
              </a:lnSpc>
              <a:buNone/>
              <a:tabLst>
                <a:tab pos="0" algn="l"/>
              </a:tabLst>
            </a:pPr>
            <a:endParaRPr lang="uk-UA" sz="1900" b="0" u="none" strike="noStrike">
              <a:solidFill>
                <a:srgbClr val="000000"/>
              </a:solidFill>
              <a:effectLst/>
              <a:uFillTx/>
              <a:latin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ПТСР</a:t>
            </a:r>
            <a:endParaRPr lang="uk-UA" sz="2400" b="0" u="none" strike="noStrike">
              <a:solidFill>
                <a:srgbClr val="000000"/>
              </a:solidFill>
              <a:effectLst/>
              <a:uFillTx/>
              <a:latin typeface="Arial"/>
            </a:endParaRPr>
          </a:p>
        </p:txBody>
      </p:sp>
      <p:sp>
        <p:nvSpPr>
          <p:cNvPr id="291" name="PlaceHolder 2"/>
          <p:cNvSpPr>
            <a:spLocks noGrp="1"/>
          </p:cNvSpPr>
          <p:nvPr>
            <p:ph/>
          </p:nvPr>
        </p:nvSpPr>
        <p:spPr>
          <a:xfrm>
            <a:off x="237960" y="1500120"/>
            <a:ext cx="11571840" cy="4999680"/>
          </a:xfrm>
          <a:prstGeom prst="rect">
            <a:avLst/>
          </a:prstGeom>
          <a:noFill/>
          <a:ln w="0">
            <a:noFill/>
          </a:ln>
        </p:spPr>
        <p:txBody>
          <a:bodyPr lIns="91440" tIns="45720" rIns="91440" bIns="45720" anchor="t">
            <a:normAutofit/>
          </a:bodyPr>
          <a:lstStyle/>
          <a:p>
            <a:pPr indent="0">
              <a:lnSpc>
                <a:spcPct val="100000"/>
              </a:lnSpc>
              <a:buNone/>
              <a:tabLst>
                <a:tab pos="0" algn="l"/>
              </a:tabLst>
            </a:pPr>
            <a:r>
              <a:rPr lang="ru-RU" sz="1800" b="1" u="none" strike="noStrike">
                <a:solidFill>
                  <a:srgbClr val="000000"/>
                </a:solidFill>
                <a:effectLst/>
                <a:uFillTx/>
                <a:latin typeface="Calibri"/>
              </a:rPr>
              <a:t>	</a:t>
            </a:r>
            <a:r>
              <a:rPr lang="ru-RU" sz="1800" b="1" u="none" strike="noStrike">
                <a:solidFill>
                  <a:srgbClr val="000000"/>
                </a:solidFill>
                <a:effectLst/>
                <a:uFillTx/>
                <a:latin typeface="IBM Plex Sans"/>
              </a:rPr>
              <a:t>Відновлення після ПТСР є поступовим і тривалим процесом</a:t>
            </a:r>
            <a:r>
              <a:rPr lang="ru-RU" sz="1800" b="0" u="none" strike="noStrike">
                <a:solidFill>
                  <a:srgbClr val="000000"/>
                </a:solidFill>
                <a:effectLst/>
                <a:uFillTx/>
                <a:latin typeface="IBM Plex Sans"/>
              </a:rPr>
              <a:t>. Симптоми посттравматичного стресового розладу рідко зникають повністю, але лікування може допомогти людям навчитися боротися з ним більш ефективно. Лікування здатне призвести до меншої кількості та менш інтенсивних симптомів, а також до більшої здатності керувати почуттями, пов’язаними з травмою.</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92" name="Picture 2" descr="E:\Матеріали\ПТСР\ПТСР.jpg"/>
          <p:cNvPicPr/>
          <p:nvPr/>
        </p:nvPicPr>
        <p:blipFill>
          <a:blip r:embed="rId2"/>
          <a:stretch/>
        </p:blipFill>
        <p:spPr>
          <a:xfrm>
            <a:off x="4197600" y="3420000"/>
            <a:ext cx="3901680" cy="2284920"/>
          </a:xfrm>
          <a:prstGeom prst="rect">
            <a:avLst/>
          </a:prstGeom>
          <a:noFill/>
          <a:ln w="0">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2171880" y="279000"/>
            <a:ext cx="9180000" cy="934200"/>
          </a:xfrm>
          <a:prstGeom prst="rect">
            <a:avLst/>
          </a:prstGeom>
          <a:noFill/>
          <a:ln w="0">
            <a:noFill/>
          </a:ln>
        </p:spPr>
        <p:txBody>
          <a:bodyPr lIns="91440" tIns="45720" rIns="91440" bIns="45720" anchor="ctr">
            <a:normAutofit/>
          </a:bodyPr>
          <a:lstStyle/>
          <a:p>
            <a:pPr indent="0">
              <a:lnSpc>
                <a:spcPct val="100000"/>
              </a:lnSpc>
              <a:buNone/>
              <a:tabLst>
                <a:tab pos="0" algn="l"/>
              </a:tabLst>
            </a:pPr>
            <a:r>
              <a:rPr lang="uk-UA" sz="2400" b="1" u="none" strike="noStrike">
                <a:solidFill>
                  <a:srgbClr val="000000"/>
                </a:solidFill>
                <a:effectLst/>
                <a:uFillTx/>
                <a:latin typeface="IBM Plex Sans"/>
              </a:rPr>
              <a:t>                              Як підтримати людину з ПТСР</a:t>
            </a:r>
            <a:endParaRPr lang="uk-UA" sz="2400" b="0" u="none" strike="noStrike">
              <a:solidFill>
                <a:srgbClr val="000000"/>
              </a:solidFill>
              <a:effectLst/>
              <a:uFillTx/>
              <a:latin typeface="Arial"/>
            </a:endParaRPr>
          </a:p>
        </p:txBody>
      </p:sp>
      <p:pic>
        <p:nvPicPr>
          <p:cNvPr id="294" name="Рисунок 3" descr="E:\Матеріали\ПТСР\ПІДТРИМКА.jpg"/>
          <p:cNvPicPr/>
          <p:nvPr/>
        </p:nvPicPr>
        <p:blipFill>
          <a:blip r:embed="rId2"/>
          <a:srcRect b="6634"/>
          <a:stretch/>
        </p:blipFill>
        <p:spPr>
          <a:xfrm>
            <a:off x="2722320" y="1620000"/>
            <a:ext cx="7356960" cy="4637520"/>
          </a:xfrm>
          <a:prstGeom prst="rect">
            <a:avLst/>
          </a:prstGeom>
          <a:noFill/>
          <a:ln w="0">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Правила спілкування          </a:t>
            </a:r>
            <a:endParaRPr lang="uk-UA" sz="2400" b="0" u="none" strike="noStrike">
              <a:solidFill>
                <a:srgbClr val="000000"/>
              </a:solidFill>
              <a:effectLst/>
              <a:uFillTx/>
              <a:latin typeface="Arial"/>
            </a:endParaRPr>
          </a:p>
        </p:txBody>
      </p:sp>
      <p:sp>
        <p:nvSpPr>
          <p:cNvPr id="296" name="PlaceHolder 2"/>
          <p:cNvSpPr>
            <a:spLocks noGrp="1"/>
          </p:cNvSpPr>
          <p:nvPr>
            <p:ph/>
          </p:nvPr>
        </p:nvSpPr>
        <p:spPr>
          <a:xfrm>
            <a:off x="314280" y="1883520"/>
            <a:ext cx="11532600" cy="497340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1" u="none" strike="noStrike">
                <a:solidFill>
                  <a:srgbClr val="000000"/>
                </a:solidFill>
                <a:effectLst/>
                <a:uFillTx/>
                <a:latin typeface="IBM Plex Sans"/>
              </a:rPr>
              <a:t>Як позитивно  ставитись  до людини і її вчинків?</a:t>
            </a:r>
            <a:endParaRPr lang="uk-UA" sz="1800" b="0" u="none" strike="noStrike">
              <a:solidFill>
                <a:srgbClr val="000000"/>
              </a:solidFill>
              <a:effectLst/>
              <a:uFillTx/>
              <a:latin typeface="Arial"/>
            </a:endParaRPr>
          </a:p>
          <a:p>
            <a:pPr indent="0">
              <a:lnSpc>
                <a:spcPct val="100000"/>
              </a:lnSpc>
              <a:buNone/>
              <a:tabLst>
                <a:tab pos="0" algn="l"/>
              </a:tabLst>
            </a:pPr>
            <a:r>
              <a:rPr lang="uk-UA" sz="1800" b="1" i="1" u="none" strike="noStrike">
                <a:solidFill>
                  <a:srgbClr val="000000"/>
                </a:solidFill>
                <a:effectLst/>
                <a:uFillTx/>
                <a:latin typeface="IBM Plex Sans"/>
              </a:rPr>
              <a:t>	 Люди чекають, щоб їх хвалили</a:t>
            </a:r>
            <a:r>
              <a:rPr lang="uk-UA" sz="1800" b="0" u="none" strike="noStrike">
                <a:solidFill>
                  <a:srgbClr val="000000"/>
                </a:solidFill>
                <a:effectLst/>
                <a:uFillTx/>
                <a:latin typeface="IBM Plex Sans"/>
              </a:rPr>
              <a:t>; чекають схвалення своїх вчинків від значимих  людей. Треба навчитися хвалити! Це зрозумілі слова про зовнішність, вчинок і просто ласкаве слово... </a:t>
            </a:r>
            <a:r>
              <a:rPr lang="uk-UA" sz="1800" b="1" u="none" strike="noStrike">
                <a:solidFill>
                  <a:schemeClr val="accent1"/>
                </a:solidFill>
                <a:effectLst/>
                <a:uFillTx/>
                <a:latin typeface="IBM Plex Sans"/>
              </a:rPr>
              <a:t>Похвала - це найбільший скарб. Відомий вислів: "Звичайні слова, обходяться нам дешевше, а коштують дуже дорого...".</a:t>
            </a:r>
            <a:r>
              <a:rPr lang="uk-UA" sz="1800" b="0" u="none" strike="noStrike">
                <a:solidFill>
                  <a:srgbClr val="000000"/>
                </a:solidFill>
                <a:effectLst/>
                <a:uFillTx/>
                <a:latin typeface="IBM Plex Sans"/>
              </a:rPr>
              <a:t> Тому часто вголос, у вічі висловлюйте ваше схвалення, акцентуйте увагу на гарних рисах, вчинках. Шекспір ​​сказав мудрі слова: "Гріхи людей ми вирізаємо на металі, а їх доблесті пишемо на воді".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Навіть дрібниці, що на перший погляд не варті уваги, треба помічати і з вдячністю відзначати. Кожній людині приємно, коли її цінують – значить вона потрібна! </a:t>
            </a:r>
            <a:endParaRPr lang="uk-UA" sz="1800" b="0" u="none" strike="noStrike">
              <a:solidFill>
                <a:srgbClr val="000000"/>
              </a:solidFill>
              <a:effectLst/>
              <a:uFillTx/>
              <a:latin typeface="Arial"/>
            </a:endParaRPr>
          </a:p>
          <a:p>
            <a:pPr indent="0">
              <a:lnSpc>
                <a:spcPct val="100000"/>
              </a:lnSpc>
              <a:buNone/>
              <a:tabLst>
                <a:tab pos="0" algn="l"/>
              </a:tabLst>
            </a:pPr>
            <a:r>
              <a:rPr lang="uk-UA" sz="1800" b="1" i="1" u="none" strike="noStrike">
                <a:solidFill>
                  <a:srgbClr val="000000"/>
                </a:solidFill>
                <a:effectLst/>
                <a:uFillTx/>
                <a:latin typeface="IBM Plex Sans"/>
              </a:rPr>
              <a:t> 	 Подяка</a:t>
            </a:r>
            <a:r>
              <a:rPr lang="uk-UA" sz="1800" b="0" u="none" strike="noStrike">
                <a:solidFill>
                  <a:srgbClr val="000000"/>
                </a:solidFill>
                <a:effectLst/>
                <a:uFillTx/>
                <a:latin typeface="IBM Plex Sans"/>
              </a:rPr>
              <a:t> - дуже сильна позитивна емоція, яка пробуджує в людині все краще і допомагає досягти душевної рівноваги, допомагає людині відчути себе щасливою і значущою. Потрібно знизити  для себе важливість того, що не подобається в комусь. Краще тактовно дати людині зрозуміти, чого від неї чекають, що їй треба зробити</a:t>
            </a:r>
            <a:r>
              <a:rPr lang="uk-UA" sz="1800" b="0" i="1" u="none" strike="noStrike">
                <a:solidFill>
                  <a:srgbClr val="000000"/>
                </a:solidFill>
                <a:effectLst/>
                <a:uFillTx/>
                <a:latin typeface="IBM Plex Sans"/>
              </a:rPr>
              <a:t>. Якщо людина не змінилася, то тоді змінюємо своє ставлення до її вчинків. Краще дистанціюватися!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297" name="Рисунок 3" descr="https://encrypted-tbn1.gstatic.com/images?q=tbn:ANd9GcQy6b6y2o3uI8NZPG9MBMnrSvSih_0ZKfGevvs-QahKkOfCSJANmg"/>
          <p:cNvPicPr/>
          <p:nvPr/>
        </p:nvPicPr>
        <p:blipFill>
          <a:blip r:embed="rId2"/>
          <a:srcRect l="47908"/>
          <a:stretch/>
        </p:blipFill>
        <p:spPr>
          <a:xfrm rot="19731000">
            <a:off x="9206640" y="252360"/>
            <a:ext cx="1436760" cy="1656000"/>
          </a:xfrm>
          <a:prstGeom prst="rect">
            <a:avLst/>
          </a:prstGeom>
          <a:noFill/>
          <a:ln w="9525">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ru-RU" sz="2400" b="1" u="none" strike="noStrike">
                <a:solidFill>
                  <a:srgbClr val="000000"/>
                </a:solidFill>
                <a:effectLst/>
                <a:uFillTx/>
                <a:latin typeface="IBM Plex Sans"/>
              </a:rPr>
              <a:t>Репрезентативні системи (МОДАЛЬНОСТІ)</a:t>
            </a:r>
            <a:br>
              <a:rPr sz="2400"/>
            </a:br>
            <a:endParaRPr lang="uk-UA" sz="2400" b="0" u="none" strike="noStrike">
              <a:solidFill>
                <a:srgbClr val="000000"/>
              </a:solidFill>
              <a:effectLst/>
              <a:uFillTx/>
              <a:latin typeface="Arial"/>
            </a:endParaRPr>
          </a:p>
        </p:txBody>
      </p:sp>
      <p:sp>
        <p:nvSpPr>
          <p:cNvPr id="299" name="PlaceHolder 2"/>
          <p:cNvSpPr>
            <a:spLocks noGrp="1"/>
          </p:cNvSpPr>
          <p:nvPr>
            <p:ph/>
          </p:nvPr>
        </p:nvSpPr>
        <p:spPr>
          <a:xfrm>
            <a:off x="237960" y="1357200"/>
            <a:ext cx="11571840" cy="4928040"/>
          </a:xfrm>
          <a:prstGeom prst="rect">
            <a:avLst/>
          </a:prstGeom>
          <a:noFill/>
          <a:ln w="0">
            <a:noFill/>
          </a:ln>
        </p:spPr>
        <p:txBody>
          <a:bodyPr lIns="91440" tIns="45720" rIns="91440" bIns="45720" anchor="t">
            <a:norm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Відомі п'ять основних способів, за допомогою яких люди сприймають світ. Ми можемо бачити, чути, відчувати, нюхати та куштувати на смак. У мозку сенсорна (отримана органами почуттів) інформація трансформується на деяку репрезентацію (подання) чи модель. Ці індивідуальні моделі називаються репрезентативними системами.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В першу чергу світ сприймається </a:t>
            </a:r>
            <a:r>
              <a:rPr lang="uk-UA" sz="1800" b="1" i="1" u="none" strike="noStrike">
                <a:solidFill>
                  <a:srgbClr val="000000"/>
                </a:solidFill>
                <a:effectLst/>
                <a:uFillTx/>
                <a:latin typeface="IBM Plex Sans"/>
              </a:rPr>
              <a:t>візуально </a:t>
            </a:r>
            <a:r>
              <a:rPr lang="uk-UA" sz="1800" b="0" u="none" strike="noStrike">
                <a:solidFill>
                  <a:srgbClr val="000000"/>
                </a:solidFill>
                <a:effectLst/>
                <a:uFillTx/>
                <a:latin typeface="IBM Plex Sans"/>
              </a:rPr>
              <a:t>(візуальна система сприйняття - В), на </a:t>
            </a:r>
            <a:r>
              <a:rPr lang="uk-UA" sz="1800" b="1" i="1" u="none" strike="noStrike">
                <a:solidFill>
                  <a:srgbClr val="000000"/>
                </a:solidFill>
                <a:effectLst/>
                <a:uFillTx/>
                <a:latin typeface="IBM Plex Sans"/>
              </a:rPr>
              <a:t>слух</a:t>
            </a:r>
            <a:r>
              <a:rPr lang="uk-UA" sz="1800" b="0" u="none" strike="noStrike">
                <a:solidFill>
                  <a:srgbClr val="000000"/>
                </a:solidFill>
                <a:effectLst/>
                <a:uFillTx/>
                <a:latin typeface="IBM Plex Sans"/>
              </a:rPr>
              <a:t> ( аудіальная система сприйняття - А) і в</a:t>
            </a:r>
            <a:r>
              <a:rPr lang="uk-UA" sz="1800" b="1" i="1" u="none" strike="noStrike">
                <a:solidFill>
                  <a:srgbClr val="000000"/>
                </a:solidFill>
                <a:effectLst/>
                <a:uFillTx/>
                <a:latin typeface="IBM Plex Sans"/>
              </a:rPr>
              <a:t> відчуттях </a:t>
            </a:r>
            <a:r>
              <a:rPr lang="uk-UA" sz="1800" b="0" u="none" strike="noStrike">
                <a:solidFill>
                  <a:srgbClr val="000000"/>
                </a:solidFill>
                <a:effectLst/>
                <a:uFillTx/>
                <a:latin typeface="IBM Plex Sans"/>
              </a:rPr>
              <a:t>( кінестетична система-К). Система, яка використовується частіше, ніж інші, називається відданою </a:t>
            </a:r>
            <a:r>
              <a:rPr lang="uk-UA" sz="1800" b="1" i="1" u="none" strike="noStrike">
                <a:solidFill>
                  <a:srgbClr val="000000"/>
                </a:solidFill>
                <a:effectLst/>
                <a:uFillTx/>
                <a:latin typeface="IBM Plex Sans"/>
              </a:rPr>
              <a:t>репрезентативною системою </a:t>
            </a:r>
            <a:r>
              <a:rPr lang="uk-UA" sz="1800" b="0" u="none" strike="noStrike">
                <a:solidFill>
                  <a:srgbClr val="000000"/>
                </a:solidFill>
                <a:effectLst/>
                <a:uFillTx/>
                <a:latin typeface="IBM Plex Sans"/>
              </a:rPr>
              <a:t>людини. Ця система використовується свідомо та несвідомо, у ній людина проводить найбільшу кількість розмежувань чи розрізняє найбільшу кількість субмодальностей.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Репрезентативні системи являються одними з </a:t>
            </a:r>
            <a:r>
              <a:rPr lang="uk-UA" sz="1800" b="0" u="none" strike="noStrike">
                <a:solidFill>
                  <a:srgbClr val="000000"/>
                </a:solidFill>
                <a:effectLst/>
                <a:uFillTx/>
                <a:latin typeface="IBM Plex Sans"/>
              </a:rPr>
              <a:t>найбільш систематичних способів розрізнення моделей світу людей, і навіть коли людина демонструє перевагу однієї репрезентативної системи, це не означає, що вона не використовує й інші системи. Навпаки, люди використовують усі системи весь час. Але зазвичай вони все ж таки залежать від своєї відданої системи. Особливо яскраво це проявляється у ситуації стресу, коли </a:t>
            </a:r>
            <a:r>
              <a:rPr lang="uk-UA" sz="1800" b="1" u="none" strike="noStrike">
                <a:solidFill>
                  <a:srgbClr val="000000"/>
                </a:solidFill>
                <a:effectLst/>
                <a:uFillTx/>
                <a:latin typeface="IBM Plex Sans"/>
              </a:rPr>
              <a:t>людина "зависає" </a:t>
            </a:r>
            <a:r>
              <a:rPr lang="uk-UA" sz="1800" b="0" u="none" strike="noStrike">
                <a:solidFill>
                  <a:srgbClr val="000000"/>
                </a:solidFill>
                <a:effectLst/>
                <a:uFillTx/>
                <a:latin typeface="IBM Plex Sans"/>
              </a:rPr>
              <a:t>в одній із систем.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Calibri"/>
              </a:rPr>
              <a:t>Субмодальності</a:t>
            </a:r>
            <a:endParaRPr lang="uk-UA" sz="2400" b="0" u="none" strike="noStrike">
              <a:solidFill>
                <a:srgbClr val="000000"/>
              </a:solidFill>
              <a:effectLst/>
              <a:uFillTx/>
              <a:latin typeface="Arial"/>
            </a:endParaRPr>
          </a:p>
        </p:txBody>
      </p:sp>
      <p:sp>
        <p:nvSpPr>
          <p:cNvPr id="301" name="PlaceHolder 2"/>
          <p:cNvSpPr>
            <a:spLocks noGrp="1"/>
          </p:cNvSpPr>
          <p:nvPr>
            <p:ph/>
          </p:nvPr>
        </p:nvSpPr>
        <p:spPr>
          <a:xfrm>
            <a:off x="314280" y="1883520"/>
            <a:ext cx="11532600" cy="4759200"/>
          </a:xfrm>
          <a:prstGeom prst="rect">
            <a:avLst/>
          </a:prstGeom>
          <a:noFill/>
          <a:ln w="0">
            <a:noFill/>
          </a:ln>
        </p:spPr>
        <p:txBody>
          <a:bodyPr lIns="91440" tIns="45720" rIns="91440" bIns="45720" anchor="t">
            <a:noAutofit/>
          </a:bodyPr>
          <a:lstStyle/>
          <a:p>
            <a:pPr indent="0">
              <a:lnSpc>
                <a:spcPct val="100000"/>
              </a:lnSpc>
              <a:buNone/>
              <a:tabLst>
                <a:tab pos="0" algn="l"/>
              </a:tabLst>
            </a:pPr>
            <a:r>
              <a:rPr lang="ru-RU" sz="1800" b="0" u="none" strike="noStrike">
                <a:solidFill>
                  <a:srgbClr val="000000"/>
                </a:solidFill>
                <a:effectLst/>
                <a:uFillTx/>
                <a:latin typeface="Calibri"/>
              </a:rPr>
              <a:t> </a:t>
            </a:r>
            <a:r>
              <a:rPr lang="uk-UA" sz="1800" b="0" u="none" strike="noStrike">
                <a:solidFill>
                  <a:srgbClr val="000000"/>
                </a:solidFill>
                <a:effectLst/>
                <a:uFillTx/>
                <a:latin typeface="Calibri"/>
              </a:rPr>
              <a:t>Кожна сенсорна система містить низку вузьких характеристик або субмодальностей. Деякі характерні субмодальності наводяться нижче: </a:t>
            </a:r>
            <a:endParaRPr lang="uk-UA" sz="1800" b="0" u="none" strike="noStrike">
              <a:solidFill>
                <a:srgbClr val="000000"/>
              </a:solidFill>
              <a:effectLst/>
              <a:uFillTx/>
              <a:latin typeface="Arial"/>
            </a:endParaRPr>
          </a:p>
          <a:p>
            <a:pPr indent="0">
              <a:lnSpc>
                <a:spcPct val="100000"/>
              </a:lnSpc>
              <a:buNone/>
              <a:tabLst>
                <a:tab pos="0" algn="l"/>
              </a:tabLst>
            </a:pPr>
            <a:r>
              <a:rPr lang="uk-UA" sz="1800" b="1" i="1" u="none" strike="noStrike">
                <a:solidFill>
                  <a:srgbClr val="000000"/>
                </a:solidFill>
                <a:effectLst/>
                <a:uFillTx/>
                <a:latin typeface="Calibri"/>
              </a:rPr>
              <a:t>      ВІЗУАЛЬНА                   АУДІАЛЬНА                       КІНЕСТЕТИЧНА</a:t>
            </a:r>
            <a:r>
              <a:rPr lang="uk-UA"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000000"/>
                </a:solidFill>
                <a:effectLst/>
                <a:uFillTx/>
                <a:latin typeface="Calibri"/>
              </a:rPr>
              <a:t>      яскравість                      гучність                             інтенсивність</a:t>
            </a:r>
            <a:r>
              <a:rPr lang="uk-UA"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000000"/>
                </a:solidFill>
                <a:effectLst/>
                <a:uFillTx/>
                <a:latin typeface="Calibri"/>
              </a:rPr>
              <a:t>      </a:t>
            </a:r>
            <a:r>
              <a:rPr lang="ru-RU" sz="1800" b="0" i="1" u="none" strike="noStrike">
                <a:solidFill>
                  <a:srgbClr val="000000"/>
                </a:solidFill>
                <a:effectLst/>
                <a:uFillTx/>
                <a:latin typeface="Calibri"/>
              </a:rPr>
              <a:t>відстань                         розташування                  текстура</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i="1" u="none" strike="noStrike">
                <a:solidFill>
                  <a:srgbClr val="000000"/>
                </a:solidFill>
                <a:effectLst/>
                <a:uFillTx/>
                <a:latin typeface="Calibri"/>
              </a:rPr>
              <a:t>     місце розташування      джерела звуку                   тиск</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i="1" u="none" strike="noStrike">
                <a:solidFill>
                  <a:srgbClr val="000000"/>
                </a:solidFill>
                <a:effectLst/>
                <a:uFillTx/>
                <a:latin typeface="Calibri"/>
              </a:rPr>
              <a:t>     розміри                             тональність                     вага</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i="1" u="none" strike="noStrike">
                <a:solidFill>
                  <a:srgbClr val="000000"/>
                </a:solidFill>
                <a:effectLst/>
                <a:uFillTx/>
                <a:latin typeface="Calibri"/>
              </a:rPr>
              <a:t>     двомірний                        направлення звуку           температура</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i="1" u="none" strike="noStrike">
                <a:solidFill>
                  <a:srgbClr val="000000"/>
                </a:solidFill>
                <a:effectLst/>
                <a:uFillTx/>
                <a:latin typeface="Calibri"/>
              </a:rPr>
              <a:t>     тримірний                       темп                                 гладкість</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i="1" u="none" strike="noStrike">
                <a:solidFill>
                  <a:srgbClr val="000000"/>
                </a:solidFill>
                <a:effectLst/>
                <a:uFillTx/>
                <a:latin typeface="Calibri"/>
              </a:rPr>
              <a:t>     колір                                 резонанс</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i="1" u="none" strike="noStrike">
                <a:solidFill>
                  <a:srgbClr val="000000"/>
                </a:solidFill>
                <a:effectLst/>
                <a:uFillTx/>
                <a:latin typeface="Calibri"/>
              </a:rPr>
              <a:t>                                              тривалість</a:t>
            </a:r>
            <a:r>
              <a:rPr lang="ru-RU" sz="1800" b="0" u="none" strike="noStrike">
                <a:solidFill>
                  <a:srgbClr val="000000"/>
                </a:solidFill>
                <a:effectLst/>
                <a:uFillTx/>
                <a:latin typeface="Calibri"/>
              </a:rPr>
              <a:t> </a:t>
            </a:r>
            <a:endParaRPr lang="uk-UA" sz="1800" b="0" u="none" strike="noStrike">
              <a:solidFill>
                <a:srgbClr val="000000"/>
              </a:solidFill>
              <a:effectLst/>
              <a:uFillTx/>
              <a:latin typeface="Arial"/>
            </a:endParaRPr>
          </a:p>
        </p:txBody>
      </p:sp>
      <p:pic>
        <p:nvPicPr>
          <p:cNvPr id="302" name="Picture 3" descr="http://i.piccy.kiev.ua/i2/f4/97/2ad60b3ee3071487ba504c1bdecf.jpeg"/>
          <p:cNvPicPr/>
          <p:nvPr/>
        </p:nvPicPr>
        <p:blipFill>
          <a:blip r:embed="rId2"/>
          <a:stretch/>
        </p:blipFill>
        <p:spPr>
          <a:xfrm>
            <a:off x="1452600" y="5308560"/>
            <a:ext cx="1548360" cy="1548360"/>
          </a:xfrm>
          <a:prstGeom prst="rect">
            <a:avLst/>
          </a:prstGeom>
          <a:noFill/>
          <a:ln w="0">
            <a:noFill/>
          </a:ln>
        </p:spPr>
      </p:pic>
      <p:pic>
        <p:nvPicPr>
          <p:cNvPr id="303" name="irc_mi" descr="http://www.narutoplanet.ru/images/stories/images/NarSmile.jpg"/>
          <p:cNvPicPr/>
          <p:nvPr/>
        </p:nvPicPr>
        <p:blipFill>
          <a:blip r:embed="rId3"/>
          <a:srcRect l="25984"/>
          <a:stretch/>
        </p:blipFill>
        <p:spPr>
          <a:xfrm>
            <a:off x="4667400" y="5198400"/>
            <a:ext cx="1657080" cy="1658520"/>
          </a:xfrm>
          <a:prstGeom prst="rect">
            <a:avLst/>
          </a:prstGeom>
          <a:noFill/>
          <a:ln w="9525">
            <a:noFill/>
          </a:ln>
        </p:spPr>
      </p:pic>
      <p:pic>
        <p:nvPicPr>
          <p:cNvPr id="304" name="irc_mi" descr="http://soft-best.ws/uploads/posts/2010-04/1270707009_656f326be960.jpg"/>
          <p:cNvPicPr/>
          <p:nvPr/>
        </p:nvPicPr>
        <p:blipFill>
          <a:blip r:embed="rId4"/>
          <a:srcRect l="9751" t="12188" r="35245" b="13440"/>
          <a:stretch/>
        </p:blipFill>
        <p:spPr>
          <a:xfrm>
            <a:off x="7881840" y="5203080"/>
            <a:ext cx="1654560" cy="1653840"/>
          </a:xfrm>
          <a:prstGeom prst="rect">
            <a:avLst/>
          </a:prstGeom>
          <a:noFill/>
          <a:ln w="9525">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uk-UA" sz="1800" b="0" u="none" strike="noStrike">
                <a:solidFill>
                  <a:srgbClr val="000000"/>
                </a:solidFill>
                <a:effectLst/>
                <a:uFillTx/>
                <a:latin typeface="Calibri"/>
              </a:rPr>
              <a:t> </a:t>
            </a:r>
            <a:r>
              <a:rPr lang="uk-UA" sz="2400" b="1" u="none" strike="noStrike">
                <a:solidFill>
                  <a:srgbClr val="000000"/>
                </a:solidFill>
                <a:effectLst/>
                <a:uFillTx/>
                <a:latin typeface="Calibri"/>
              </a:rPr>
              <a:t>Мовні предекати</a:t>
            </a:r>
            <a:endParaRPr lang="uk-UA" sz="2400" b="0" u="none" strike="noStrike">
              <a:solidFill>
                <a:srgbClr val="000000"/>
              </a:solidFill>
              <a:effectLst/>
              <a:uFillTx/>
              <a:latin typeface="Arial"/>
            </a:endParaRPr>
          </a:p>
        </p:txBody>
      </p:sp>
      <p:sp>
        <p:nvSpPr>
          <p:cNvPr id="306" name="PlaceHolder 2"/>
          <p:cNvSpPr>
            <a:spLocks noGrp="1"/>
          </p:cNvSpPr>
          <p:nvPr>
            <p:ph/>
          </p:nvPr>
        </p:nvSpPr>
        <p:spPr>
          <a:xfrm>
            <a:off x="309600" y="1357200"/>
            <a:ext cx="11571840" cy="5285160"/>
          </a:xfrm>
          <a:prstGeom prst="rect">
            <a:avLst/>
          </a:prstGeom>
          <a:noFill/>
          <a:ln w="0">
            <a:noFill/>
          </a:ln>
        </p:spPr>
        <p:txBody>
          <a:bodyPr lIns="91440" tIns="45720" rIns="91440" bIns="45720" anchor="t">
            <a:norm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     Коли ви уважно слухаєте чиюсь мову, ви можете помітити, що несвідомо людина переважно використовує мовленеві предикати (дієслова, прислівники і прикметники) відданої репрезентативної системи. Хтось скаже: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"Я чітко бачу намальовану вами перспективу" (В),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"Це звучить серйозно" (А),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Calibri"/>
              </a:rPr>
              <a:t> "Я почуваюся впевнено у цій ситуації"' (К).</a:t>
            </a:r>
            <a:r>
              <a:rPr lang="ru-RU" sz="1800" b="0" i="1" u="none" strike="noStrike">
                <a:solidFill>
                  <a:srgbClr val="000000"/>
                </a:solidFill>
                <a:effectLst/>
                <a:uFillTx/>
                <a:latin typeface="Calibri"/>
              </a:rPr>
              <a:t>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1" i="1" u="none" strike="noStrike">
                <a:solidFill>
                  <a:srgbClr val="000000"/>
                </a:solidFill>
                <a:effectLst/>
                <a:uFillTx/>
                <a:latin typeface="Calibri"/>
              </a:rPr>
              <a:t>     Візуальні предикати</a:t>
            </a:r>
            <a:r>
              <a:rPr lang="uk-UA" sz="1800" b="0" u="none" strike="noStrike">
                <a:solidFill>
                  <a:srgbClr val="000000"/>
                </a:solidFill>
                <a:effectLst/>
                <a:uFillTx/>
                <a:latin typeface="Calibri"/>
              </a:rPr>
              <a:t>: подивіться, відбиваються, виглядають, ясно, блискучий, барвистий, вигляд, колір тощо. </a:t>
            </a:r>
            <a:endParaRPr lang="uk-UA" sz="1800" b="0" u="none" strike="noStrike">
              <a:solidFill>
                <a:srgbClr val="000000"/>
              </a:solidFill>
              <a:effectLst/>
              <a:uFillTx/>
              <a:latin typeface="Arial"/>
            </a:endParaRPr>
          </a:p>
          <a:p>
            <a:pPr indent="0">
              <a:lnSpc>
                <a:spcPct val="100000"/>
              </a:lnSpc>
              <a:buNone/>
              <a:tabLst>
                <a:tab pos="0" algn="l"/>
              </a:tabLst>
            </a:pPr>
            <a:r>
              <a:rPr lang="uk-UA" sz="1800" b="1" i="1" u="none" strike="noStrike">
                <a:solidFill>
                  <a:srgbClr val="000000"/>
                </a:solidFill>
                <a:effectLst/>
                <a:uFillTx/>
                <a:latin typeface="Calibri"/>
              </a:rPr>
              <a:t>     Аудіальні предикати: </a:t>
            </a:r>
            <a:r>
              <a:rPr lang="uk-UA" sz="1800" b="0" u="none" strike="noStrike">
                <a:solidFill>
                  <a:srgbClr val="000000"/>
                </a:solidFill>
                <a:effectLst/>
                <a:uFillTx/>
                <a:latin typeface="Calibri"/>
              </a:rPr>
              <a:t>звучить, розкажіть, чується, голосно, галасливо, дзвінко, дзвінкий, лунає тощо. </a:t>
            </a:r>
            <a:endParaRPr lang="uk-UA" sz="1800" b="0" u="none" strike="noStrike">
              <a:solidFill>
                <a:srgbClr val="000000"/>
              </a:solidFill>
              <a:effectLst/>
              <a:uFillTx/>
              <a:latin typeface="Arial"/>
            </a:endParaRPr>
          </a:p>
          <a:p>
            <a:pPr indent="0">
              <a:lnSpc>
                <a:spcPct val="100000"/>
              </a:lnSpc>
              <a:buNone/>
              <a:tabLst>
                <a:tab pos="0" algn="l"/>
              </a:tabLst>
            </a:pPr>
            <a:r>
              <a:rPr lang="uk-UA" sz="1800" b="1" i="1" u="none" strike="noStrike">
                <a:solidFill>
                  <a:srgbClr val="000000"/>
                </a:solidFill>
                <a:effectLst/>
                <a:uFillTx/>
                <a:latin typeface="Calibri"/>
              </a:rPr>
              <a:t>     Кінестетичні предикати</a:t>
            </a:r>
            <a:r>
              <a:rPr lang="uk-UA" sz="1800" b="0" u="none" strike="noStrike">
                <a:solidFill>
                  <a:srgbClr val="000000"/>
                </a:solidFill>
                <a:effectLst/>
                <a:uFillTx/>
                <a:latin typeface="Calibri"/>
              </a:rPr>
              <a:t>: відчуваю, переживаю, тепло, сильно, смак, відчуття.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a:rPr>
              <a:t>Мовні предикати</a:t>
            </a:r>
            <a:endParaRPr lang="uk-UA" sz="2400" b="0" u="none" strike="noStrike">
              <a:solidFill>
                <a:srgbClr val="000000"/>
              </a:solidFill>
              <a:effectLst/>
              <a:uFillTx/>
              <a:latin typeface="Arial"/>
            </a:endParaRPr>
          </a:p>
        </p:txBody>
      </p:sp>
      <p:sp>
        <p:nvSpPr>
          <p:cNvPr id="308" name="PlaceHolder 2"/>
          <p:cNvSpPr>
            <a:spLocks noGrp="1"/>
          </p:cNvSpPr>
          <p:nvPr>
            <p:ph/>
          </p:nvPr>
        </p:nvSpPr>
        <p:spPr>
          <a:xfrm>
            <a:off x="314280" y="1428840"/>
            <a:ext cx="11532600" cy="5213880"/>
          </a:xfrm>
          <a:prstGeom prst="rect">
            <a:avLst/>
          </a:prstGeom>
          <a:noFill/>
          <a:ln w="0">
            <a:noFill/>
          </a:ln>
        </p:spPr>
        <p:txBody>
          <a:bodyPr lIns="91440" tIns="45720" rIns="91440" bIns="45720" anchor="t">
            <a:noAutofit/>
          </a:bodyPr>
          <a:lstStyle/>
          <a:p>
            <a:pPr indent="0" algn="just">
              <a:lnSpc>
                <a:spcPct val="100000"/>
              </a:lnSpc>
              <a:buNone/>
              <a:tabLst>
                <a:tab pos="0" algn="l"/>
              </a:tabLst>
            </a:pPr>
            <a:r>
              <a:rPr lang="uk-UA" sz="1800" b="0" u="none" strike="noStrike">
                <a:solidFill>
                  <a:srgbClr val="000000"/>
                </a:solidFill>
                <a:effectLst/>
                <a:uFillTx/>
                <a:latin typeface="IBM Plex Sans"/>
              </a:rPr>
              <a:t>	Іноді виникають труднощі у визначенні приналежності мовних предикатів до однієї з репрезентативних систем. Часто це пов'язано з контекстом – для візуалів слово "виразний" матиме одне значення, для аудіалів – інше. Багато слів не можна віднести лише до однієї з репрезентативних систем. </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0" u="none" strike="noStrike">
                <a:solidFill>
                  <a:srgbClr val="000000"/>
                </a:solidFill>
                <a:effectLst/>
                <a:uFillTx/>
                <a:latin typeface="IBM Plex Sans"/>
              </a:rPr>
              <a:t>	Наприклад, за слова "море" одні бачать картинку, інші чують шум хвиль, а треті вдихають морське повітря і відчувають гарячий пісок під ногами. </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0" u="none" strike="noStrike">
                <a:solidFill>
                  <a:srgbClr val="000000"/>
                </a:solidFill>
                <a:effectLst/>
                <a:uFillTx/>
                <a:latin typeface="IBM Plex Sans"/>
              </a:rPr>
              <a:t>	Зазвичай людина використовує предикати всіх трьох систем. Якщо ви хочете підлаштуватись по мовних предикатах, послухайте мовлення співрозмовника, визначте систему, якій  віддається перевага, і використовуйте її у своїй промові. </a:t>
            </a:r>
            <a:r>
              <a:rPr lang="uk-UA" sz="1800" b="1" u="none" strike="noStrike">
                <a:solidFill>
                  <a:srgbClr val="FF0000"/>
                </a:solidFill>
                <a:effectLst/>
                <a:uFillTx/>
                <a:latin typeface="IBM Plex Sans"/>
              </a:rPr>
              <a:t>В результаті у партнера зазвичай виникає почуття, що з ним розмовляють його мовою.</a:t>
            </a:r>
            <a:r>
              <a:rPr lang="uk-UA" sz="1800" b="0" u="none" strike="noStrike">
                <a:solidFill>
                  <a:srgbClr val="000000"/>
                </a:solidFill>
                <a:effectLst/>
                <a:uFillTx/>
                <a:latin typeface="IBM Plex Sans"/>
              </a:rPr>
              <a:t> На основі бажаної репрезентативної системи і бажаних мовних предикатів визначається узагальнений тип особистості; візуали, аудіали та кінестетики. Дослідження показали, що учні початкової школи здебільшого кінестетики, середньої — аудіальніші, і в старшій — візуальніші. </a:t>
            </a:r>
            <a:endParaRPr lang="uk-UA" sz="1800" b="0" u="none" strike="noStrike">
              <a:solidFill>
                <a:srgbClr val="000000"/>
              </a:solidFill>
              <a:effectLst/>
              <a:uFillTx/>
              <a:latin typeface="Arial"/>
            </a:endParaRPr>
          </a:p>
        </p:txBody>
      </p:sp>
      <p:pic>
        <p:nvPicPr>
          <p:cNvPr id="309" name="Рисунок 3" descr="https://encrypted-tbn0.gstatic.com/images?q=tbn:ANd9GcRKve7hC4ZvZk7HNkcPE6sxgoPxJ-y_k8G67PvVe-O0TXwPTwDxKQ"/>
          <p:cNvPicPr/>
          <p:nvPr/>
        </p:nvPicPr>
        <p:blipFill>
          <a:blip r:embed="rId2"/>
          <a:stretch/>
        </p:blipFill>
        <p:spPr>
          <a:xfrm>
            <a:off x="4595760" y="5014800"/>
            <a:ext cx="2722680" cy="1284480"/>
          </a:xfrm>
          <a:prstGeom prst="rect">
            <a:avLst/>
          </a:prstGeom>
          <a:noFill/>
          <a:ln w="9525">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uk-UA" sz="1800" b="1" i="1" u="none" strike="noStrike">
                <a:solidFill>
                  <a:srgbClr val="000000"/>
                </a:solidFill>
                <a:effectLst/>
                <a:uFillTx/>
                <a:latin typeface="Calibri"/>
              </a:rPr>
              <a:t>Правила, виконання яких дозволить схилити людей до вашої точки зору:</a:t>
            </a:r>
            <a:br>
              <a:rPr sz="1800"/>
            </a:br>
            <a:endParaRPr lang="uk-UA" sz="1800" b="0" u="none" strike="noStrike">
              <a:solidFill>
                <a:srgbClr val="000000"/>
              </a:solidFill>
              <a:effectLst/>
              <a:uFillTx/>
              <a:latin typeface="Arial"/>
            </a:endParaRPr>
          </a:p>
        </p:txBody>
      </p:sp>
      <p:sp>
        <p:nvSpPr>
          <p:cNvPr id="311" name="PlaceHolder 2"/>
          <p:cNvSpPr>
            <a:spLocks noGrp="1"/>
          </p:cNvSpPr>
          <p:nvPr>
            <p:ph/>
          </p:nvPr>
        </p:nvSpPr>
        <p:spPr>
          <a:xfrm>
            <a:off x="380880" y="1285920"/>
            <a:ext cx="10971000" cy="5213880"/>
          </a:xfrm>
          <a:prstGeom prst="rect">
            <a:avLst/>
          </a:prstGeom>
          <a:noFill/>
          <a:ln w="0">
            <a:noFill/>
          </a:ln>
        </p:spPr>
        <p:txBody>
          <a:bodyPr lIns="91440" tIns="45720" rIns="91440" bIns="45720" anchor="t">
            <a:normAutofit/>
          </a:bodyPr>
          <a:lstStyle/>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1. Вірний спосіб здобути перемогу у суперечці - це ухилитися від неї.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2. Виявляйте повагу до думки співрозмовника, ніколи не кажіть, що він не має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рацію.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3. Якщо ви не маєте рації, визнайте це швидко і рішуче.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4. З самого початку дотримуйтесь дружелюбного тону.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5. Зумійте змусити співрозмовника відразу відповісти вам "так".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6. Давайте більшу частину часу говорити співрозмовнику.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7. Нехай співрозмовник вважає, що висловлена ​​вами думка належить йому.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8. Завжди намагайтеся щиро дивитись на речі з погляду співрозмовника.</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9. Ставтеся співчутливо до думок та бажань інших.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10. Заохочуйте до благородніших мотивів.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11. Подавайте свої ідеї ефектно.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Правило 12. Кидайте виклик, зачіпайте за живе.</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     Ці правила вже використовувалися в повсякденному житті і досить результативні, </a:t>
            </a:r>
            <a:r>
              <a:rPr lang="uk-UA" sz="1800" b="1" u="none" strike="noStrike">
                <a:solidFill>
                  <a:srgbClr val="000000"/>
                </a:solidFill>
                <a:effectLst/>
                <a:uFillTx/>
                <a:latin typeface="IBM Plex Sans"/>
              </a:rPr>
              <a:t>за їх допомогою справді можна схилити людей до своєї точки зору.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ru-RU" sz="2400" b="1" i="1" u="none" strike="noStrike">
                <a:solidFill>
                  <a:srgbClr val="000000"/>
                </a:solidFill>
                <a:effectLst/>
                <a:uFillTx/>
                <a:latin typeface="IBM Plex Sans"/>
              </a:rPr>
              <a:t>               Стилі   поведінки  в  конфліктних   ситуаціях</a:t>
            </a:r>
            <a:br>
              <a:rPr sz="2400"/>
            </a:br>
            <a:endParaRPr lang="uk-UA" sz="2400" b="0" u="none" strike="noStrike">
              <a:solidFill>
                <a:srgbClr val="000000"/>
              </a:solidFill>
              <a:effectLst/>
              <a:uFillTx/>
              <a:latin typeface="Arial"/>
            </a:endParaRPr>
          </a:p>
        </p:txBody>
      </p:sp>
      <p:sp>
        <p:nvSpPr>
          <p:cNvPr id="313" name="PlaceHolder 2"/>
          <p:cNvSpPr>
            <a:spLocks noGrp="1"/>
          </p:cNvSpPr>
          <p:nvPr>
            <p:ph/>
          </p:nvPr>
        </p:nvSpPr>
        <p:spPr>
          <a:xfrm>
            <a:off x="166680" y="1357200"/>
            <a:ext cx="11786040" cy="5142600"/>
          </a:xfrm>
          <a:prstGeom prst="rect">
            <a:avLst/>
          </a:prstGeom>
          <a:noFill/>
          <a:ln w="0">
            <a:noFill/>
          </a:ln>
        </p:spPr>
        <p:txBody>
          <a:bodyPr lIns="91440" tIns="45720" rIns="91440" bIns="45720" anchor="t">
            <a:normAutofit/>
          </a:bodyPr>
          <a:lstStyle/>
          <a:p>
            <a:pPr indent="0" algn="just">
              <a:lnSpc>
                <a:spcPct val="100000"/>
              </a:lnSpc>
              <a:buNone/>
              <a:tabLst>
                <a:tab pos="0" algn="l"/>
              </a:tabLst>
            </a:pPr>
            <a:endParaRPr lang="uk-UA" sz="1800" b="0" u="none" strike="noStrike">
              <a:solidFill>
                <a:srgbClr val="000000"/>
              </a:solidFill>
              <a:effectLst/>
              <a:uFillTx/>
              <a:latin typeface="Arial"/>
            </a:endParaRPr>
          </a:p>
          <a:p>
            <a:pPr indent="0" algn="just">
              <a:lnSpc>
                <a:spcPct val="100000"/>
              </a:lnSpc>
              <a:buNone/>
              <a:tabLst>
                <a:tab pos="0" algn="l"/>
              </a:tabLst>
            </a:pPr>
            <a:r>
              <a:rPr lang="ru-RU"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Конкуренція /суперництво/ - коли людина прагне поставити свої цілі вище за інтереси людей і взаємин з ними, що означає "мета виправдовує кошти" і "сильний завжди правий". Така людина агресивна, критикує всіх, прагне контролювати інших. Така модель поведінки посилює конфлікт. Трапляються випадки, коли необхідно відстояти свою думку, тому що рішення ухвалюється в екстремальних ситуаціях. Така модель вирішення конфлікту буде доцільною.</a:t>
            </a:r>
            <a:r>
              <a:rPr lang="ru-RU"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1" i="1" u="none" strike="noStrike">
                <a:solidFill>
                  <a:srgbClr val="000000"/>
                </a:solidFill>
                <a:effectLst/>
                <a:uFillTx/>
                <a:latin typeface="IBM Plex Sans"/>
              </a:rPr>
              <a:t>     	Компроміс -</a:t>
            </a:r>
            <a:r>
              <a:rPr lang="uk-UA" sz="1800" b="0" u="none" strike="noStrike">
                <a:solidFill>
                  <a:srgbClr val="000000"/>
                </a:solidFill>
                <a:effectLst/>
                <a:uFillTx/>
                <a:latin typeface="IBM Plex Sans"/>
              </a:rPr>
              <a:t> коли частково задовольняються вимоги та прагнення обох сторін. А оскільки повністю їх інтереси не задовольняються, то може виникнути новий конфлікт. </a:t>
            </a:r>
            <a:r>
              <a:rPr lang="uk-UA" sz="1800" b="1" i="1" u="none" strike="noStrike">
                <a:solidFill>
                  <a:srgbClr val="000000"/>
                </a:solidFill>
                <a:effectLst/>
                <a:uFillTx/>
                <a:latin typeface="IBM Plex Sans"/>
              </a:rPr>
              <a:t>Компроміс </a:t>
            </a:r>
            <a:r>
              <a:rPr lang="uk-UA" sz="1800" b="0" u="none" strike="noStrike">
                <a:solidFill>
                  <a:srgbClr val="FF0000"/>
                </a:solidFill>
                <a:effectLst/>
                <a:uFillTx/>
                <a:latin typeface="IBM Plex Sans"/>
              </a:rPr>
              <a:t>- </a:t>
            </a:r>
            <a:r>
              <a:rPr lang="uk-UA" sz="1800" b="1" u="none" strike="noStrike">
                <a:solidFill>
                  <a:srgbClr val="FF0000"/>
                </a:solidFill>
                <a:effectLst/>
                <a:uFillTx/>
                <a:latin typeface="IBM Plex Sans"/>
              </a:rPr>
              <a:t>це найкращий варіант виходу з проблеми. </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1" i="1" u="none" strike="noStrike">
                <a:solidFill>
                  <a:srgbClr val="000000"/>
                </a:solidFill>
                <a:effectLst/>
                <a:uFillTx/>
                <a:latin typeface="IBM Plex Sans"/>
              </a:rPr>
              <a:t>      	Уникнення</a:t>
            </a:r>
            <a:r>
              <a:rPr lang="uk-UA" sz="1800" b="0" u="none" strike="noStrike">
                <a:solidFill>
                  <a:srgbClr val="000000"/>
                </a:solidFill>
                <a:effectLst/>
                <a:uFillTx/>
                <a:latin typeface="IBM Plex Sans"/>
              </a:rPr>
              <a:t> - коли людина відмовляється і від власних інтересів, і від підтримки добрих стосунків із іншою стороною. Напруга від цього не знижується. З'являється невдоволення, що призводить до інших проблем. Не втручатися в конфлікт буває корисно, коли відбуваються дрібні сварки між дітьми. </a:t>
            </a:r>
            <a:endParaRPr lang="uk-UA" sz="1800" b="0" u="none" strike="noStrike">
              <a:solidFill>
                <a:srgbClr val="000000"/>
              </a:solidFill>
              <a:effectLst/>
              <a:uFillTx/>
              <a:latin typeface="Arial"/>
            </a:endParaRPr>
          </a:p>
          <a:p>
            <a:pPr indent="0" algn="just">
              <a:lnSpc>
                <a:spcPct val="100000"/>
              </a:lnSpc>
              <a:buNone/>
              <a:tabLst>
                <a:tab pos="0" algn="l"/>
              </a:tabLst>
            </a:pPr>
            <a:r>
              <a:rPr lang="uk-UA" sz="1800" b="1" i="1" u="none" strike="noStrike">
                <a:solidFill>
                  <a:srgbClr val="000000"/>
                </a:solidFill>
                <a:effectLst/>
                <a:uFillTx/>
                <a:latin typeface="IBM Plex Sans"/>
              </a:rPr>
              <a:t>      	Пристосування </a:t>
            </a:r>
            <a:r>
              <a:rPr lang="uk-UA" sz="1800" b="0" u="none" strike="noStrike">
                <a:solidFill>
                  <a:srgbClr val="000000"/>
                </a:solidFill>
                <a:effectLst/>
                <a:uFillTx/>
                <a:latin typeface="IBM Plex Sans"/>
              </a:rPr>
              <a:t>- коли людина відмовляється від власних інтересів заради інтересів іншої людини через підтримку з нею добрих відносин. Постійне використання такої моделі призводить до того, що така людина програватиме. А це не завжди впливає позитивно на того, кому поступаються. Навпаки збільшує їхню агресивність, бажання нових вчинків. Таку поведінку можна використовувати тимчасово, особливо у відносинах із близькими людьми, слабкими та хворими.</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uk-UA" sz="2400" b="1" u="none" strike="noStrike">
                <a:solidFill>
                  <a:srgbClr val="000000"/>
                </a:solidFill>
                <a:effectLst/>
                <a:uFillTx/>
                <a:latin typeface="IBM Plex Sans"/>
              </a:rPr>
              <a:t>                                            Співпраця</a:t>
            </a:r>
            <a:endParaRPr lang="uk-UA" sz="2400" b="0" u="none" strike="noStrike">
              <a:solidFill>
                <a:srgbClr val="000000"/>
              </a:solidFill>
              <a:effectLst/>
              <a:uFillTx/>
              <a:latin typeface="Arial"/>
            </a:endParaRPr>
          </a:p>
        </p:txBody>
      </p:sp>
      <p:sp>
        <p:nvSpPr>
          <p:cNvPr id="315" name="PlaceHolder 2"/>
          <p:cNvSpPr>
            <a:spLocks noGrp="1"/>
          </p:cNvSpPr>
          <p:nvPr>
            <p:ph/>
          </p:nvPr>
        </p:nvSpPr>
        <p:spPr>
          <a:xfrm>
            <a:off x="314280" y="1360080"/>
            <a:ext cx="11532600" cy="4759200"/>
          </a:xfrm>
          <a:prstGeom prst="rect">
            <a:avLst/>
          </a:prstGeom>
          <a:noFill/>
          <a:ln w="0">
            <a:noFill/>
          </a:ln>
        </p:spPr>
        <p:txBody>
          <a:bodyPr lIns="91440" tIns="45720" rIns="91440" bIns="45720" anchor="t">
            <a:normAutofit/>
          </a:bodyPr>
          <a:lstStyle/>
          <a:p>
            <a:pPr indent="0">
              <a:lnSpc>
                <a:spcPct val="100000"/>
              </a:lnSpc>
              <a:buNone/>
              <a:tabLst>
                <a:tab pos="0" algn="l"/>
              </a:tabLst>
            </a:pPr>
            <a:r>
              <a:rPr lang="uk-UA" sz="1800" b="0" i="1" u="none" strike="noStrike">
                <a:solidFill>
                  <a:srgbClr val="000000"/>
                </a:solidFill>
                <a:effectLst/>
                <a:uFillTx/>
                <a:latin typeface="IBM Plex Sans"/>
              </a:rPr>
              <a:t>	Співпраця </a:t>
            </a:r>
            <a:r>
              <a:rPr lang="uk-UA" sz="1800" b="0" u="none" strike="noStrike">
                <a:solidFill>
                  <a:srgbClr val="000000"/>
                </a:solidFill>
                <a:effectLst/>
                <a:uFillTx/>
                <a:latin typeface="IBM Plex Sans"/>
              </a:rPr>
              <a:t>- коли людина прагне реалізувати свої інтереси та інтереси протилежної сторони. Конфлікт розв'язується під час досягнення спільної перемоги внаслідок співробітництва, а чи не окремих перемог кожної сторони. Співпраця сприяє подальшому зближенню людей, встановленню тривалих відносин між ними. Ця модель потребує значних витрат часу, а справжній результат дають добрі стосунки, нові ідеї, задоволення інтересів з обох боків.</a:t>
            </a:r>
            <a:r>
              <a:rPr lang="ru-RU" sz="1800" b="0" u="none" strike="noStrike">
                <a:solidFill>
                  <a:srgbClr val="00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r>
              <a:rPr lang="uk-UA" sz="1800" b="0" u="none" strike="noStrike">
                <a:solidFill>
                  <a:srgbClr val="000000"/>
                </a:solidFill>
                <a:effectLst/>
                <a:uFillTx/>
                <a:latin typeface="IBM Plex Sans"/>
              </a:rPr>
              <a:t>Чітко визначивши свій вибір під час вирішення конфліктів, не змінюйте його, а спробуйте додати ще один. Життя різноманітне і ми маємо реагувати на нього по-різному. Чим більше стратегій реагування ви маєте, краще ви вирішите свої проблеми. Необхідно володіти кількома стратегіями вирішення конфлікту /бажано всіма!/. Немає постійно вдалої чи невдалої стратегії. </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FF0000"/>
                </a:solidFill>
                <a:effectLst/>
                <a:uFillTx/>
                <a:latin typeface="IBM Plex Sans"/>
              </a:rPr>
              <a:t>	Залежно від ситуації необхідно змінювати свою поведінку.</a:t>
            </a:r>
            <a:endParaRPr lang="uk-UA" sz="1800" b="0" u="none" strike="noStrike">
              <a:solidFill>
                <a:srgbClr val="000000"/>
              </a:solidFill>
              <a:effectLst/>
              <a:uFillTx/>
              <a:latin typeface="Arial"/>
            </a:endParaRPr>
          </a:p>
          <a:p>
            <a:pPr indent="0">
              <a:lnSpc>
                <a:spcPct val="100000"/>
              </a:lnSpc>
              <a:buNone/>
              <a:tabLst>
                <a:tab pos="0" algn="l"/>
              </a:tabLst>
            </a:pPr>
            <a:r>
              <a:rPr lang="uk-UA" sz="1800" b="0" i="1" u="none" strike="noStrike">
                <a:solidFill>
                  <a:srgbClr val="FF0000"/>
                </a:solidFill>
                <a:effectLst/>
                <a:uFillTx/>
                <a:latin typeface="IBM Plex Sans"/>
              </a:rPr>
              <a:t>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316" name="Picture 2" descr="http://poradu.pp.ua/uploads/posts/2016-04/susplstvo-yak-forma-zhittyedyalnost-lyudey-vpliv-lyudini-na-susplstvo-susplstva-na-lyudinu_541.jpeg"/>
          <p:cNvPicPr/>
          <p:nvPr/>
        </p:nvPicPr>
        <p:blipFill>
          <a:blip r:embed="rId2"/>
          <a:stretch/>
        </p:blipFill>
        <p:spPr>
          <a:xfrm>
            <a:off x="4320000" y="4320000"/>
            <a:ext cx="4932720" cy="1930680"/>
          </a:xfrm>
          <a:prstGeom prst="rect">
            <a:avLst/>
          </a:prstGeom>
          <a:noFill/>
          <a:ln w="0">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ru-RU" sz="2400" b="1" u="none" strike="noStrike">
                <a:solidFill>
                  <a:srgbClr val="000000"/>
                </a:solidFill>
                <a:effectLst/>
                <a:uFillTx/>
                <a:latin typeface="IBM Plex Sans"/>
                <a:ea typeface="Times New Roman"/>
              </a:rPr>
              <a:t>Як позбутися емоційної втоми під час війни?</a:t>
            </a:r>
            <a:br>
              <a:rPr sz="2400"/>
            </a:br>
            <a:endParaRPr lang="uk-UA" sz="2400" b="0" u="none" strike="noStrike">
              <a:solidFill>
                <a:srgbClr val="000000"/>
              </a:solidFill>
              <a:effectLst/>
              <a:uFillTx/>
              <a:latin typeface="Arial"/>
            </a:endParaRPr>
          </a:p>
        </p:txBody>
      </p:sp>
      <p:sp>
        <p:nvSpPr>
          <p:cNvPr id="318" name="PlaceHolder 2"/>
          <p:cNvSpPr>
            <a:spLocks noGrp="1"/>
          </p:cNvSpPr>
          <p:nvPr>
            <p:ph/>
          </p:nvPr>
        </p:nvSpPr>
        <p:spPr>
          <a:xfrm>
            <a:off x="314280" y="1357200"/>
            <a:ext cx="11532600" cy="4817520"/>
          </a:xfrm>
          <a:prstGeom prst="rect">
            <a:avLst/>
          </a:prstGeom>
          <a:noFill/>
          <a:ln w="0">
            <a:noFill/>
          </a:ln>
        </p:spPr>
        <p:txBody>
          <a:bodyPr lIns="91440" tIns="45720" rIns="91440" bIns="45720" anchor="t">
            <a:normAutofit fontScale="92500" lnSpcReduction="9999"/>
          </a:bodyPr>
          <a:lstStyle/>
          <a:p>
            <a:pPr indent="0">
              <a:lnSpc>
                <a:spcPct val="100000"/>
              </a:lnSpc>
              <a:buNone/>
              <a:tabLst>
                <a:tab pos="0" algn="l"/>
              </a:tabLst>
            </a:pPr>
            <a:r>
              <a:rPr lang="ru-RU" sz="1800" b="0" u="none" strike="noStrike">
                <a:solidFill>
                  <a:srgbClr val="000000"/>
                </a:solidFill>
                <a:effectLst/>
                <a:uFillTx/>
                <a:latin typeface="Times New Roman"/>
                <a:ea typeface="Times New Roman"/>
              </a:rPr>
              <a:t> </a:t>
            </a:r>
            <a:r>
              <a:rPr lang="ru-RU" sz="1800" b="0" u="none" strike="noStrike">
                <a:solidFill>
                  <a:srgbClr val="000000"/>
                </a:solidFill>
                <a:effectLst/>
                <a:uFillTx/>
                <a:latin typeface="IBM Plex Sans"/>
                <a:ea typeface="Times New Roman"/>
              </a:rPr>
              <a:t>Перше правило – </a:t>
            </a:r>
            <a:r>
              <a:rPr lang="ru-RU" sz="1800" b="1" u="none" strike="noStrike">
                <a:solidFill>
                  <a:srgbClr val="000000"/>
                </a:solidFill>
                <a:effectLst/>
                <a:uFillTx/>
                <a:latin typeface="IBM Plex Sans"/>
                <a:ea typeface="Times New Roman"/>
              </a:rPr>
              <a:t>дотримання інформаційної гігієни</a:t>
            </a:r>
            <a:r>
              <a:rPr lang="ru-RU" sz="1800" b="0" u="none" strike="noStrike">
                <a:solidFill>
                  <a:srgbClr val="000000"/>
                </a:solidFill>
                <a:effectLst/>
                <a:uFillTx/>
                <a:latin typeface="IBM Plex Sans"/>
                <a:ea typeface="Times New Roman"/>
              </a:rPr>
              <a:t>.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Засновниця ініціативи з інформаційної гігієни "Як не стати овочем" </a:t>
            </a:r>
            <a:r>
              <a:rPr lang="ru-RU" sz="1800" b="1" u="none" strike="noStrike">
                <a:solidFill>
                  <a:srgbClr val="000000"/>
                </a:solidFill>
                <a:effectLst/>
                <a:uFillTx/>
                <a:latin typeface="IBM Plex Sans"/>
                <a:ea typeface="Times New Roman"/>
              </a:rPr>
              <a:t>Оксана Мороз</a:t>
            </a:r>
            <a:r>
              <a:rPr lang="ru-RU" sz="1800" b="0" u="none" strike="noStrike">
                <a:solidFill>
                  <a:srgbClr val="000000"/>
                </a:solidFill>
                <a:effectLst/>
                <a:uFillTx/>
                <a:latin typeface="IBM Plex Sans"/>
                <a:ea typeface="Times New Roman"/>
              </a:rPr>
              <a:t> </a:t>
            </a:r>
            <a:r>
              <a:rPr lang="ru-RU" sz="1800" b="0" u="sng" strike="noStrike">
                <a:solidFill>
                  <a:srgbClr val="0563C1"/>
                </a:solidFill>
                <a:effectLst/>
                <a:uFillTx/>
                <a:latin typeface="IBM Plex Sans"/>
                <a:ea typeface="Times New Roman"/>
                <a:hlinkClick r:id="rId2"/>
              </a:rPr>
              <a:t>радить</a:t>
            </a:r>
            <a:r>
              <a:rPr lang="ru-RU" sz="1800" b="0" u="none" strike="noStrike">
                <a:solidFill>
                  <a:srgbClr val="000000"/>
                </a:solidFill>
                <a:effectLst/>
                <a:uFillTx/>
                <a:latin typeface="IBM Plex Sans"/>
                <a:ea typeface="Times New Roman"/>
              </a:rPr>
              <a:t> прискіпливо перевіряти будь-яку отриману інформацію. Для цього поставте собі запитання: Це те, що я хочу/боюсь почути?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Наприклад, дата закінчення війни або застосування хімічної зброї.</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Хто це сказав? Звідки ця інформація?</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Цю інформацію підтвердили офіційні джерела?</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Ця інформація є у медіа з білого списку?</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 </a:t>
            </a:r>
            <a:r>
              <a:rPr lang="ru-RU" sz="1800" b="1" u="none" strike="noStrike">
                <a:solidFill>
                  <a:srgbClr val="000000"/>
                </a:solidFill>
                <a:effectLst/>
                <a:uFillTx/>
                <a:latin typeface="IBM Plex Sans"/>
                <a:ea typeface="Times New Roman"/>
              </a:rPr>
              <a:t>За даними Інституту масової інформації (ІМІ) у 2022 році до цього списку </a:t>
            </a:r>
            <a:r>
              <a:rPr lang="ru-RU" sz="1800" b="1" u="sng" strike="noStrike">
                <a:solidFill>
                  <a:srgbClr val="0563C1"/>
                </a:solidFill>
                <a:effectLst/>
                <a:uFillTx/>
                <a:latin typeface="IBM Plex Sans"/>
                <a:ea typeface="Times New Roman"/>
                <a:hlinkClick r:id="rId3"/>
              </a:rPr>
              <a:t>увійшли</a:t>
            </a:r>
            <a:r>
              <a:rPr lang="ru-RU" sz="1800" b="1" u="none" strike="noStrike">
                <a:solidFill>
                  <a:srgbClr val="000000"/>
                </a:solidFill>
                <a:effectLst/>
                <a:uFillTx/>
                <a:latin typeface="IBM Plex Sans"/>
                <a:ea typeface="Times New Roman"/>
              </a:rPr>
              <a:t>:</a:t>
            </a:r>
            <a:r>
              <a:rPr lang="ru-RU" sz="1800" b="0" u="none" strike="noStrike">
                <a:solidFill>
                  <a:srgbClr val="000000"/>
                </a:solidFill>
                <a:effectLst/>
                <a:uFillTx/>
                <a:latin typeface="IBM Plex Sans"/>
                <a:ea typeface="Times New Roman"/>
              </a:rPr>
              <a:t> Ліга.net, Суспільне новини, Радіо Свобода, НВ, Укрінформ, Українська правда, Громадське, Бабель, Дзеркало тижня.</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Якщо інформації ніде немає і ви почули її від іншої людини, то запитайте себе: "Чому вона це поширює?". Адже критика влади, хейт своїх, поширення емоційної та неперевіреної інформації, паніки, зради та сумнівів як онлайн, так і офлайн – це допомога ворогу. </a:t>
            </a:r>
            <a:endParaRPr lang="uk-UA" sz="1800" b="0" u="none" strike="noStrike">
              <a:solidFill>
                <a:srgbClr val="000000"/>
              </a:solidFill>
              <a:effectLst/>
              <a:uFillTx/>
              <a:latin typeface="Arial"/>
            </a:endParaRPr>
          </a:p>
          <a:p>
            <a:pPr indent="0">
              <a:lnSpc>
                <a:spcPct val="100000"/>
              </a:lnSpc>
              <a:buNone/>
              <a:tabLst>
                <a:tab pos="0" algn="l"/>
              </a:tabLst>
            </a:pPr>
            <a:r>
              <a:rPr lang="ru-RU" sz="1800" b="1" u="none" strike="noStrike">
                <a:solidFill>
                  <a:srgbClr val="000000"/>
                </a:solidFill>
                <a:effectLst/>
                <a:uFillTx/>
                <a:latin typeface="IBM Plex Sans"/>
                <a:ea typeface="Times New Roman"/>
              </a:rPr>
              <a:t>Також слідкуйте за своєю поведінкою у соцмережах. Базові правила:</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Перед тим, як взаємодіяти з публікаціями (ставити лайк чи робити репост), перевіряйте й уважно читайте.</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Проведіть аудит, на які сторінки підписаний автор публікації.</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Додавайте в друзі тільки після перевірки публікацій.</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ea typeface="Times New Roman"/>
              </a:rPr>
              <a:t>Не додавайте ботів у друзі.</a:t>
            </a:r>
            <a:endParaRPr lang="uk-UA" sz="1800" b="0" u="none" strike="noStrike">
              <a:solidFill>
                <a:srgbClr val="000000"/>
              </a:solidFill>
              <a:effectLst/>
              <a:uFillTx/>
              <a:latin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2171880" y="142920"/>
            <a:ext cx="9180000" cy="135612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ru-RU" sz="2400" b="0" u="none" strike="noStrike">
                <a:solidFill>
                  <a:srgbClr val="000000"/>
                </a:solidFill>
                <a:effectLst/>
                <a:uFillTx/>
                <a:latin typeface="Times New Roman"/>
                <a:ea typeface="Times New Roman"/>
              </a:rPr>
              <a:t>Наступний крок, який може допомогти на шляху до покращення самопочуття, – </a:t>
            </a:r>
            <a:r>
              <a:rPr lang="ru-RU" sz="2400" b="1" u="none" strike="noStrike">
                <a:solidFill>
                  <a:srgbClr val="000000"/>
                </a:solidFill>
                <a:effectLst/>
                <a:uFillTx/>
                <a:latin typeface="Times New Roman"/>
                <a:ea typeface="Times New Roman"/>
              </a:rPr>
              <a:t>піклування про себе та пошук діяльності, яка наповнює вас ресурсом</a:t>
            </a:r>
            <a:r>
              <a:rPr lang="ru-RU" sz="2400" b="0" u="none" strike="noStrike">
                <a:solidFill>
                  <a:srgbClr val="000000"/>
                </a:solidFill>
                <a:effectLst/>
                <a:uFillTx/>
                <a:latin typeface="Times New Roman"/>
                <a:ea typeface="Times New Roman"/>
              </a:rPr>
              <a:t>.</a:t>
            </a:r>
            <a:br>
              <a:rPr sz="2400"/>
            </a:br>
            <a:endParaRPr lang="uk-UA" sz="2400" b="0" u="none" strike="noStrike">
              <a:solidFill>
                <a:srgbClr val="000000"/>
              </a:solidFill>
              <a:effectLst/>
              <a:uFillTx/>
              <a:latin typeface="Arial"/>
            </a:endParaRPr>
          </a:p>
        </p:txBody>
      </p:sp>
      <p:sp>
        <p:nvSpPr>
          <p:cNvPr id="320" name="PlaceHolder 2"/>
          <p:cNvSpPr>
            <a:spLocks noGrp="1"/>
          </p:cNvSpPr>
          <p:nvPr>
            <p:ph/>
          </p:nvPr>
        </p:nvSpPr>
        <p:spPr>
          <a:xfrm>
            <a:off x="314280" y="1500120"/>
            <a:ext cx="11532600" cy="4674600"/>
          </a:xfrm>
          <a:prstGeom prst="rect">
            <a:avLst/>
          </a:prstGeom>
          <a:noFill/>
          <a:ln w="0">
            <a:noFill/>
          </a:ln>
        </p:spPr>
        <p:txBody>
          <a:bodyPr lIns="91440" tIns="45720" rIns="91440" bIns="45720" anchor="t">
            <a:noAutofit/>
          </a:bodyPr>
          <a:lstStyle/>
          <a:p>
            <a:pPr indent="0">
              <a:lnSpc>
                <a:spcPts val="2701"/>
              </a:lnSpc>
              <a:buNone/>
              <a:tabLst>
                <a:tab pos="0" algn="l"/>
              </a:tabLst>
            </a:pPr>
            <a:r>
              <a:rPr lang="ru-RU" sz="1800" b="0" u="none" strike="noStrike">
                <a:solidFill>
                  <a:srgbClr val="000000"/>
                </a:solidFill>
                <a:effectLst/>
                <a:uFillTx/>
                <a:latin typeface="IBM Plex Sans"/>
                <a:ea typeface="Times New Roman"/>
              </a:rPr>
              <a:t>Обирайте ту діяльність, яка надає вам сил. </a:t>
            </a:r>
            <a:endParaRPr lang="uk-UA" sz="1800" b="0" u="none" strike="noStrike">
              <a:solidFill>
                <a:srgbClr val="000000"/>
              </a:solidFill>
              <a:effectLst/>
              <a:uFillTx/>
              <a:latin typeface="Arial"/>
            </a:endParaRPr>
          </a:p>
          <a:p>
            <a:pPr indent="0">
              <a:lnSpc>
                <a:spcPts val="2701"/>
              </a:lnSpc>
              <a:buNone/>
              <a:tabLst>
                <a:tab pos="0" algn="l"/>
              </a:tabLst>
            </a:pPr>
            <a:r>
              <a:rPr lang="ru-RU" sz="1800" b="0" u="none" strike="noStrike">
                <a:solidFill>
                  <a:srgbClr val="000000"/>
                </a:solidFill>
                <a:effectLst/>
                <a:uFillTx/>
                <a:latin typeface="IBM Plex Sans"/>
                <a:ea typeface="Times New Roman"/>
              </a:rPr>
              <a:t>Це може бути спорт, творчість, прибирання, садівництво тощо. Свідомо включайте її у своє життя.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1" u="none" strike="noStrike">
                <a:solidFill>
                  <a:srgbClr val="000000"/>
                </a:solidFill>
                <a:effectLst/>
                <a:uFillTx/>
                <a:latin typeface="IBM Plex Sans"/>
                <a:ea typeface="Times New Roman"/>
              </a:rPr>
              <a:t>Рефлексуйте про свій досвід</a:t>
            </a:r>
            <a:r>
              <a:rPr lang="ru-RU" sz="1800" b="0" u="none" strike="noStrike">
                <a:solidFill>
                  <a:srgbClr val="000000"/>
                </a:solidFill>
                <a:effectLst/>
                <a:uFillTx/>
                <a:latin typeface="IBM Plex Sans"/>
                <a:ea typeface="Times New Roman"/>
              </a:rPr>
              <a:t>. Ми не завжди помічаємо та приділяємо належну увагу своїм емоціям. Щоб цього уникнути, ведіть щоденник, де записуватимете думки, переживання, події, які з вами відбуваються.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0" u="none" strike="noStrike">
                <a:solidFill>
                  <a:srgbClr val="000000"/>
                </a:solidFill>
                <a:effectLst/>
                <a:uFillTx/>
                <a:latin typeface="IBM Plex Sans"/>
                <a:ea typeface="Times New Roman"/>
              </a:rPr>
              <a:t>"Це хороший інструмент, який дозволить поспостерігати за собою зі сторони. Альтернатива – пости у соцмережах. Більшість із нас переживає схожі емоції. Тож обов’язково знайдеться той, хто вас підтримає".</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0" u="none" strike="noStrike">
                <a:solidFill>
                  <a:srgbClr val="000000"/>
                </a:solidFill>
                <a:effectLst/>
                <a:uFillTx/>
                <a:latin typeface="IBM Plex Sans"/>
                <a:ea typeface="Times New Roman"/>
              </a:rPr>
              <a:t>Також</a:t>
            </a:r>
            <a:r>
              <a:rPr lang="ru-RU" sz="1800" b="1" u="none" strike="noStrike">
                <a:solidFill>
                  <a:srgbClr val="000000"/>
                </a:solidFill>
                <a:effectLst/>
                <a:uFillTx/>
                <a:latin typeface="IBM Plex Sans"/>
                <a:ea typeface="Times New Roman"/>
              </a:rPr>
              <a:t> не соромтесь ділитись з іншими своїм важким досвідом</a:t>
            </a:r>
            <a:r>
              <a:rPr lang="ru-RU" sz="1800" b="0" u="none" strike="noStrike">
                <a:solidFill>
                  <a:srgbClr val="000000"/>
                </a:solidFill>
                <a:effectLst/>
                <a:uFillTx/>
                <a:latin typeface="IBM Plex Sans"/>
                <a:ea typeface="Times New Roman"/>
              </a:rPr>
              <a:t>. Це може бути розмова з людьми, яким ви довіряєте, або сесія з психологом.</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ru-RU" sz="2400" b="1" u="none" strike="noStrike">
                <a:solidFill>
                  <a:srgbClr val="000000"/>
                </a:solidFill>
                <a:effectLst/>
                <a:uFillTx/>
                <a:latin typeface="IBM Plex Sans"/>
                <a:ea typeface="Times New Roman"/>
              </a:rPr>
              <a:t>Ознаки, які вказують на потребу у психологічній допомозі:</a:t>
            </a:r>
            <a:br>
              <a:rPr sz="2400"/>
            </a:br>
            <a:endParaRPr lang="uk-UA" sz="2400" b="0" u="none" strike="noStrike">
              <a:solidFill>
                <a:srgbClr val="000000"/>
              </a:solidFill>
              <a:effectLst/>
              <a:uFillTx/>
              <a:latin typeface="Arial"/>
            </a:endParaRPr>
          </a:p>
        </p:txBody>
      </p:sp>
      <p:sp>
        <p:nvSpPr>
          <p:cNvPr id="322" name="PlaceHolder 2"/>
          <p:cNvSpPr>
            <a:spLocks noGrp="1"/>
          </p:cNvSpPr>
          <p:nvPr>
            <p:ph/>
          </p:nvPr>
        </p:nvSpPr>
        <p:spPr>
          <a:xfrm>
            <a:off x="346680" y="1800000"/>
            <a:ext cx="11532600" cy="4785120"/>
          </a:xfrm>
          <a:prstGeom prst="rect">
            <a:avLst/>
          </a:prstGeom>
          <a:noFill/>
          <a:ln w="0">
            <a:noFill/>
          </a:ln>
        </p:spPr>
        <p:txBody>
          <a:bodyPr lIns="91440" tIns="45720" rIns="91440" bIns="45720" anchor="t">
            <a:noAutofit/>
          </a:bodyPr>
          <a:lstStyle/>
          <a:p>
            <a:pPr marL="343080" indent="-343080">
              <a:lnSpc>
                <a:spcPts val="2024"/>
              </a:lnSpc>
              <a:spcAft>
                <a:spcPts val="799"/>
              </a:spcAft>
              <a:buNone/>
              <a:tabLst>
                <a:tab pos="0" algn="l"/>
              </a:tabLst>
            </a:pPr>
            <a:r>
              <a:rPr lang="ru-RU" sz="1800" b="0" u="none" strike="noStrike">
                <a:solidFill>
                  <a:schemeClr val="accent1"/>
                </a:solidFill>
                <a:effectLst/>
                <a:uFillTx/>
                <a:latin typeface="IBM Plex Sans"/>
                <a:ea typeface="Times New Roman"/>
              </a:rPr>
              <a:t> •  </a:t>
            </a:r>
            <a:r>
              <a:rPr lang="ru-RU" sz="1800" b="0" u="none" strike="noStrike">
                <a:solidFill>
                  <a:srgbClr val="000000"/>
                </a:solidFill>
                <a:effectLst/>
                <a:uFillTx/>
                <a:latin typeface="IBM Plex Sans"/>
                <a:ea typeface="Times New Roman"/>
              </a:rPr>
              <a:t>розумієте, що самотужки не справляєтесь;</a:t>
            </a:r>
            <a:endParaRPr lang="uk-UA" sz="1800" b="0" u="none" strike="noStrike">
              <a:solidFill>
                <a:srgbClr val="000000"/>
              </a:solidFill>
              <a:effectLst/>
              <a:uFillTx/>
              <a:latin typeface="Arial"/>
            </a:endParaRPr>
          </a:p>
          <a:p>
            <a:pPr marL="343080" indent="-343080">
              <a:lnSpc>
                <a:spcPts val="2024"/>
              </a:lnSpc>
              <a:spcAft>
                <a:spcPts val="799"/>
              </a:spcAft>
              <a:buClr>
                <a:srgbClr val="4472C4"/>
              </a:buClr>
              <a:buFont typeface="Symbol" charset="2"/>
              <a:buChar char=""/>
              <a:tabLst>
                <a:tab pos="457200" algn="l"/>
              </a:tabLst>
            </a:pPr>
            <a:r>
              <a:rPr lang="ru-RU" sz="1800" b="0" u="none" strike="noStrike">
                <a:solidFill>
                  <a:srgbClr val="000000"/>
                </a:solidFill>
                <a:effectLst/>
                <a:uFillTx/>
                <a:latin typeface="IBM Plex Sans"/>
                <a:ea typeface="Times New Roman"/>
              </a:rPr>
              <a:t>спостерігаєте нетипові зміни у фізичному та емоційному стані, інтелектуальній продуктивності та поведінці;</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uFillTx/>
                <a:latin typeface="IBM Plex Sans"/>
                <a:ea typeface="Times New Roman"/>
              </a:rPr>
              <a:t>переживаєте втрату близької людини, майна, роботи тощо.</a:t>
            </a:r>
            <a:endParaRPr lang="uk-UA" sz="1800" b="0" u="none" strike="noStrike">
              <a:solidFill>
                <a:srgbClr val="000000"/>
              </a:solidFill>
              <a:effectLst/>
              <a:uFillTx/>
              <a:latin typeface="Arial"/>
            </a:endParaRPr>
          </a:p>
          <a:p>
            <a:pPr indent="0">
              <a:lnSpc>
                <a:spcPts val="2024"/>
              </a:lnSpc>
              <a:buNone/>
              <a:tabLst>
                <a:tab pos="0" algn="l"/>
              </a:tabLst>
            </a:pPr>
            <a:endParaRPr lang="uk-UA" sz="1800" b="0" u="none" strike="noStrike">
              <a:solidFill>
                <a:srgbClr val="000000"/>
              </a:solidFill>
              <a:effectLst/>
              <a:uFillTx/>
              <a:latin typeface="Arial"/>
            </a:endParaRPr>
          </a:p>
          <a:p>
            <a:pPr indent="0" algn="ctr">
              <a:lnSpc>
                <a:spcPts val="2024"/>
              </a:lnSpc>
              <a:spcAft>
                <a:spcPts val="799"/>
              </a:spcAft>
              <a:buNone/>
              <a:tabLst>
                <a:tab pos="0" algn="l"/>
              </a:tabLst>
            </a:pPr>
            <a:r>
              <a:rPr lang="ru-RU" sz="1800" b="1" u="none" strike="noStrike">
                <a:solidFill>
                  <a:srgbClr val="000000"/>
                </a:solidFill>
                <a:effectLst/>
                <a:uFillTx/>
                <a:latin typeface="IBM Plex Sans"/>
                <a:ea typeface="Times New Roman"/>
              </a:rPr>
              <a:t>«Якісна психологічна допомога – не примха. Це нормально, коли ви звертаєтесь за підтримкою до фахової людини, яка допоможе знайти найкраще рішення в конкретній ситуації».</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323" name="Picture 4" descr="Психологічна допомога в рамках “Людяність та взаємодопомога”"/>
          <p:cNvPicPr/>
          <p:nvPr/>
        </p:nvPicPr>
        <p:blipFill>
          <a:blip r:embed="rId2"/>
          <a:stretch/>
        </p:blipFill>
        <p:spPr>
          <a:xfrm>
            <a:off x="4309920" y="5143680"/>
            <a:ext cx="3642120" cy="1499040"/>
          </a:xfrm>
          <a:prstGeom prst="rect">
            <a:avLst/>
          </a:prstGeom>
          <a:noFill/>
          <a:ln w="0">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ru-RU" sz="2400" b="1" u="none" strike="noStrike">
                <a:solidFill>
                  <a:srgbClr val="000000"/>
                </a:solidFill>
                <a:effectLst/>
                <a:uFillTx/>
                <a:latin typeface="IBM Plex Sans"/>
                <a:ea typeface="Times New Roman"/>
              </a:rPr>
              <a:t>Близька людина має емоційну втому.</a:t>
            </a:r>
            <a:endParaRPr lang="uk-UA" sz="2400" b="0" u="none" strike="noStrike">
              <a:solidFill>
                <a:srgbClr val="000000"/>
              </a:solidFill>
              <a:effectLst/>
              <a:uFillTx/>
              <a:latin typeface="Arial"/>
            </a:endParaRPr>
          </a:p>
        </p:txBody>
      </p:sp>
      <p:sp>
        <p:nvSpPr>
          <p:cNvPr id="325" name="PlaceHolder 2"/>
          <p:cNvSpPr>
            <a:spLocks noGrp="1"/>
          </p:cNvSpPr>
          <p:nvPr>
            <p:ph/>
          </p:nvPr>
        </p:nvSpPr>
        <p:spPr>
          <a:xfrm>
            <a:off x="539280" y="1800000"/>
            <a:ext cx="9180000" cy="1323360"/>
          </a:xfrm>
          <a:prstGeom prst="rect">
            <a:avLst/>
          </a:prstGeom>
          <a:noFill/>
          <a:ln w="0">
            <a:noFill/>
          </a:ln>
        </p:spPr>
        <p:txBody>
          <a:bodyPr lIns="91440" tIns="45720" rIns="91440" bIns="45720" anchor="t">
            <a:noAutofit/>
          </a:bodyPr>
          <a:lstStyle/>
          <a:p>
            <a:pPr indent="0">
              <a:lnSpc>
                <a:spcPct val="100000"/>
              </a:lnSpc>
              <a:buNone/>
              <a:tabLst>
                <a:tab pos="0" algn="l"/>
              </a:tabLst>
            </a:pPr>
            <a:r>
              <a:rPr lang="uk-UA" sz="1800" b="0" u="none" strike="noStrike">
                <a:solidFill>
                  <a:srgbClr val="000000"/>
                </a:solidFill>
                <a:effectLst/>
                <a:uFillTx/>
                <a:latin typeface="IBM Plex Sans"/>
              </a:rPr>
              <a:t>Чи можу я допомогти? </a:t>
            </a:r>
            <a:r>
              <a:rPr lang="ru-RU" sz="1800" b="0" u="none" strike="noStrike">
                <a:solidFill>
                  <a:srgbClr val="000000"/>
                </a:solidFill>
                <a:effectLst/>
                <a:uFillTx/>
                <a:latin typeface="IBM Plex Sans"/>
                <a:ea typeface="Times New Roman"/>
              </a:rPr>
              <a:t>«Так, але треба пам’ятати, що ваші можливості обмежені. Це проблема багатьох людей: ми часто намагаємося допомогти іншим, але не завжди вдається. У кожної людини є своє бачення, режим, швидкість прийняття рішень. Тому можемо лише заохочувати та пропонувати.</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1" u="none" strike="noStrike">
                <a:solidFill>
                  <a:srgbClr val="000000"/>
                </a:solidFill>
                <a:effectLst/>
                <a:uFillTx/>
                <a:latin typeface="IBM Plex Sans"/>
                <a:ea typeface="Times New Roman"/>
              </a:rPr>
              <a:t>Наприклад:</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uFillTx/>
                <a:latin typeface="IBM Plex Sans"/>
                <a:ea typeface="Times New Roman"/>
              </a:rPr>
              <a:t>Бачите, що близька людина постійно сидить у новинах і дратується через це, розкажіть їй про інформаційну гігієну. Але не повчайте, а лагідно пояснюйте та наводьте приклади застосування.</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uFillTx/>
                <a:latin typeface="IBM Plex Sans"/>
                <a:ea typeface="Times New Roman"/>
              </a:rPr>
              <a:t>Запропонуйте спільну активність, яка може відволікти: подивіться фільм (але не про війну), прогуляйтесь, сходіть разом у кафе або на майстер-клас.</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uFillTx/>
                <a:latin typeface="IBM Plex Sans"/>
                <a:ea typeface="Times New Roman"/>
              </a:rPr>
              <a:t>Нагадайте про її хобі. Можливо, ваша мама раніше любила вишивати, а ваш партнер – ходити в басейн. Подаруйте їм те, що нагадає про цю діяльність.</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0" u="none" strike="noStrike">
                <a:solidFill>
                  <a:srgbClr val="000000"/>
                </a:solidFill>
                <a:effectLst/>
                <a:uFillTx/>
                <a:latin typeface="IBM Plex Sans"/>
                <a:ea typeface="Times New Roman"/>
              </a:rPr>
              <a:t>"Близька людина може не пристати на пропозицію. Це нормально. Ваша задача – заангажувати та делікатно пояснити, але не лізти в душу. Шануйте кордони та почуття близьких. Людина має право вчиняти так, як вважає за потрібне. Ви можете зробити лише те, що залежить саме від вас".</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ru-RU" sz="2400" b="1" u="none" strike="noStrike">
                <a:solidFill>
                  <a:srgbClr val="000000"/>
                </a:solidFill>
                <a:effectLst/>
                <a:uFillTx/>
                <a:latin typeface="IBM Plex Sans"/>
              </a:rPr>
              <a:t>Правила Фольборта для війни або як подолати втому</a:t>
            </a:r>
            <a:br>
              <a:rPr sz="2400"/>
            </a:br>
            <a:endParaRPr lang="uk-UA" sz="2400" b="0" u="none" strike="noStrike">
              <a:solidFill>
                <a:srgbClr val="000000"/>
              </a:solidFill>
              <a:effectLst/>
              <a:uFillTx/>
              <a:latin typeface="Arial"/>
            </a:endParaRPr>
          </a:p>
        </p:txBody>
      </p:sp>
      <p:sp>
        <p:nvSpPr>
          <p:cNvPr id="327" name="PlaceHolder 2"/>
          <p:cNvSpPr>
            <a:spLocks noGrp="1"/>
          </p:cNvSpPr>
          <p:nvPr>
            <p:ph/>
          </p:nvPr>
        </p:nvSpPr>
        <p:spPr>
          <a:xfrm>
            <a:off x="314280" y="1643040"/>
            <a:ext cx="11532600" cy="3285000"/>
          </a:xfrm>
          <a:prstGeom prst="rect">
            <a:avLst/>
          </a:prstGeom>
          <a:noFill/>
          <a:ln w="0">
            <a:noFill/>
          </a:ln>
        </p:spPr>
        <p:txBody>
          <a:bodyPr lIns="91440" tIns="45720" rIns="91440" bIns="45720" anchor="t">
            <a:noAutofit/>
          </a:bodyPr>
          <a:lstStyle/>
          <a:p>
            <a:pPr indent="0" algn="ctr">
              <a:lnSpc>
                <a:spcPct val="100000"/>
              </a:lnSpc>
              <a:buNone/>
              <a:tabLst>
                <a:tab pos="0" algn="l"/>
              </a:tabLst>
            </a:pPr>
            <a:r>
              <a:rPr lang="ru-RU" sz="1800" b="0" u="none" strike="noStrike">
                <a:solidFill>
                  <a:srgbClr val="000000"/>
                </a:solidFill>
                <a:effectLst/>
                <a:uFillTx/>
                <a:latin typeface="IBM Plex Sans"/>
              </a:rPr>
              <a:t>З точки зору фізіології </a:t>
            </a:r>
            <a:r>
              <a:rPr lang="ru-RU" sz="1800" b="1" u="none" strike="noStrike">
                <a:solidFill>
                  <a:srgbClr val="000000"/>
                </a:solidFill>
                <a:effectLst/>
                <a:uFillTx/>
                <a:latin typeface="IBM Plex Sans"/>
              </a:rPr>
              <a:t>втома – це зниження якісних та кількісних показників роботи організму</a:t>
            </a:r>
            <a:r>
              <a:rPr lang="ru-RU" sz="1800" b="0" u="none" strike="noStrike">
                <a:solidFill>
                  <a:srgbClr val="000000"/>
                </a:solidFill>
                <a:effectLst/>
                <a:uFillTx/>
                <a:latin typeface="IBM Plex Sans"/>
              </a:rPr>
              <a:t>. Простіше кажучи, ми не можемо працювати так самовіддано та якісно як нам би хотілося. Немає сил, накриває апатія, хочеться сховатися під теплою ковдрою і забути про всі проблеми навколо. Хочеться щоб війна закінчилася і все було як раніше.</a:t>
            </a:r>
            <a:endParaRPr lang="uk-UA" sz="1800" b="0" u="none" strike="noStrike">
              <a:solidFill>
                <a:srgbClr val="000000"/>
              </a:solidFill>
              <a:effectLst/>
              <a:uFillTx/>
              <a:latin typeface="Arial"/>
            </a:endParaRPr>
          </a:p>
          <a:p>
            <a:pPr indent="0" algn="ctr">
              <a:lnSpc>
                <a:spcPct val="100000"/>
              </a:lnSpc>
              <a:buNone/>
              <a:tabLst>
                <a:tab pos="0" algn="l"/>
              </a:tabLst>
            </a:pPr>
            <a:r>
              <a:rPr lang="ru-RU" sz="1800" b="0" u="none" strike="noStrike">
                <a:solidFill>
                  <a:srgbClr val="000000"/>
                </a:solidFill>
                <a:effectLst/>
                <a:uFillTx/>
                <a:latin typeface="IBM Plex Sans"/>
              </a:rPr>
              <a:t>Ось саме в цьому найбільша небезпека втоми. На цій тонкій лінії ворог хоче здійснити перелом ситуації на свою користь.</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328" name="Picture 2" descr="https://i0.wp.com/ximera.com.ua/wp-content/uploads/2022/08/neuronet.png?resize=825%2C591&amp;ssl=1"/>
          <p:cNvPicPr/>
          <p:nvPr/>
        </p:nvPicPr>
        <p:blipFill>
          <a:blip r:embed="rId2"/>
          <a:stretch/>
        </p:blipFill>
        <p:spPr>
          <a:xfrm>
            <a:off x="3101400" y="4011480"/>
            <a:ext cx="5717880" cy="1927800"/>
          </a:xfrm>
          <a:prstGeom prst="rect">
            <a:avLst/>
          </a:prstGeom>
          <a:noFill/>
          <a:ln w="0">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nSpc>
                <a:spcPct val="100000"/>
              </a:lnSpc>
              <a:buNone/>
              <a:tabLst>
                <a:tab pos="0" algn="l"/>
              </a:tabLst>
            </a:pPr>
            <a:r>
              <a:rPr lang="uk-UA" sz="2400" b="1" u="none" strike="noStrike">
                <a:solidFill>
                  <a:schemeClr val="accent1"/>
                </a:solidFill>
                <a:effectLst/>
                <a:uFillTx/>
                <a:latin typeface="IBM Plex Sans"/>
              </a:rPr>
              <a:t>                                             </a:t>
            </a:r>
            <a:r>
              <a:rPr lang="uk-UA" sz="2400" b="1" u="none" strike="noStrike">
                <a:solidFill>
                  <a:srgbClr val="000000"/>
                </a:solidFill>
                <a:effectLst/>
                <a:uFillTx/>
                <a:latin typeface="IBM Plex Sans"/>
              </a:rPr>
              <a:t>Правила Фольборта</a:t>
            </a:r>
            <a:endParaRPr lang="uk-UA" sz="2400" b="0" u="none" strike="noStrike">
              <a:solidFill>
                <a:srgbClr val="000000"/>
              </a:solidFill>
              <a:effectLst/>
              <a:uFillTx/>
              <a:latin typeface="Arial"/>
            </a:endParaRPr>
          </a:p>
        </p:txBody>
      </p:sp>
      <p:sp>
        <p:nvSpPr>
          <p:cNvPr id="330" name="PlaceHolder 2"/>
          <p:cNvSpPr>
            <a:spLocks noGrp="1"/>
          </p:cNvSpPr>
          <p:nvPr>
            <p:ph/>
          </p:nvPr>
        </p:nvSpPr>
        <p:spPr>
          <a:xfrm>
            <a:off x="380880" y="1928880"/>
            <a:ext cx="11532600" cy="4291200"/>
          </a:xfrm>
          <a:prstGeom prst="rect">
            <a:avLst/>
          </a:prstGeom>
          <a:noFill/>
          <a:ln w="0">
            <a:noFill/>
          </a:ln>
        </p:spPr>
        <p:txBody>
          <a:bodyPr lIns="91440" tIns="45720" rIns="91440" bIns="45720" anchor="t">
            <a:normAutofit lnSpcReduction="9999"/>
          </a:bodyPr>
          <a:lstStyle/>
          <a:p>
            <a:pPr indent="0">
              <a:lnSpc>
                <a:spcPct val="100000"/>
              </a:lnSpc>
              <a:buNone/>
              <a:tabLst>
                <a:tab pos="0" algn="l"/>
              </a:tabLst>
            </a:pPr>
            <a:r>
              <a:rPr lang="ru-RU" sz="1800" b="0" u="none" strike="noStrike">
                <a:solidFill>
                  <a:srgbClr val="000000"/>
                </a:solidFill>
                <a:effectLst/>
                <a:uFillTx/>
                <a:latin typeface="Times New Roman"/>
              </a:rPr>
              <a:t> </a:t>
            </a:r>
            <a:r>
              <a:rPr lang="ru-RU" sz="1800" b="0" u="none" strike="noStrike">
                <a:solidFill>
                  <a:srgbClr val="000000"/>
                </a:solidFill>
                <a:effectLst/>
                <a:uFillTx/>
                <a:latin typeface="IBM Plex Sans"/>
              </a:rPr>
              <a:t>Щоб зрозуміти її механізми варто звернутися до відомого ученого, дослідника теми фізіологічної втоми, академіка Георгія Фольборта. Він був учнем І.Павлова і довгий час працював у Харкові та Києві. 1935 року він сформулював певні закономірності, які стали відомими як </a:t>
            </a:r>
            <a:r>
              <a:rPr lang="ru-RU" sz="1800" b="1" u="none" strike="noStrike">
                <a:solidFill>
                  <a:srgbClr val="000000"/>
                </a:solidFill>
                <a:effectLst/>
                <a:uFillTx/>
                <a:latin typeface="IBM Plex Sans"/>
              </a:rPr>
              <a:t>“правила Фольборта”</a:t>
            </a:r>
            <a:r>
              <a:rPr lang="ru-RU" sz="1800" b="0" u="none" strike="noStrike">
                <a:solidFill>
                  <a:srgbClr val="000000"/>
                </a:solidFill>
                <a:effectLst/>
                <a:uFillTx/>
                <a:latin typeface="IBM Plex Sans"/>
              </a:rPr>
              <a:t>. Вони допоможуть зрозуміти, що з нами відбувається.</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      Отже, рівень працездатності залежить від співвідношення процесів стомлення та відновлення, між якими існує прямий зв’язок – </a:t>
            </a:r>
            <a:r>
              <a:rPr lang="ru-RU" sz="1800" b="1" u="none" strike="noStrike">
                <a:solidFill>
                  <a:srgbClr val="000000"/>
                </a:solidFill>
                <a:effectLst/>
                <a:uFillTx/>
                <a:latin typeface="IBM Plex Sans"/>
              </a:rPr>
              <a:t>чим швидше розвивається виснаження, тим швидше відбувається відновлення</a:t>
            </a:r>
            <a:r>
              <a:rPr lang="ru-RU" sz="1800" b="0" u="none" strike="noStrike">
                <a:solidFill>
                  <a:srgbClr val="000000"/>
                </a:solidFill>
                <a:effectLst/>
                <a:uFillTx/>
                <a:latin typeface="IBM Plex Sans"/>
              </a:rPr>
              <a:t>. Відновні процеси розвиваються не прямолінійно, а </a:t>
            </a:r>
            <a:r>
              <a:rPr lang="ru-RU" sz="1800" b="1" u="none" strike="noStrike">
                <a:solidFill>
                  <a:srgbClr val="000000"/>
                </a:solidFill>
                <a:effectLst/>
                <a:uFillTx/>
                <a:latin typeface="IBM Plex Sans"/>
              </a:rPr>
              <a:t>хвилеподібно</a:t>
            </a:r>
            <a:r>
              <a:rPr lang="ru-RU" sz="1800" b="0" u="none" strike="noStrike">
                <a:solidFill>
                  <a:srgbClr val="000000"/>
                </a:solidFill>
                <a:effectLst/>
                <a:uFillTx/>
                <a:latin typeface="IBM Plex Sans"/>
              </a:rPr>
              <a:t>. Працездатність органа не є його постійною властивістю, а визначається у кожний даний момент рівнем, біля якого коливається баланс процесів виснаження і відновлення.</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Крива втоми зараз перебуває на своєму пікові у нашому суспільстві. Але це тимчасове явище. Сили відновляться. Необхідно зрозуміти, що ц</a:t>
            </a:r>
            <a:r>
              <a:rPr lang="ru-RU" sz="1800" b="1" u="none" strike="noStrike">
                <a:solidFill>
                  <a:srgbClr val="000000"/>
                </a:solidFill>
                <a:effectLst/>
                <a:uFillTx/>
                <a:latin typeface="IBM Plex Sans"/>
              </a:rPr>
              <a:t>я війна марафон, а не спринт</a:t>
            </a:r>
            <a:r>
              <a:rPr lang="ru-RU" sz="1800" b="0" u="none" strike="noStrike">
                <a:solidFill>
                  <a:srgbClr val="000000"/>
                </a:solidFill>
                <a:effectLst/>
                <a:uFillTx/>
                <a:latin typeface="IBM Plex Sans"/>
              </a:rPr>
              <a:t>, сили розподіляти треба для гри в довгу. І нормальними будуть підйоми і спади. Період швидкого шоку і такої ж ейфорії перших перемог зміниться меншими амплітудами. Ми спокійніше будемо ставитися до кожної перемоги і до кожної поразки.  Бо, як говорить правило Фольборта, втома і підйом сил не є постійними станами, вони змінюють один одного в пошуку балансу.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000000"/>
                </a:solidFill>
                <a:effectLst/>
                <a:uFillTx/>
                <a:latin typeface="IBM Plex Sans"/>
              </a:rPr>
              <a:t>А от чому нам всім треба вчитися, то це </a:t>
            </a:r>
            <a:r>
              <a:rPr lang="ru-RU" sz="1800" b="1" u="none" strike="noStrike">
                <a:solidFill>
                  <a:srgbClr val="000000"/>
                </a:solidFill>
                <a:effectLst/>
                <a:uFillTx/>
                <a:latin typeface="IBM Plex Sans"/>
              </a:rPr>
              <a:t>приборканню негативних установок і емоційних реакцій </a:t>
            </a:r>
            <a:r>
              <a:rPr lang="ru-RU" sz="1800" b="0" u="none" strike="noStrike">
                <a:solidFill>
                  <a:srgbClr val="000000"/>
                </a:solidFill>
                <a:effectLst/>
                <a:uFillTx/>
                <a:latin typeface="IBM Plex Sans"/>
              </a:rPr>
              <a:t>. Не все зрада чи перемога. Між ними існує реальність.</a:t>
            </a:r>
            <a:endParaRPr lang="uk-UA" sz="1800" b="0" u="none" strike="noStrike">
              <a:solidFill>
                <a:srgbClr val="000000"/>
              </a:solidFill>
              <a:effectLst/>
              <a:uFillTx/>
              <a:latin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ru-RU" sz="1800" b="1" u="none" strike="noStrike" cap="all">
                <a:solidFill>
                  <a:srgbClr val="000000"/>
                </a:solidFill>
                <a:effectLst/>
                <a:uFillTx/>
                <a:latin typeface="IBM Plex Sans"/>
              </a:rPr>
              <a:t>ЯК ДОЛАТИ ВТОМУ ВСІЙ КРАЇНІ?</a:t>
            </a:r>
            <a:br>
              <a:rPr sz="1800"/>
            </a:br>
            <a:endParaRPr lang="uk-UA" sz="1800" b="0" u="none" strike="noStrike">
              <a:solidFill>
                <a:srgbClr val="000000"/>
              </a:solidFill>
              <a:effectLst/>
              <a:uFillTx/>
              <a:latin typeface="Arial"/>
            </a:endParaRPr>
          </a:p>
        </p:txBody>
      </p:sp>
      <p:sp>
        <p:nvSpPr>
          <p:cNvPr id="332" name="PlaceHolder 2"/>
          <p:cNvSpPr>
            <a:spLocks noGrp="1"/>
          </p:cNvSpPr>
          <p:nvPr>
            <p:ph/>
          </p:nvPr>
        </p:nvSpPr>
        <p:spPr>
          <a:xfrm>
            <a:off x="314280" y="1571760"/>
            <a:ext cx="11532600" cy="4356720"/>
          </a:xfrm>
          <a:prstGeom prst="rect">
            <a:avLst/>
          </a:prstGeom>
          <a:noFill/>
          <a:ln w="0">
            <a:noFill/>
          </a:ln>
        </p:spPr>
        <p:txBody>
          <a:bodyPr lIns="91440" tIns="45720" rIns="91440" bIns="45720" anchor="t">
            <a:normAutofit/>
          </a:bodyPr>
          <a:lstStyle/>
          <a:p>
            <a:pPr indent="0" algn="ctr">
              <a:lnSpc>
                <a:spcPct val="100000"/>
              </a:lnSpc>
              <a:buNone/>
              <a:tabLst>
                <a:tab pos="0" algn="l"/>
              </a:tabLst>
            </a:pPr>
            <a:r>
              <a:rPr lang="ru-RU" sz="1800" b="0" u="none" strike="noStrike">
                <a:solidFill>
                  <a:srgbClr val="111111"/>
                </a:solidFill>
                <a:effectLst/>
                <a:uFillTx/>
                <a:latin typeface="IBM Plex Sans"/>
              </a:rPr>
              <a:t>Так само як окремо взятій людині. </a:t>
            </a:r>
            <a:endParaRPr lang="uk-UA" sz="1800" b="0" u="none" strike="noStrike">
              <a:solidFill>
                <a:srgbClr val="000000"/>
              </a:solidFill>
              <a:effectLst/>
              <a:uFillTx/>
              <a:latin typeface="Arial"/>
            </a:endParaRPr>
          </a:p>
          <a:p>
            <a:pPr indent="0">
              <a:lnSpc>
                <a:spcPct val="100000"/>
              </a:lnSpc>
              <a:buNone/>
              <a:tabLst>
                <a:tab pos="0" algn="l"/>
              </a:tabLst>
            </a:pPr>
            <a:r>
              <a:rPr lang="ru-RU" sz="1800" b="1" u="none" strike="noStrike">
                <a:solidFill>
                  <a:srgbClr val="111111"/>
                </a:solidFill>
                <a:effectLst/>
                <a:uFillTx/>
                <a:latin typeface="IBM Plex Sans"/>
              </a:rPr>
              <a:t>      Переглянути свої завдання та розставити пріоритети</a:t>
            </a:r>
            <a:r>
              <a:rPr lang="ru-RU" sz="1800" b="0" u="none" strike="noStrike">
                <a:solidFill>
                  <a:srgbClr val="111111"/>
                </a:solidFill>
                <a:effectLst/>
                <a:uFillTx/>
                <a:latin typeface="IBM Plex Sans"/>
              </a:rPr>
              <a:t>. Не треба намагатися робити все і одразу, від невиконаних завдань збільшується почуття провини та розпачу. Краще зосередитися на найважливішому. Визначити кілька напрямків і працювати над ними. Що наблизить нашу допомогу? Ефективна економіка та міжнародна підтримка. Цим і треба займатися, а не намагатися охопити все і одразу.</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Ще одним дієвим рецептом боротьби з втомою є </a:t>
            </a:r>
            <a:r>
              <a:rPr lang="ru-RU" sz="1800" b="1" u="none" strike="noStrike">
                <a:solidFill>
                  <a:srgbClr val="111111"/>
                </a:solidFill>
                <a:effectLst/>
                <a:uFillTx/>
                <a:latin typeface="IBM Plex Sans"/>
              </a:rPr>
              <a:t>оптимізм та почуття зв’язку</a:t>
            </a:r>
            <a:r>
              <a:rPr lang="ru-RU" sz="1800" b="0" u="none" strike="noStrike">
                <a:solidFill>
                  <a:srgbClr val="111111"/>
                </a:solidFill>
                <a:effectLst/>
                <a:uFillTx/>
                <a:latin typeface="IBM Plex Sans"/>
              </a:rPr>
              <a:t>. Почуття приналежності до спільноти, що підтримує, надає сил та натхнення до дій. </a:t>
            </a:r>
            <a:r>
              <a:rPr lang="ru-RU" sz="1800" b="0" i="1" u="none" strike="noStrike">
                <a:solidFill>
                  <a:srgbClr val="111111"/>
                </a:solidFill>
                <a:effectLst/>
                <a:uFillTx/>
                <a:latin typeface="IBM Plex Sans"/>
              </a:rPr>
              <a:t>Тому розбудова згуртованого суспільства, заснованого на чесних та прозорих правилах, допоможе подолати не лише втому, але й ворога</a:t>
            </a:r>
            <a:r>
              <a:rPr lang="ru-RU" sz="1800" b="1" i="1" u="none" strike="noStrike">
                <a:solidFill>
                  <a:srgbClr val="111111"/>
                </a:solidFill>
                <a:effectLst/>
                <a:uFillTx/>
                <a:latin typeface="IBM Plex Sans"/>
              </a:rPr>
              <a:t>. </a:t>
            </a:r>
            <a:r>
              <a:rPr lang="ru-RU" sz="1800" b="1" u="none" strike="noStrike">
                <a:solidFill>
                  <a:srgbClr val="111111"/>
                </a:solidFill>
                <a:effectLst/>
                <a:uFillTx/>
                <a:latin typeface="IBM Plex Sans"/>
              </a:rPr>
              <a:t>Бо згуртовану спільноту подолати практично неможливо</a:t>
            </a:r>
            <a:r>
              <a:rPr lang="ru-RU" sz="1800" b="0" u="none" strike="noStrike">
                <a:solidFill>
                  <a:srgbClr val="111111"/>
                </a:solidFill>
                <a:effectLst/>
                <a:uFillTx/>
                <a:latin typeface="IBM Plex Sans"/>
              </a:rPr>
              <a:t>. Згадайте, як у перші тижні війни ми всі почувалися однією родиною і всі були рідні. Всі допомагали один одному. Так, це був дещо афективний стан. </a:t>
            </a:r>
            <a:r>
              <a:rPr lang="ru-RU" sz="1800" b="1" u="none" strike="noStrike">
                <a:solidFill>
                  <a:srgbClr val="111111"/>
                </a:solidFill>
                <a:effectLst/>
                <a:uFillTx/>
                <a:latin typeface="IBM Plex Sans"/>
              </a:rPr>
              <a:t>Проте почуття єдності було справжнім. </a:t>
            </a:r>
            <a:r>
              <a:rPr lang="ru-RU" sz="1800" b="0" u="none" strike="noStrike">
                <a:solidFill>
                  <a:srgbClr val="111111"/>
                </a:solidFill>
                <a:effectLst/>
                <a:uFillTx/>
                <a:latin typeface="IBM Plex Sans"/>
              </a:rPr>
              <a:t>Саме воно й необхідне для перемоги.</a:t>
            </a:r>
            <a:endParaRPr lang="uk-UA" sz="1800" b="0" u="none" strike="noStrike">
              <a:solidFill>
                <a:srgbClr val="000000"/>
              </a:solidFill>
              <a:effectLst/>
              <a:uFillTx/>
              <a:latin typeface="Arial"/>
            </a:endParaRPr>
          </a:p>
        </p:txBody>
      </p:sp>
      <p:pic>
        <p:nvPicPr>
          <p:cNvPr id="333" name="Picture 2" descr="Війна виснажує. Але віра в перемогу в українців – є"/>
          <p:cNvPicPr/>
          <p:nvPr/>
        </p:nvPicPr>
        <p:blipFill>
          <a:blip r:embed="rId2"/>
          <a:stretch/>
        </p:blipFill>
        <p:spPr>
          <a:xfrm>
            <a:off x="3595680" y="5429160"/>
            <a:ext cx="4394880" cy="1284840"/>
          </a:xfrm>
          <a:prstGeom prst="rect">
            <a:avLst/>
          </a:prstGeom>
          <a:noFill/>
          <a:ln w="0">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type="title"/>
          </p:nvPr>
        </p:nvSpPr>
        <p:spPr>
          <a:xfrm>
            <a:off x="2171880" y="279000"/>
            <a:ext cx="9180000" cy="11487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uk-UA" sz="2400" b="1" u="none" strike="noStrike">
                <a:solidFill>
                  <a:srgbClr val="000000"/>
                </a:solidFill>
                <a:effectLst/>
                <a:uFillTx/>
                <a:latin typeface="IBM Plex Sans SemiBold"/>
              </a:rPr>
              <a:t>Як  подолати емоційну втому?</a:t>
            </a:r>
            <a:endParaRPr lang="uk-UA" sz="2400" b="0" u="none" strike="noStrike">
              <a:solidFill>
                <a:srgbClr val="000000"/>
              </a:solidFill>
              <a:effectLst/>
              <a:uFillTx/>
              <a:latin typeface="Arial"/>
            </a:endParaRPr>
          </a:p>
        </p:txBody>
      </p:sp>
      <p:sp>
        <p:nvSpPr>
          <p:cNvPr id="335" name="PlaceHolder 2"/>
          <p:cNvSpPr>
            <a:spLocks noGrp="1"/>
          </p:cNvSpPr>
          <p:nvPr>
            <p:ph/>
          </p:nvPr>
        </p:nvSpPr>
        <p:spPr>
          <a:xfrm>
            <a:off x="314280" y="1883520"/>
            <a:ext cx="11532600" cy="4291200"/>
          </a:xfrm>
          <a:prstGeom prst="rect">
            <a:avLst/>
          </a:prstGeom>
          <a:noFill/>
          <a:ln w="0">
            <a:noFill/>
          </a:ln>
        </p:spPr>
        <p:txBody>
          <a:bodyPr lIns="91440" tIns="45720" rIns="91440" bIns="45720" anchor="t">
            <a:normAutofit/>
          </a:bodyPr>
          <a:lstStyle/>
          <a:p>
            <a:pPr indent="0" algn="ctr">
              <a:lnSpc>
                <a:spcPct val="100000"/>
              </a:lnSpc>
              <a:buNone/>
              <a:tabLst>
                <a:tab pos="0" algn="l"/>
              </a:tabLst>
            </a:pPr>
            <a:r>
              <a:rPr lang="ru-RU" sz="2400" b="1" i="1" u="none" strike="noStrike">
                <a:solidFill>
                  <a:schemeClr val="accent1"/>
                </a:solidFill>
                <a:effectLst/>
                <a:uFillTx/>
                <a:latin typeface="Times New Roman"/>
              </a:rPr>
              <a:t>Події, де є багато втрат, "вибивають землю з-під ніг" </a:t>
            </a:r>
            <a:endParaRPr lang="uk-UA" sz="2400" b="0" u="none" strike="noStrike">
              <a:solidFill>
                <a:srgbClr val="000000"/>
              </a:solidFill>
              <a:effectLst/>
              <a:uFillTx/>
              <a:latin typeface="Arial"/>
            </a:endParaRPr>
          </a:p>
          <a:p>
            <a:pPr indent="0" algn="ctr">
              <a:lnSpc>
                <a:spcPct val="100000"/>
              </a:lnSpc>
              <a:buNone/>
              <a:tabLst>
                <a:tab pos="0" algn="l"/>
              </a:tabLst>
            </a:pPr>
            <a:r>
              <a:rPr lang="ru-RU" sz="2400" b="1" i="1" u="none" strike="noStrike">
                <a:solidFill>
                  <a:schemeClr val="accent1"/>
                </a:solidFill>
                <a:effectLst/>
                <a:uFillTx/>
                <a:latin typeface="Times New Roman"/>
              </a:rPr>
              <a:t>  </a:t>
            </a:r>
            <a:endParaRPr lang="uk-UA" sz="2400" b="0" u="none" strike="noStrike">
              <a:solidFill>
                <a:srgbClr val="000000"/>
              </a:solidFill>
              <a:effectLst/>
              <a:uFillTx/>
              <a:latin typeface="Arial"/>
            </a:endParaRPr>
          </a:p>
          <a:p>
            <a:pPr indent="0" algn="ctr">
              <a:lnSpc>
                <a:spcPct val="100000"/>
              </a:lnSpc>
              <a:buNone/>
              <a:tabLst>
                <a:tab pos="0" algn="l"/>
              </a:tabLst>
            </a:pPr>
            <a:r>
              <a:rPr lang="ru-RU" sz="2400" b="1" i="1" u="none" strike="noStrike">
                <a:solidFill>
                  <a:schemeClr val="accent1"/>
                </a:solidFill>
                <a:effectLst/>
                <a:uFillTx/>
                <a:latin typeface="Times New Roman"/>
              </a:rPr>
              <a:t>  </a:t>
            </a:r>
            <a:endParaRPr lang="uk-UA" sz="2400" b="0" u="none" strike="noStrike">
              <a:solidFill>
                <a:srgbClr val="000000"/>
              </a:solidFill>
              <a:effectLst/>
              <a:uFillTx/>
              <a:latin typeface="Arial"/>
            </a:endParaRPr>
          </a:p>
          <a:p>
            <a:pPr indent="0" algn="ctr">
              <a:lnSpc>
                <a:spcPct val="100000"/>
              </a:lnSpc>
              <a:buNone/>
              <a:tabLst>
                <a:tab pos="0" algn="l"/>
              </a:tabLst>
            </a:pPr>
            <a:endParaRPr lang="uk-UA" sz="2400" b="0" u="none" strike="noStrike">
              <a:solidFill>
                <a:srgbClr val="000000"/>
              </a:solidFill>
              <a:effectLst/>
              <a:uFillTx/>
              <a:latin typeface="Arial"/>
            </a:endParaRPr>
          </a:p>
        </p:txBody>
      </p:sp>
      <p:pic>
        <p:nvPicPr>
          <p:cNvPr id="336" name="Picture 2" descr="Війна очима українських митців | Збруч"/>
          <p:cNvPicPr/>
          <p:nvPr/>
        </p:nvPicPr>
        <p:blipFill>
          <a:blip r:embed="rId2"/>
          <a:stretch/>
        </p:blipFill>
        <p:spPr>
          <a:xfrm>
            <a:off x="4309920" y="2714760"/>
            <a:ext cx="2826720" cy="3109320"/>
          </a:xfrm>
          <a:prstGeom prst="rect">
            <a:avLst/>
          </a:prstGeom>
          <a:noFill/>
          <a:ln w="0">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PlaceHolder 1"/>
          <p:cNvSpPr>
            <a:spLocks noGrp="1"/>
          </p:cNvSpPr>
          <p:nvPr>
            <p:ph type="title"/>
          </p:nvPr>
        </p:nvSpPr>
        <p:spPr>
          <a:xfrm>
            <a:off x="2171880" y="305640"/>
            <a:ext cx="9180000" cy="157716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ru-RU" sz="2400" b="0" u="none" strike="noStrike">
                <a:solidFill>
                  <a:srgbClr val="000000"/>
                </a:solidFill>
                <a:effectLst/>
                <a:uFillTx/>
                <a:latin typeface="IBM Plex Sans"/>
              </a:rPr>
              <a:t>У медіа та соцмережах поширений термін "емоційне вигорання під час війни".  У науковій психології такого терміну поки немає. Насправді за ним криється емоційна втома або виснаження, яке розвивається на фоні подій і новин про війну.</a:t>
            </a:r>
            <a:endParaRPr lang="uk-UA" sz="2400" b="0" u="none" strike="noStrike">
              <a:solidFill>
                <a:srgbClr val="000000"/>
              </a:solidFill>
              <a:effectLst/>
              <a:uFillTx/>
              <a:latin typeface="Arial"/>
            </a:endParaRPr>
          </a:p>
        </p:txBody>
      </p:sp>
      <p:sp>
        <p:nvSpPr>
          <p:cNvPr id="338" name="PlaceHolder 2"/>
          <p:cNvSpPr>
            <a:spLocks noGrp="1"/>
          </p:cNvSpPr>
          <p:nvPr>
            <p:ph/>
          </p:nvPr>
        </p:nvSpPr>
        <p:spPr>
          <a:xfrm>
            <a:off x="314280" y="1883520"/>
            <a:ext cx="11638440" cy="4759200"/>
          </a:xfrm>
          <a:prstGeom prst="rect">
            <a:avLst/>
          </a:prstGeom>
          <a:noFill/>
          <a:ln w="0">
            <a:noFill/>
          </a:ln>
        </p:spPr>
        <p:txBody>
          <a:bodyPr lIns="91440" tIns="45720" rIns="91440" bIns="45720" anchor="t">
            <a:noAutofit/>
          </a:bodyPr>
          <a:lstStyle/>
          <a:p>
            <a:pPr indent="0">
              <a:lnSpc>
                <a:spcPct val="100000"/>
              </a:lnSpc>
              <a:buNone/>
              <a:tabLst>
                <a:tab pos="0" algn="l"/>
              </a:tabLst>
            </a:pPr>
            <a:r>
              <a:rPr lang="ru-RU" sz="1800" b="1" u="none" strike="noStrike">
                <a:solidFill>
                  <a:srgbClr val="111111"/>
                </a:solidFill>
                <a:effectLst/>
                <a:uFillTx/>
                <a:latin typeface="IBM Plex Sans"/>
              </a:rPr>
              <a:t>Основні ознаки емоційного виснаження під час війни:</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дратівливість від новин;</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неготовність читати новини;</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втома від контенту, пов’язаного з війною;</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апатія;</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зниження інтенсивності дії. Наприклад, якщо на початку війни людина активно донатила та долучалась до волонтерських ініціатив, то зараз всі ці дії менш інтенсивні;</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емоційні гойдалки;</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прояв песимістичних настроїв.</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На початку війни українці гуртувались, залучали всі сили у волонтерську діяльність, донатили, були емоційно включені в новини. Згодом адаптувались до ситуації. Поступово зменшилась волонтерська залученість та частота донатів.</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У деяких людей це супроводжувалось </a:t>
            </a:r>
            <a:r>
              <a:rPr lang="ru-RU" sz="1800" b="1" u="none" strike="noStrike">
                <a:solidFill>
                  <a:srgbClr val="111111"/>
                </a:solidFill>
                <a:effectLst/>
                <a:uFillTx/>
                <a:latin typeface="IBM Plex Sans"/>
              </a:rPr>
              <a:t>втомою</a:t>
            </a:r>
            <a:r>
              <a:rPr lang="ru-RU" sz="1800" b="0" u="none" strike="noStrike">
                <a:solidFill>
                  <a:srgbClr val="111111"/>
                </a:solidFill>
                <a:effectLst/>
                <a:uFillTx/>
                <a:latin typeface="IBM Plex Sans"/>
              </a:rPr>
              <a:t>, зменшенням споживання контенту про війну або навіть уникненням цієї теми. Наприклад, людина зменшила кількість новинних каналів у Telegram та почала більше споживати розважального або освітнього контенту.</a:t>
            </a:r>
            <a:endParaRPr lang="uk-UA" sz="1800" b="0" u="none" strike="noStrike">
              <a:solidFill>
                <a:srgbClr val="000000"/>
              </a:solidFill>
              <a:effectLst/>
              <a:uFillTx/>
              <a:latin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PlaceHolder 1"/>
          <p:cNvSpPr>
            <a:spLocks noGrp="1"/>
          </p:cNvSpPr>
          <p:nvPr>
            <p:ph type="title"/>
          </p:nvPr>
        </p:nvSpPr>
        <p:spPr>
          <a:xfrm>
            <a:off x="2171880" y="279000"/>
            <a:ext cx="9180000" cy="1323360"/>
          </a:xfrm>
          <a:prstGeom prst="rect">
            <a:avLst/>
          </a:prstGeom>
          <a:noFill/>
          <a:ln w="0">
            <a:noFill/>
          </a:ln>
        </p:spPr>
        <p:txBody>
          <a:bodyPr lIns="91440" tIns="45720" rIns="91440" bIns="45720" anchor="ctr">
            <a:normAutofit/>
          </a:bodyPr>
          <a:lstStyle/>
          <a:p>
            <a:pPr indent="0" algn="ctr">
              <a:lnSpc>
                <a:spcPct val="100000"/>
              </a:lnSpc>
              <a:buNone/>
              <a:tabLst>
                <a:tab pos="0" algn="l"/>
              </a:tabLst>
            </a:pPr>
            <a:r>
              <a:rPr lang="ru-RU" sz="2400" b="1" u="none" strike="noStrike">
                <a:solidFill>
                  <a:srgbClr val="000000"/>
                </a:solidFill>
                <a:effectLst/>
                <a:uFillTx/>
                <a:latin typeface="Times New Roman"/>
                <a:ea typeface="Times New Roman"/>
              </a:rPr>
              <a:t>Неможливо бути постійно емоційно включеним в горе, біль, проблеми та невизначеність".</a:t>
            </a:r>
            <a:endParaRPr lang="uk-UA" sz="2400" b="0" u="none" strike="noStrike">
              <a:solidFill>
                <a:srgbClr val="000000"/>
              </a:solidFill>
              <a:effectLst/>
              <a:uFillTx/>
              <a:latin typeface="Arial"/>
            </a:endParaRPr>
          </a:p>
        </p:txBody>
      </p:sp>
      <p:sp>
        <p:nvSpPr>
          <p:cNvPr id="340" name="PlaceHolder 2"/>
          <p:cNvSpPr>
            <a:spLocks noGrp="1"/>
          </p:cNvSpPr>
          <p:nvPr>
            <p:ph/>
          </p:nvPr>
        </p:nvSpPr>
        <p:spPr>
          <a:xfrm>
            <a:off x="314280" y="1500120"/>
            <a:ext cx="11532600" cy="4674600"/>
          </a:xfrm>
          <a:prstGeom prst="rect">
            <a:avLst/>
          </a:prstGeom>
          <a:noFill/>
          <a:ln w="0">
            <a:noFill/>
          </a:ln>
        </p:spPr>
        <p:txBody>
          <a:bodyPr lIns="91440" tIns="45720" rIns="91440" bIns="45720" anchor="t">
            <a:normAutofit/>
          </a:bodyPr>
          <a:lstStyle/>
          <a:p>
            <a:pPr indent="0" algn="ctr">
              <a:lnSpc>
                <a:spcPts val="2024"/>
              </a:lnSpc>
              <a:spcAft>
                <a:spcPts val="799"/>
              </a:spcAft>
              <a:buNone/>
              <a:tabLst>
                <a:tab pos="0" algn="l"/>
              </a:tabLst>
            </a:pPr>
            <a:r>
              <a:rPr lang="ru-RU" sz="1800" b="0" u="none" strike="noStrike">
                <a:solidFill>
                  <a:srgbClr val="111111"/>
                </a:solidFill>
                <a:effectLst/>
                <a:uFillTx/>
                <a:latin typeface="IBM Plex Sans"/>
                <a:ea typeface="Times New Roman"/>
              </a:rPr>
              <a:t>Кожен із нас має ризик розвитку емоційної втоми під час війни.                                                                                                                  </a:t>
            </a:r>
            <a:endParaRPr lang="uk-UA" sz="1800" b="0" u="none" strike="noStrike">
              <a:solidFill>
                <a:srgbClr val="000000"/>
              </a:solidFill>
              <a:effectLst/>
              <a:uFillTx/>
              <a:latin typeface="Arial"/>
            </a:endParaRPr>
          </a:p>
          <a:p>
            <a:pPr indent="0" algn="ctr">
              <a:lnSpc>
                <a:spcPts val="2024"/>
              </a:lnSpc>
              <a:spcAft>
                <a:spcPts val="799"/>
              </a:spcAft>
              <a:buNone/>
              <a:tabLst>
                <a:tab pos="0" algn="l"/>
              </a:tabLst>
            </a:pPr>
            <a:r>
              <a:rPr lang="ru-RU" sz="1800" b="1" u="none" strike="noStrike">
                <a:solidFill>
                  <a:srgbClr val="111111"/>
                </a:solidFill>
                <a:effectLst/>
                <a:uFillTx/>
                <a:latin typeface="IBM Plex Sans"/>
                <a:ea typeface="Times New Roman"/>
              </a:rPr>
              <a:t>Однак є люди, які більш схильні до її проявів:</a:t>
            </a:r>
            <a:endParaRPr lang="uk-UA" sz="1800" b="0" u="none" strike="noStrike">
              <a:solidFill>
                <a:srgbClr val="000000"/>
              </a:solidFill>
              <a:effectLst/>
              <a:uFillTx/>
              <a:latin typeface="Arial"/>
            </a:endParaRPr>
          </a:p>
          <a:p>
            <a:pPr marL="343080" indent="-343080" algn="ctr">
              <a:lnSpc>
                <a:spcPts val="2024"/>
              </a:lnSpc>
              <a:buClr>
                <a:srgbClr val="4472C4"/>
              </a:buClr>
              <a:buFont typeface="Symbol" charset="2"/>
              <a:buChar char=""/>
              <a:tabLst>
                <a:tab pos="457200" algn="l"/>
              </a:tabLst>
            </a:pPr>
            <a:r>
              <a:rPr lang="ru-RU" sz="1800" b="0" u="none" strike="noStrike">
                <a:solidFill>
                  <a:srgbClr val="111111"/>
                </a:solidFill>
                <a:effectLst/>
                <a:uFillTx/>
                <a:latin typeface="IBM Plex Sans"/>
                <a:ea typeface="Times New Roman"/>
              </a:rPr>
              <a:t>вразливі люди, які емоційно реагують на події;</a:t>
            </a:r>
            <a:endParaRPr lang="uk-UA" sz="1800" b="0" u="none" strike="noStrike">
              <a:solidFill>
                <a:srgbClr val="000000"/>
              </a:solidFill>
              <a:effectLst/>
              <a:uFillTx/>
              <a:latin typeface="Arial"/>
            </a:endParaRPr>
          </a:p>
          <a:p>
            <a:pPr marL="343080" indent="-343080" algn="ctr">
              <a:lnSpc>
                <a:spcPts val="2024"/>
              </a:lnSpc>
              <a:buClr>
                <a:srgbClr val="4472C4"/>
              </a:buClr>
              <a:buFont typeface="Symbol" charset="2"/>
              <a:buChar char=""/>
              <a:tabLst>
                <a:tab pos="457200" algn="l"/>
              </a:tabLst>
            </a:pPr>
            <a:r>
              <a:rPr lang="ru-RU" sz="1800" b="0" u="none" strike="noStrike">
                <a:solidFill>
                  <a:srgbClr val="111111"/>
                </a:solidFill>
                <a:effectLst/>
                <a:uFillTx/>
                <a:latin typeface="IBM Plex Sans"/>
                <a:ea typeface="Times New Roman"/>
              </a:rPr>
              <a:t>емпатичні особи, які не можуть контролювати цю рису та дуже швидко і емоційно входять у різні ситуації та події;</a:t>
            </a:r>
            <a:endParaRPr lang="uk-UA" sz="1800" b="0" u="none" strike="noStrike">
              <a:solidFill>
                <a:srgbClr val="000000"/>
              </a:solidFill>
              <a:effectLst/>
              <a:uFillTx/>
              <a:latin typeface="Arial"/>
            </a:endParaRPr>
          </a:p>
          <a:p>
            <a:pPr marL="343080" indent="-343080" algn="ctr">
              <a:lnSpc>
                <a:spcPts val="2024"/>
              </a:lnSpc>
              <a:buClr>
                <a:srgbClr val="4472C4"/>
              </a:buClr>
              <a:buFont typeface="Symbol" charset="2"/>
              <a:buChar char=""/>
              <a:tabLst>
                <a:tab pos="457200" algn="l"/>
              </a:tabLst>
            </a:pPr>
            <a:r>
              <a:rPr lang="ru-RU" sz="1800" b="0" u="none" strike="noStrike">
                <a:solidFill>
                  <a:srgbClr val="111111"/>
                </a:solidFill>
                <a:effectLst/>
                <a:uFillTx/>
                <a:latin typeface="IBM Plex Sans"/>
                <a:ea typeface="Times New Roman"/>
              </a:rPr>
              <a:t>люди, чия професійна діяльність тісно пов’язана з подіями: поліція, ДСНС, військові, журналісти, дипломати, лікарі, психологи, волонтери тощо.; </a:t>
            </a:r>
            <a:endParaRPr lang="uk-UA" sz="1800" b="0" u="none" strike="noStrike">
              <a:solidFill>
                <a:srgbClr val="000000"/>
              </a:solidFill>
              <a:effectLst/>
              <a:uFillTx/>
              <a:latin typeface="Arial"/>
            </a:endParaRPr>
          </a:p>
          <a:p>
            <a:pPr marL="343080" indent="-343080" algn="ctr">
              <a:lnSpc>
                <a:spcPts val="2024"/>
              </a:lnSpc>
              <a:buClr>
                <a:srgbClr val="4472C4"/>
              </a:buClr>
              <a:buFont typeface="Symbol" charset="2"/>
              <a:buChar char=""/>
              <a:tabLst>
                <a:tab pos="457200" algn="l"/>
              </a:tabLst>
            </a:pPr>
            <a:r>
              <a:rPr lang="ru-RU" sz="1800" b="0" u="none" strike="noStrike">
                <a:solidFill>
                  <a:srgbClr val="111111"/>
                </a:solidFill>
                <a:effectLst/>
                <a:uFillTx/>
                <a:latin typeface="IBM Plex Sans"/>
                <a:ea typeface="Times New Roman"/>
              </a:rPr>
              <a:t>люди, які не дотримуються інформаційної гігієни. </a:t>
            </a:r>
            <a:endParaRPr lang="uk-UA" sz="1800" b="0" u="none" strike="noStrike">
              <a:solidFill>
                <a:srgbClr val="000000"/>
              </a:solidFill>
              <a:effectLst/>
              <a:uFillTx/>
              <a:latin typeface="Arial"/>
            </a:endParaRPr>
          </a:p>
          <a:p>
            <a:pPr indent="0" algn="ctr">
              <a:lnSpc>
                <a:spcPts val="2024"/>
              </a:lnSpc>
              <a:buNone/>
              <a:tabLst>
                <a:tab pos="0" algn="l"/>
              </a:tabLst>
            </a:pPr>
            <a:endParaRPr lang="uk-UA" sz="1800" b="0" u="none" strike="noStrike">
              <a:solidFill>
                <a:srgbClr val="000000"/>
              </a:solidFill>
              <a:effectLst/>
              <a:uFillTx/>
              <a:latin typeface="Arial"/>
            </a:endParaRPr>
          </a:p>
          <a:p>
            <a:pPr indent="0" algn="ctr">
              <a:lnSpc>
                <a:spcPts val="2024"/>
              </a:lnSpc>
              <a:buNone/>
              <a:tabLst>
                <a:tab pos="0" algn="l"/>
              </a:tabLst>
            </a:pPr>
            <a:endParaRPr lang="uk-UA" sz="1800" b="0" u="none" strike="noStrike">
              <a:solidFill>
                <a:srgbClr val="000000"/>
              </a:solidFill>
              <a:effectLst/>
              <a:uFillTx/>
              <a:latin typeface="Arial"/>
            </a:endParaRPr>
          </a:p>
          <a:p>
            <a:pPr indent="0" algn="ctr">
              <a:lnSpc>
                <a:spcPct val="100000"/>
              </a:lnSpc>
              <a:buNone/>
              <a:tabLst>
                <a:tab pos="0" algn="l"/>
              </a:tabLst>
            </a:pPr>
            <a:r>
              <a:rPr lang="ru-RU" sz="1800" b="0" u="none" strike="noStrike">
                <a:solidFill>
                  <a:srgbClr val="111111"/>
                </a:solidFill>
                <a:effectLst/>
                <a:uFillTx/>
                <a:latin typeface="IBM Plex Sans"/>
                <a:ea typeface="Times New Roman"/>
              </a:rPr>
              <a:t>Сьогодні люди скаржаться на втому, але й шукають способи підтримки та розради. Тобто з практики спеціалістів  можна сказати, що </a:t>
            </a:r>
            <a:r>
              <a:rPr lang="ru-RU" sz="1800" b="1" u="none" strike="noStrike">
                <a:solidFill>
                  <a:srgbClr val="111111"/>
                </a:solidFill>
                <a:effectLst/>
                <a:uFillTx/>
                <a:latin typeface="IBM Plex Sans"/>
                <a:ea typeface="Times New Roman"/>
              </a:rPr>
              <a:t>емоційне виснаження від війни набуває масового характеру</a:t>
            </a:r>
            <a:r>
              <a:rPr lang="ru-RU" sz="1800" b="0" u="none" strike="noStrike">
                <a:solidFill>
                  <a:srgbClr val="111111"/>
                </a:solidFill>
                <a:effectLst/>
                <a:uFillTx/>
                <a:latin typeface="IBM Plex Sans"/>
                <a:ea typeface="Times New Roman"/>
              </a:rPr>
              <a:t>. </a:t>
            </a:r>
            <a:endParaRPr lang="uk-UA" sz="1800" b="0" u="none" strike="noStrike">
              <a:solidFill>
                <a:srgbClr val="000000"/>
              </a:solidFill>
              <a:effectLst/>
              <a:uFillTx/>
              <a:latin typeface="Arial"/>
            </a:endParaRPr>
          </a:p>
          <a:p>
            <a:pPr indent="0" algn="ctr">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p:cNvSpPr>
          <p:nvPr>
            <p:ph type="title"/>
          </p:nvPr>
        </p:nvSpPr>
        <p:spPr>
          <a:xfrm>
            <a:off x="2171880" y="279000"/>
            <a:ext cx="9180000" cy="862920"/>
          </a:xfrm>
          <a:prstGeom prst="rect">
            <a:avLst/>
          </a:prstGeom>
          <a:noFill/>
          <a:ln w="0">
            <a:noFill/>
          </a:ln>
        </p:spPr>
        <p:txBody>
          <a:bodyPr lIns="91440" tIns="45720" rIns="91440" bIns="45720" anchor="ctr">
            <a:noAutofit/>
          </a:bodyPr>
          <a:lstStyle/>
          <a:p>
            <a:pPr indent="0">
              <a:lnSpc>
                <a:spcPct val="100000"/>
              </a:lnSpc>
              <a:buNone/>
              <a:tabLst>
                <a:tab pos="0" algn="l"/>
              </a:tabLst>
            </a:pPr>
            <a:r>
              <a:rPr lang="ru-RU" sz="1800" b="1" u="none" strike="noStrike">
                <a:solidFill>
                  <a:srgbClr val="000000"/>
                </a:solidFill>
                <a:effectLst/>
                <a:uFillTx/>
                <a:latin typeface="Times New Roman"/>
                <a:ea typeface="Times New Roman"/>
              </a:rPr>
              <a:t>                                                            </a:t>
            </a:r>
            <a:r>
              <a:rPr lang="ru-RU" sz="2400" b="1" u="none" strike="noStrike">
                <a:solidFill>
                  <a:srgbClr val="111111"/>
                </a:solidFill>
                <a:effectLst/>
                <a:uFillTx/>
                <a:latin typeface="Times New Roman"/>
                <a:ea typeface="Times New Roman"/>
              </a:rPr>
              <a:t>Травма свідка</a:t>
            </a:r>
            <a:br>
              <a:rPr sz="2400"/>
            </a:br>
            <a:endParaRPr lang="uk-UA" sz="2400" b="0" u="none" strike="noStrike">
              <a:solidFill>
                <a:srgbClr val="000000"/>
              </a:solidFill>
              <a:effectLst/>
              <a:uFillTx/>
              <a:latin typeface="Arial"/>
            </a:endParaRPr>
          </a:p>
        </p:txBody>
      </p:sp>
      <p:sp>
        <p:nvSpPr>
          <p:cNvPr id="342" name="PlaceHolder 2"/>
          <p:cNvSpPr>
            <a:spLocks noGrp="1"/>
          </p:cNvSpPr>
          <p:nvPr>
            <p:ph/>
          </p:nvPr>
        </p:nvSpPr>
        <p:spPr>
          <a:xfrm>
            <a:off x="1440000" y="1260000"/>
            <a:ext cx="9180000" cy="1323360"/>
          </a:xfrm>
          <a:prstGeom prst="rect">
            <a:avLst/>
          </a:prstGeom>
          <a:noFill/>
          <a:ln w="0">
            <a:noFill/>
          </a:ln>
        </p:spPr>
        <p:txBody>
          <a:bodyPr lIns="91440" tIns="45720" rIns="91440" bIns="45720" anchor="t">
            <a:noAutofit/>
          </a:bodyPr>
          <a:lstStyle/>
          <a:p>
            <a:pPr indent="0" algn="ctr">
              <a:lnSpc>
                <a:spcPts val="2024"/>
              </a:lnSpc>
              <a:spcAft>
                <a:spcPts val="799"/>
              </a:spcAft>
              <a:buNone/>
              <a:tabLst>
                <a:tab pos="0" algn="l"/>
              </a:tabLst>
            </a:pPr>
            <a:r>
              <a:rPr lang="ru-RU" sz="1800" b="0" u="none" strike="noStrike">
                <a:solidFill>
                  <a:srgbClr val="111111"/>
                </a:solidFill>
                <a:effectLst/>
                <a:uFillTx/>
                <a:latin typeface="IBM Plex Sans"/>
                <a:ea typeface="Times New Roman"/>
              </a:rPr>
              <a:t>Зазвичай частота звернень до психологів збільшується після таких трагічних подій, як ракетна атака на Херсон та  Дніпро чи падіння гелікопера в Броварах, постійні обстріли …...</a:t>
            </a:r>
            <a:endParaRPr lang="uk-UA" sz="1800" b="0" u="none" strike="noStrike">
              <a:solidFill>
                <a:srgbClr val="000000"/>
              </a:solidFill>
              <a:effectLst/>
              <a:uFillTx/>
              <a:latin typeface="Arial"/>
            </a:endParaRPr>
          </a:p>
          <a:p>
            <a:pPr indent="0" algn="ctr">
              <a:lnSpc>
                <a:spcPts val="2024"/>
              </a:lnSpc>
              <a:spcAft>
                <a:spcPts val="799"/>
              </a:spcAft>
              <a:buNone/>
              <a:tabLst>
                <a:tab pos="0" algn="l"/>
              </a:tabLst>
            </a:pPr>
            <a:r>
              <a:rPr lang="ru-RU" sz="1800" b="0" u="none" strike="noStrike">
                <a:solidFill>
                  <a:srgbClr val="111111"/>
                </a:solidFill>
                <a:effectLst/>
                <a:uFillTx/>
                <a:latin typeface="IBM Plex Sans"/>
                <a:ea typeface="Times New Roman"/>
              </a:rPr>
              <a:t>Одна з причин – активне висвітлення цих подій у ЗМІ. Тобто постійно читаючи та переглядаючи фото/відео з місця подій, людина піддає себе ризику </a:t>
            </a:r>
            <a:r>
              <a:rPr lang="ru-RU" sz="1800" b="1" u="none" strike="noStrike">
                <a:solidFill>
                  <a:srgbClr val="111111"/>
                </a:solidFill>
                <a:effectLst/>
                <a:uFillTx/>
                <a:latin typeface="IBM Plex Sans"/>
                <a:ea typeface="Times New Roman"/>
              </a:rPr>
              <a:t>"травми свідка"</a:t>
            </a:r>
            <a:r>
              <a:rPr lang="ru-RU" sz="1800" b="0" u="none" strike="noStrike">
                <a:solidFill>
                  <a:srgbClr val="111111"/>
                </a:solidFill>
                <a:effectLst/>
                <a:uFillTx/>
                <a:latin typeface="IBM Plex Sans"/>
                <a:ea typeface="Times New Roman"/>
              </a:rPr>
              <a:t>.</a:t>
            </a:r>
            <a:endParaRPr lang="uk-UA" sz="1800" b="0" u="none" strike="noStrike">
              <a:solidFill>
                <a:srgbClr val="000000"/>
              </a:solidFill>
              <a:effectLst/>
              <a:uFillTx/>
              <a:latin typeface="Arial"/>
            </a:endParaRPr>
          </a:p>
          <a:p>
            <a:pPr indent="0" algn="ctr">
              <a:lnSpc>
                <a:spcPts val="2024"/>
              </a:lnSpc>
              <a:spcAft>
                <a:spcPts val="799"/>
              </a:spcAft>
              <a:buNone/>
              <a:tabLst>
                <a:tab pos="0" algn="l"/>
              </a:tabLst>
            </a:pP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1" u="none" strike="noStrike">
                <a:solidFill>
                  <a:srgbClr val="000000"/>
                </a:solidFill>
                <a:effectLst/>
                <a:highlight>
                  <a:srgbClr val="FFFFFF"/>
                </a:highlight>
                <a:uFillTx/>
                <a:latin typeface="IBM Plex Sans"/>
                <a:ea typeface="Times New Roman"/>
              </a:rPr>
              <a:t>У такий момент людина може ідентифікувати себе з жертвою:</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highlight>
                  <a:srgbClr val="FFFFFF"/>
                </a:highlight>
                <a:uFillTx/>
                <a:latin typeface="IBM Plex Sans"/>
                <a:ea typeface="Times New Roman"/>
              </a:rPr>
              <a:t>"це може статися і зі мною";</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highlight>
                  <a:srgbClr val="FFFFFF"/>
                </a:highlight>
                <a:uFillTx/>
                <a:latin typeface="IBM Plex Sans"/>
                <a:ea typeface="Times New Roman"/>
              </a:rPr>
              <a:t>"це така сама людина, як я", "ця сім'я така сама, як моя" або "ця хата, як у моїх батьків";</a:t>
            </a:r>
            <a:endParaRPr lang="uk-UA" sz="1800" b="0" u="none" strike="noStrike">
              <a:solidFill>
                <a:srgbClr val="000000"/>
              </a:solidFill>
              <a:effectLst/>
              <a:uFillTx/>
              <a:latin typeface="Arial"/>
            </a:endParaRPr>
          </a:p>
          <a:p>
            <a:pPr marL="343080" indent="-343080">
              <a:lnSpc>
                <a:spcPts val="2024"/>
              </a:lnSpc>
              <a:buClr>
                <a:srgbClr val="4472C4"/>
              </a:buClr>
              <a:buFont typeface="Symbol" charset="2"/>
              <a:buChar char=""/>
              <a:tabLst>
                <a:tab pos="457200" algn="l"/>
              </a:tabLst>
            </a:pPr>
            <a:r>
              <a:rPr lang="ru-RU" sz="1800" b="0" u="none" strike="noStrike">
                <a:solidFill>
                  <a:srgbClr val="000000"/>
                </a:solidFill>
                <a:effectLst/>
                <a:highlight>
                  <a:srgbClr val="FFFFFF"/>
                </a:highlight>
                <a:uFillTx/>
                <a:latin typeface="IBM Plex Sans"/>
                <a:ea typeface="Times New Roman"/>
              </a:rPr>
              <a:t>"я так само відводжу дітей у садочок та школу  щоранку".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0" u="none" strike="noStrike">
                <a:solidFill>
                  <a:srgbClr val="000000"/>
                </a:solidFill>
                <a:effectLst/>
                <a:highlight>
                  <a:srgbClr val="FFFFFF"/>
                </a:highlight>
                <a:uFillTx/>
                <a:latin typeface="IBM Plex Sans"/>
                <a:ea typeface="Times New Roman"/>
              </a:rPr>
              <a:t>"Цей момент ідентифікації, співпереживання, контакту з чужим болем, який приймається дуже близько і за умови постійних повторень, формує "травму свідка".</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PlaceHolder 1"/>
          <p:cNvSpPr>
            <a:spLocks noGrp="1"/>
          </p:cNvSpPr>
          <p:nvPr>
            <p:ph type="title"/>
          </p:nvPr>
        </p:nvSpPr>
        <p:spPr>
          <a:xfrm>
            <a:off x="2171880" y="279000"/>
            <a:ext cx="9180000" cy="862920"/>
          </a:xfrm>
          <a:prstGeom prst="rect">
            <a:avLst/>
          </a:prstGeom>
          <a:noFill/>
          <a:ln w="0">
            <a:noFill/>
          </a:ln>
        </p:spPr>
        <p:txBody>
          <a:bodyPr lIns="91440" tIns="45720" rIns="91440" bIns="45720" anchor="ctr">
            <a:normAutofit/>
          </a:bodyPr>
          <a:lstStyle/>
          <a:p>
            <a:pPr indent="0">
              <a:lnSpc>
                <a:spcPct val="100000"/>
              </a:lnSpc>
              <a:buNone/>
              <a:tabLst>
                <a:tab pos="0" algn="l"/>
              </a:tabLst>
            </a:pPr>
            <a:r>
              <a:rPr lang="ru-RU" sz="2400" b="1" u="none" strike="noStrike">
                <a:solidFill>
                  <a:schemeClr val="accent1"/>
                </a:solidFill>
                <a:effectLst/>
                <a:uFillTx/>
                <a:latin typeface="IBM Plex Sans"/>
                <a:ea typeface="Times New Roman"/>
              </a:rPr>
              <a:t>                                    </a:t>
            </a:r>
            <a:r>
              <a:rPr lang="ru-RU" sz="2400" b="1" u="none" strike="noStrike">
                <a:solidFill>
                  <a:srgbClr val="111111"/>
                </a:solidFill>
                <a:effectLst/>
                <a:uFillTx/>
                <a:latin typeface="IBM Plex Sans"/>
                <a:ea typeface="Times New Roman"/>
              </a:rPr>
              <a:t>Як розпізнати емоційне виснаження</a:t>
            </a:r>
            <a:br>
              <a:rPr sz="2400"/>
            </a:br>
            <a:endParaRPr lang="uk-UA" sz="2400" b="0" u="none" strike="noStrike">
              <a:solidFill>
                <a:srgbClr val="000000"/>
              </a:solidFill>
              <a:effectLst/>
              <a:uFillTx/>
              <a:latin typeface="Arial"/>
            </a:endParaRPr>
          </a:p>
        </p:txBody>
      </p:sp>
      <p:sp>
        <p:nvSpPr>
          <p:cNvPr id="344" name="PlaceHolder 2"/>
          <p:cNvSpPr>
            <a:spLocks noGrp="1"/>
          </p:cNvSpPr>
          <p:nvPr>
            <p:ph/>
          </p:nvPr>
        </p:nvSpPr>
        <p:spPr>
          <a:xfrm>
            <a:off x="314280" y="1357200"/>
            <a:ext cx="11710080" cy="4817520"/>
          </a:xfrm>
          <a:prstGeom prst="rect">
            <a:avLst/>
          </a:prstGeom>
          <a:noFill/>
          <a:ln w="0">
            <a:noFill/>
          </a:ln>
        </p:spPr>
        <p:txBody>
          <a:bodyPr lIns="91440" tIns="45720" rIns="91440" bIns="45720" anchor="t">
            <a:noAutofit/>
          </a:bodyPr>
          <a:lstStyle/>
          <a:p>
            <a:pPr indent="0">
              <a:lnSpc>
                <a:spcPts val="2024"/>
              </a:lnSpc>
              <a:spcAft>
                <a:spcPts val="799"/>
              </a:spcAft>
              <a:buNone/>
              <a:tabLst>
                <a:tab pos="0" algn="l"/>
              </a:tabLst>
            </a:pPr>
            <a:r>
              <a:rPr lang="ru-RU" sz="1800" b="0" u="none" strike="noStrike">
                <a:solidFill>
                  <a:srgbClr val="000000"/>
                </a:solidFill>
                <a:effectLst/>
                <a:uFillTx/>
                <a:latin typeface="IBM Plex Sans"/>
                <a:ea typeface="Times New Roman"/>
              </a:rPr>
              <a:t>Психологи радять провести самодослідження:</a:t>
            </a:r>
            <a:endParaRPr lang="uk-UA" sz="1800" b="0" u="none" strike="noStrike">
              <a:solidFill>
                <a:srgbClr val="000000"/>
              </a:solidFill>
              <a:effectLst/>
              <a:uFillTx/>
              <a:latin typeface="Arial"/>
            </a:endParaRPr>
          </a:p>
          <a:p>
            <a:pPr marL="343080" indent="-343080">
              <a:lnSpc>
                <a:spcPts val="2024"/>
              </a:lnSpc>
              <a:spcAft>
                <a:spcPts val="799"/>
              </a:spcAft>
              <a:buClr>
                <a:srgbClr val="4472C4"/>
              </a:buClr>
              <a:buFont typeface="Calibri Light"/>
              <a:buAutoNum type="arabicPeriod"/>
              <a:tabLst>
                <a:tab pos="457200" algn="l"/>
              </a:tabLst>
            </a:pPr>
            <a:r>
              <a:rPr lang="ru-RU" sz="1800" b="1" u="none" strike="noStrike">
                <a:solidFill>
                  <a:srgbClr val="000000"/>
                </a:solidFill>
                <a:effectLst/>
                <a:uFillTx/>
                <a:latin typeface="IBM Plex Sans"/>
                <a:ea typeface="Times New Roman"/>
              </a:rPr>
              <a:t>Зверніть увагу на фізичний стан.</a:t>
            </a:r>
            <a:r>
              <a:rPr lang="ru-RU" sz="1800" b="0" u="none" strike="noStrike">
                <a:solidFill>
                  <a:srgbClr val="000000"/>
                </a:solidFill>
                <a:effectLst/>
                <a:uFillTx/>
                <a:latin typeface="IBM Plex Sans"/>
                <a:ea typeface="Times New Roman"/>
              </a:rPr>
              <a:t>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0" u="none" strike="noStrike">
                <a:solidFill>
                  <a:srgbClr val="000000"/>
                </a:solidFill>
                <a:effectLst/>
                <a:uFillTx/>
                <a:latin typeface="IBM Plex Sans"/>
                <a:ea typeface="Times New Roman"/>
              </a:rPr>
              <a:t>Як ви їсте/спите/фізично почуваєтеся? Можливо, загострились хронічні захворювання, збився режим сну, збільшився/зменшився апетит. Помічаєте нехарактерні речі – зверніть на них увагу або навіть запишіть.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1" u="none" strike="noStrike">
                <a:solidFill>
                  <a:srgbClr val="000000"/>
                </a:solidFill>
                <a:effectLst/>
                <a:uFillTx/>
                <a:latin typeface="IBM Plex Sans"/>
                <a:ea typeface="Times New Roman"/>
              </a:rPr>
              <a:t>2.  Проаналізуйте емоційний стан.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0" u="none" strike="noStrike">
                <a:solidFill>
                  <a:srgbClr val="000000"/>
                </a:solidFill>
                <a:effectLst/>
                <a:uFillTx/>
                <a:latin typeface="IBM Plex Sans"/>
                <a:ea typeface="Times New Roman"/>
              </a:rPr>
              <a:t>Що відбувається з емоціями? Який настрій переважає?                                                                                                         У людей з емоційним виснаженням домінує пригнічення, апатичність, злість, роздратування, більша схильність до конфліктів. </a:t>
            </a:r>
            <a:endParaRPr lang="uk-UA" sz="1800" b="0" u="none" strike="noStrike">
              <a:solidFill>
                <a:srgbClr val="000000"/>
              </a:solidFill>
              <a:effectLst/>
              <a:uFillTx/>
              <a:latin typeface="Arial"/>
            </a:endParaRPr>
          </a:p>
          <a:p>
            <a:pPr marL="457200" indent="-457200">
              <a:lnSpc>
                <a:spcPts val="2024"/>
              </a:lnSpc>
              <a:spcAft>
                <a:spcPts val="799"/>
              </a:spcAft>
              <a:buClr>
                <a:srgbClr val="4472C4"/>
              </a:buClr>
              <a:buFont typeface="Calibri Light"/>
              <a:buAutoNum type="arabicPeriod" startAt="3"/>
              <a:tabLst>
                <a:tab pos="457200" algn="l"/>
              </a:tabLst>
            </a:pPr>
            <a:r>
              <a:rPr lang="ru-RU" sz="1800" b="1" u="none" strike="noStrike">
                <a:solidFill>
                  <a:srgbClr val="000000"/>
                </a:solidFill>
                <a:effectLst/>
                <a:uFillTx/>
                <a:latin typeface="IBM Plex Sans"/>
                <a:ea typeface="Times New Roman"/>
              </a:rPr>
              <a:t>Подивіться на інтелектуальну продуктивність.                                                                </a:t>
            </a:r>
            <a:endParaRPr lang="uk-UA" sz="1800" b="0" u="none" strike="noStrike">
              <a:solidFill>
                <a:srgbClr val="000000"/>
              </a:solidFill>
              <a:effectLst/>
              <a:uFillTx/>
              <a:latin typeface="Arial"/>
            </a:endParaRPr>
          </a:p>
          <a:p>
            <a:pPr indent="0">
              <a:lnSpc>
                <a:spcPts val="2024"/>
              </a:lnSpc>
              <a:spcAft>
                <a:spcPts val="799"/>
              </a:spcAft>
              <a:buNone/>
              <a:tabLst>
                <a:tab pos="0" algn="l"/>
              </a:tabLst>
            </a:pPr>
            <a:r>
              <a:rPr lang="ru-RU" sz="1800" b="1" u="none" strike="noStrike">
                <a:solidFill>
                  <a:srgbClr val="000000"/>
                </a:solidFill>
                <a:effectLst/>
                <a:uFillTx/>
                <a:latin typeface="IBM Plex Sans"/>
                <a:ea typeface="Times New Roman"/>
              </a:rPr>
              <a:t> </a:t>
            </a:r>
            <a:r>
              <a:rPr lang="ru-RU" sz="1800" b="0" u="none" strike="noStrike">
                <a:solidFill>
                  <a:srgbClr val="000000"/>
                </a:solidFill>
                <a:effectLst/>
                <a:uFillTx/>
                <a:latin typeface="IBM Plex Sans"/>
                <a:ea typeface="Times New Roman"/>
              </a:rPr>
              <a:t>Наскільки ви уважні та швидкі у прийнятті рішень? Чи складно вам запам’ятовувати?                     Зниження когнітивних процесів у стресовій ситуації – це нормально. Проте якщо ви дуже розсіяні, погано запам’ятовуєте, некритично сприймаєте інформацію, це може свідчити про емоційну і когнітивну втому.</a:t>
            </a:r>
            <a:endParaRPr lang="uk-UA" sz="1800" b="0" u="none" strike="noStrike">
              <a:solidFill>
                <a:srgbClr val="000000"/>
              </a:solidFill>
              <a:effectLst/>
              <a:uFillTx/>
              <a:latin typeface="Arial"/>
            </a:endParaRPr>
          </a:p>
          <a:p>
            <a:pPr marL="457200" indent="-457200">
              <a:lnSpc>
                <a:spcPts val="2024"/>
              </a:lnSpc>
              <a:buClr>
                <a:srgbClr val="4472C4"/>
              </a:buClr>
              <a:buFont typeface="Calibri Light"/>
              <a:buAutoNum type="arabicPeriod" startAt="4"/>
              <a:tabLst>
                <a:tab pos="457200" algn="l"/>
              </a:tabLst>
            </a:pPr>
            <a:r>
              <a:rPr lang="ru-RU" sz="1800" b="1" u="none" strike="noStrike">
                <a:solidFill>
                  <a:srgbClr val="000000"/>
                </a:solidFill>
                <a:effectLst/>
                <a:uFillTx/>
                <a:latin typeface="IBM Plex Sans"/>
                <a:ea typeface="Times New Roman"/>
              </a:rPr>
              <a:t>Подумайте, як змінилась поведінка.</a:t>
            </a:r>
            <a:r>
              <a:rPr lang="ru-RU" sz="1800" b="0" u="none" strike="noStrike">
                <a:solidFill>
                  <a:srgbClr val="000000"/>
                </a:solidFill>
                <a:effectLst/>
                <a:uFillTx/>
                <a:latin typeface="IBM Plex Sans"/>
                <a:ea typeface="Times New Roman"/>
              </a:rPr>
              <a:t> </a:t>
            </a:r>
            <a:endParaRPr lang="uk-UA" sz="1800" b="0" u="none" strike="noStrike">
              <a:solidFill>
                <a:srgbClr val="000000"/>
              </a:solidFill>
              <a:effectLst/>
              <a:uFillTx/>
              <a:latin typeface="Arial"/>
            </a:endParaRPr>
          </a:p>
          <a:p>
            <a:pPr indent="0">
              <a:lnSpc>
                <a:spcPts val="2024"/>
              </a:lnSpc>
              <a:buNone/>
              <a:tabLst>
                <a:tab pos="0" algn="l"/>
              </a:tabLst>
            </a:pPr>
            <a:r>
              <a:rPr lang="ru-RU" sz="1800" b="0" u="none" strike="noStrike">
                <a:solidFill>
                  <a:srgbClr val="000000"/>
                </a:solidFill>
                <a:effectLst/>
                <a:uFillTx/>
                <a:latin typeface="IBM Plex Sans"/>
                <a:ea typeface="Times New Roman"/>
              </a:rPr>
              <a:t>Кожен має свій рівень активності та спосіб взаємодії з іншими. Однак слід звернути увагу, якщо з’являються нетипові прояви. Наприклад, ви частіше стали з усіма сваритися або відмовляєтесь від звичних хобі та способів проведення часу, хоча вони нині доступні.</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PlaceHolder 1"/>
          <p:cNvSpPr>
            <a:spLocks noGrp="1"/>
          </p:cNvSpPr>
          <p:nvPr>
            <p:ph type="title"/>
          </p:nvPr>
        </p:nvSpPr>
        <p:spPr>
          <a:xfrm>
            <a:off x="551520" y="1340640"/>
            <a:ext cx="9180000" cy="1323360"/>
          </a:xfrm>
          <a:prstGeom prst="rect">
            <a:avLst/>
          </a:prstGeom>
          <a:noFill/>
          <a:ln w="0">
            <a:noFill/>
          </a:ln>
        </p:spPr>
        <p:txBody>
          <a:bodyPr lIns="91440" tIns="45720" rIns="91440" bIns="45720" anchor="ctr">
            <a:noAutofit/>
          </a:bodyPr>
          <a:lstStyle/>
          <a:p>
            <a:pPr indent="0">
              <a:lnSpc>
                <a:spcPct val="100000"/>
              </a:lnSpc>
              <a:buNone/>
              <a:tabLst>
                <a:tab pos="0" algn="l"/>
              </a:tabLst>
            </a:pPr>
            <a:r>
              <a:rPr lang="ru-RU" sz="1800" b="0" u="none" strike="noStrike">
                <a:solidFill>
                  <a:srgbClr val="111111"/>
                </a:solidFill>
                <a:effectLst/>
                <a:uFillTx/>
                <a:latin typeface="IBM Plex Sans"/>
              </a:rPr>
              <a:t>Помічаєте критичні зміни хоча б в одній із цих сфер – проаналізуйте ймовірну причину. Далі – подумайте, як можете допомогти собі. Можливо, слід звернутися до спеціаліста. Навіть декілька консультацій можуть допомогти обрати правильну стратегію підтримки себе в цій ситуації".</a:t>
            </a:r>
            <a:endParaRPr lang="uk-UA" sz="1800" b="0" u="none" strike="noStrike">
              <a:solidFill>
                <a:srgbClr val="000000"/>
              </a:solidFill>
              <a:effectLst/>
              <a:uFillTx/>
              <a:latin typeface="Arial"/>
            </a:endParaRPr>
          </a:p>
        </p:txBody>
      </p:sp>
      <p:sp>
        <p:nvSpPr>
          <p:cNvPr id="346" name="PlaceHolder 2"/>
          <p:cNvSpPr>
            <a:spLocks noGrp="1"/>
          </p:cNvSpPr>
          <p:nvPr>
            <p:ph/>
          </p:nvPr>
        </p:nvSpPr>
        <p:spPr>
          <a:xfrm>
            <a:off x="519480" y="2853000"/>
            <a:ext cx="9180000" cy="1323360"/>
          </a:xfrm>
          <a:prstGeom prst="rect">
            <a:avLst/>
          </a:prstGeom>
          <a:noFill/>
          <a:ln w="0">
            <a:noFill/>
          </a:ln>
        </p:spPr>
        <p:txBody>
          <a:bodyPr lIns="91440" tIns="45720" rIns="91440" bIns="45720" anchor="t">
            <a:normAutofit fontScale="85000" lnSpcReduction="9999"/>
          </a:bodyPr>
          <a:lstStyle/>
          <a:p>
            <a:pPr indent="0">
              <a:lnSpc>
                <a:spcPct val="100000"/>
              </a:lnSpc>
              <a:buNone/>
              <a:tabLst>
                <a:tab pos="0" algn="l"/>
              </a:tabLst>
            </a:pPr>
            <a:r>
              <a:rPr lang="ru-RU" sz="1800" b="0" u="none" strike="noStrike">
                <a:solidFill>
                  <a:srgbClr val="000000"/>
                </a:solidFill>
                <a:effectLst/>
                <a:uFillTx/>
                <a:latin typeface="Times New Roman"/>
              </a:rPr>
              <a:t>	</a:t>
            </a:r>
            <a:r>
              <a:rPr lang="ru-RU" sz="1800" b="0" u="none" strike="noStrike">
                <a:solidFill>
                  <a:srgbClr val="111111"/>
                </a:solidFill>
                <a:effectLst/>
                <a:uFillTx/>
                <a:latin typeface="IBM Plex Sans"/>
              </a:rPr>
              <a:t>Нашій державі потрібно перелаштуватися на нові воєнні рейки, а суспільству виробити нові правила відносин всередині.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Все заради Перемоги.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Давайте будемо чесними: перед іншими та особливо перед собою.                                                              </a:t>
            </a:r>
            <a:endParaRPr lang="uk-UA" sz="1800" b="0" u="none" strike="noStrike">
              <a:solidFill>
                <a:srgbClr val="000000"/>
              </a:solidFill>
              <a:effectLst/>
              <a:uFillTx/>
              <a:latin typeface="Arial"/>
            </a:endParaRPr>
          </a:p>
          <a:p>
            <a:pPr indent="0">
              <a:lnSpc>
                <a:spcPct val="100000"/>
              </a:lnSpc>
              <a:buNone/>
              <a:tabLst>
                <a:tab pos="0" algn="l"/>
              </a:tabLst>
            </a:pPr>
            <a:r>
              <a:rPr lang="ru-RU" sz="1800" b="0" u="none" strike="noStrike">
                <a:solidFill>
                  <a:srgbClr val="111111"/>
                </a:solidFill>
                <a:effectLst/>
                <a:uFillTx/>
                <a:latin typeface="IBM Plex Sans"/>
              </a:rPr>
              <a:t>                А втома – тимчасова. Здолаємо її  разом. </a:t>
            </a:r>
            <a:endParaRPr lang="uk-UA" sz="1800" b="0" u="none" strike="noStrike">
              <a:solidFill>
                <a:srgbClr val="000000"/>
              </a:solidFill>
              <a:effectLst/>
              <a:uFillTx/>
              <a:latin typeface="Arial"/>
            </a:endParaRPr>
          </a:p>
          <a:p>
            <a:pPr indent="0">
              <a:lnSpc>
                <a:spcPct val="100000"/>
              </a:lnSpc>
              <a:buNone/>
              <a:tabLst>
                <a:tab pos="0" algn="l"/>
              </a:tabLst>
            </a:pPr>
            <a:endParaRPr lang="uk-UA" sz="1800" b="0" u="none" strike="noStrike">
              <a:solidFill>
                <a:srgbClr val="000000"/>
              </a:solidFill>
              <a:effectLst/>
              <a:uFillTx/>
              <a:latin typeface="Arial"/>
            </a:endParaRPr>
          </a:p>
        </p:txBody>
      </p:sp>
      <p:pic>
        <p:nvPicPr>
          <p:cNvPr id="347" name="Picture 4" descr="Copy of БФ Let's Help | Отримати допомогу"/>
          <p:cNvPicPr/>
          <p:nvPr/>
        </p:nvPicPr>
        <p:blipFill>
          <a:blip r:embed="rId2"/>
          <a:stretch/>
        </p:blipFill>
        <p:spPr>
          <a:xfrm>
            <a:off x="3359520" y="4077000"/>
            <a:ext cx="4642560" cy="2213640"/>
          </a:xfrm>
          <a:prstGeom prst="rect">
            <a:avLst/>
          </a:prstGeom>
          <a:noFill/>
          <a:ln w="0">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2171880" y="279000"/>
            <a:ext cx="9180000" cy="1052280"/>
          </a:xfrm>
          <a:prstGeom prst="rect">
            <a:avLst/>
          </a:prstGeom>
          <a:noFill/>
          <a:ln w="0">
            <a:noFill/>
          </a:ln>
        </p:spPr>
        <p:txBody>
          <a:bodyPr lIns="91440" tIns="45720" rIns="91440" bIns="45720" anchor="ctr">
            <a:noAutofit/>
          </a:bodyPr>
          <a:lstStyle/>
          <a:p>
            <a:pPr indent="0" algn="ctr" defTabSz="914400">
              <a:lnSpc>
                <a:spcPct val="90000"/>
              </a:lnSpc>
              <a:buNone/>
              <a:tabLst>
                <a:tab pos="0" algn="l"/>
              </a:tabLst>
            </a:pPr>
            <a:r>
              <a:rPr lang="uk-UA" sz="2800" b="0" u="none" strike="noStrike">
                <a:solidFill>
                  <a:schemeClr val="dk1"/>
                </a:solidFill>
                <a:effectLst/>
                <a:uFillTx/>
                <a:latin typeface="IBM Plex Sans SemiBold"/>
              </a:rPr>
              <a:t>Професійне вигорання медичних працівників</a:t>
            </a:r>
            <a:endParaRPr lang="uk-UA" sz="2800" b="0" u="none" strike="noStrike">
              <a:solidFill>
                <a:srgbClr val="000000"/>
              </a:solidFill>
              <a:effectLst/>
              <a:uFillTx/>
              <a:latin typeface="Arial"/>
            </a:endParaRPr>
          </a:p>
        </p:txBody>
      </p:sp>
      <p:sp>
        <p:nvSpPr>
          <p:cNvPr id="349" name="PlaceHolder 2"/>
          <p:cNvSpPr>
            <a:spLocks noGrp="1"/>
          </p:cNvSpPr>
          <p:nvPr>
            <p:ph/>
          </p:nvPr>
        </p:nvSpPr>
        <p:spPr>
          <a:xfrm>
            <a:off x="314280" y="1460520"/>
            <a:ext cx="6524280" cy="4714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Професія медичного працівника – це покликання. І саме відданість своїй справі, щохвилинне співпереживання пацієнтам, високий рівень відповідальності  та постійне емоційне навантаження можуть призводити до професійного вигорання.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Що таке професійне вигорання ?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Професійне (емоційне) вигорання  - це стан фізичного, емоційного та розумового виснаження, що виникає внаслідок тривалого стресу на роботі.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Симптоми вигорання :</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000000"/>
              </a:buClr>
              <a:buFont typeface="Arial"/>
              <a:buChar char="-"/>
              <a:tabLst>
                <a:tab pos="0" algn="l"/>
              </a:tabLst>
            </a:pPr>
            <a:r>
              <a:rPr lang="uk-UA" sz="1800" b="0" u="none" strike="noStrike">
                <a:solidFill>
                  <a:schemeClr val="dk1"/>
                </a:solidFill>
                <a:effectLst/>
                <a:uFillTx/>
                <a:latin typeface="IBM Plex Sans"/>
              </a:rPr>
              <a:t> хронічна втома;</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000000"/>
              </a:buClr>
              <a:buFont typeface="Arial"/>
              <a:buChar char="-"/>
              <a:tabLst>
                <a:tab pos="0" algn="l"/>
              </a:tabLst>
            </a:pPr>
            <a:r>
              <a:rPr lang="uk-UA" sz="1800" b="0" u="none" strike="noStrike">
                <a:solidFill>
                  <a:schemeClr val="dk1"/>
                </a:solidFill>
                <a:effectLst/>
                <a:uFillTx/>
                <a:latin typeface="IBM Plex Sans"/>
              </a:rPr>
              <a:t> емоційна відстороненість ;</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000000"/>
              </a:buClr>
              <a:buFont typeface="Arial"/>
              <a:buChar char="-"/>
              <a:tabLst>
                <a:tab pos="0" algn="l"/>
              </a:tabLst>
            </a:pPr>
            <a:r>
              <a:rPr lang="uk-UA" sz="1800" b="0" u="none" strike="noStrike">
                <a:solidFill>
                  <a:schemeClr val="dk1"/>
                </a:solidFill>
                <a:effectLst/>
                <a:uFillTx/>
                <a:latin typeface="IBM Plex Sans"/>
              </a:rPr>
              <a:t>зниження мотивації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    відчуття беззмістовності зусиль;</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000000"/>
              </a:buClr>
              <a:buFont typeface="Arial"/>
              <a:buChar char="-"/>
              <a:tabLst>
                <a:tab pos="0" algn="l"/>
              </a:tabLst>
            </a:pPr>
            <a:r>
              <a:rPr lang="uk-UA" sz="1800" b="0" u="none" strike="noStrike">
                <a:solidFill>
                  <a:schemeClr val="dk1"/>
                </a:solidFill>
                <a:effectLst/>
                <a:uFillTx/>
                <a:latin typeface="IBM Plex Sans"/>
              </a:rPr>
              <a:t>роздратування або байдужість до пацієнта;</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    зниження продуктивності.</a:t>
            </a:r>
            <a:endParaRPr lang="uk-UA" sz="1800" b="0" u="none" strike="noStrike">
              <a:solidFill>
                <a:srgbClr val="000000"/>
              </a:solidFill>
              <a:effectLst/>
              <a:uFillTx/>
              <a:latin typeface="Arial"/>
            </a:endParaRPr>
          </a:p>
        </p:txBody>
      </p:sp>
      <p:sp>
        <p:nvSpPr>
          <p:cNvPr id="350" name="PlaceHolder 3"/>
          <p:cNvSpPr>
            <a:spLocks noGrp="1"/>
          </p:cNvSpPr>
          <p:nvPr>
            <p:ph type="sldNum" idx="42"/>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6544C1C2-CEE2-4368-90BC-2DCD2F0E2AEB}" type="slidenum">
              <a:rPr lang="uk-UA" sz="1200" b="0" u="none" strike="noStrike">
                <a:solidFill>
                  <a:schemeClr val="dk1">
                    <a:tint val="75000"/>
                  </a:schemeClr>
                </a:solidFill>
                <a:effectLst/>
                <a:uFillTx/>
                <a:latin typeface="Calibri"/>
              </a:rPr>
              <a:t>89</a:t>
            </a:fld>
            <a:endParaRPr lang="uk-UA" sz="1200" b="0" u="none" strike="noStrike">
              <a:solidFill>
                <a:srgbClr val="000000"/>
              </a:solidFill>
              <a:effectLst/>
              <a:uFillTx/>
              <a:latin typeface="Times New Roman"/>
            </a:endParaRPr>
          </a:p>
        </p:txBody>
      </p:sp>
      <p:pic>
        <p:nvPicPr>
          <p:cNvPr id="351" name="Рисунок 212"/>
          <p:cNvPicPr/>
          <p:nvPr/>
        </p:nvPicPr>
        <p:blipFill>
          <a:blip r:embed="rId2"/>
          <a:stretch/>
        </p:blipFill>
        <p:spPr>
          <a:xfrm>
            <a:off x="7200000" y="1440000"/>
            <a:ext cx="3998520" cy="2246760"/>
          </a:xfrm>
          <a:prstGeom prst="rect">
            <a:avLst/>
          </a:prstGeom>
          <a:noFill/>
          <a:ln w="0">
            <a:noFill/>
          </a:ln>
        </p:spPr>
      </p:pic>
      <p:pic>
        <p:nvPicPr>
          <p:cNvPr id="352" name="Рисунок 213"/>
          <p:cNvPicPr/>
          <p:nvPr/>
        </p:nvPicPr>
        <p:blipFill>
          <a:blip r:embed="rId3"/>
          <a:stretch/>
        </p:blipFill>
        <p:spPr>
          <a:xfrm>
            <a:off x="8280000" y="3883320"/>
            <a:ext cx="2775240" cy="2775240"/>
          </a:xfrm>
          <a:prstGeom prst="rect">
            <a:avLst/>
          </a:prstGeom>
          <a:noFill/>
          <a:ln w="0">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p:cNvSpPr>
          <p:nvPr>
            <p:ph/>
          </p:nvPr>
        </p:nvSpPr>
        <p:spPr>
          <a:xfrm>
            <a:off x="405360" y="1260000"/>
            <a:ext cx="6793200" cy="5013360"/>
          </a:xfrm>
          <a:prstGeom prst="rect">
            <a:avLst/>
          </a:prstGeom>
          <a:noFill/>
          <a:ln w="0">
            <a:noFill/>
          </a:ln>
        </p:spPr>
        <p:txBody>
          <a:bodyPr lIns="91440" tIns="45720" rIns="91440" bIns="45720" anchor="t">
            <a:normAutofit fontScale="92500" lnSpcReduction="9999"/>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Серед медичних працівників, через високу емоційну та фізичну навантаженність, відповідальність </a:t>
            </a:r>
            <a:r>
              <a:rPr lang="ru-RU" sz="1800" b="0" i="1" u="none" strike="noStrike">
                <a:solidFill>
                  <a:schemeClr val="dk1"/>
                </a:solidFill>
                <a:effectLst/>
                <a:uFillTx/>
                <a:latin typeface="IBM Plex Sans"/>
              </a:rPr>
              <a:t>за життя пацієнтів </a:t>
            </a:r>
            <a:r>
              <a:rPr lang="ru-RU" sz="1800" b="0" u="none" strike="noStrike">
                <a:solidFill>
                  <a:schemeClr val="dk1"/>
                </a:solidFill>
                <a:effectLst/>
                <a:uFillTx/>
                <a:latin typeface="IBM Plex Sans"/>
              </a:rPr>
              <a:t>та обмежені ресурси є  дуже високий ризик вигорання (за деякими джерелами до 70 % медичних працівників перебувають  в  цьому стані).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За класифікацією  Всесвітньої організації охорони здоров’я (ВООЗ ) з 2019року, вигорання включено до Міжнародної класифікації хвороб (МКХ - 11), як фактор, пов’язаний з проблемами у сфері здоров’я.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В США серед медичних працівників з 2018 - 2022рр. вигорання зросло майже  з 32% до 46%.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В Україні проблема вигорання загострилася  через повномасштабне вторгнення, обстріли медичних закладів, загибель та травми персоналу, понаднормована робота та моральний стрес від вибору пріоритетів допомоги. У 2023 – 2025рр опитування серед сімейних лікарів виявили високий ризик сердцево – судинних факторів через вигорання, а серед медичних сестер – емоційне виснаження через брак ресурсів.  Вигорання впливає не лише на працівників, а й на всю систему : знижує довіру пацієнтів, ефективність ресурсів та моральний дух колективу.</a:t>
            </a:r>
            <a:endParaRPr lang="uk-UA" sz="1800" b="0" u="none" strike="noStrike">
              <a:solidFill>
                <a:srgbClr val="000000"/>
              </a:solidFill>
              <a:effectLst/>
              <a:uFillTx/>
              <a:latin typeface="Arial"/>
            </a:endParaRPr>
          </a:p>
        </p:txBody>
      </p:sp>
      <p:sp>
        <p:nvSpPr>
          <p:cNvPr id="354" name="PlaceHolder 2"/>
          <p:cNvSpPr>
            <a:spLocks noGrp="1"/>
          </p:cNvSpPr>
          <p:nvPr>
            <p:ph type="sldNum" idx="43"/>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0D6FE794-34A4-44DD-8E23-653C77B444CF}" type="slidenum">
              <a:rPr lang="uk-UA" sz="1200" b="0" u="none" strike="noStrike">
                <a:solidFill>
                  <a:schemeClr val="dk1">
                    <a:tint val="75000"/>
                  </a:schemeClr>
                </a:solidFill>
                <a:effectLst/>
                <a:uFillTx/>
                <a:latin typeface="Calibri"/>
              </a:rPr>
              <a:t>90</a:t>
            </a:fld>
            <a:endParaRPr lang="uk-UA" sz="1200" b="0" u="none" strike="noStrike">
              <a:solidFill>
                <a:srgbClr val="000000"/>
              </a:solidFill>
              <a:effectLst/>
              <a:uFillTx/>
              <a:latin typeface="Times New Roman"/>
            </a:endParaRPr>
          </a:p>
        </p:txBody>
      </p:sp>
      <p:pic>
        <p:nvPicPr>
          <p:cNvPr id="355" name="Рисунок 12"/>
          <p:cNvPicPr/>
          <p:nvPr/>
        </p:nvPicPr>
        <p:blipFill>
          <a:blip r:embed="rId2"/>
          <a:stretch/>
        </p:blipFill>
        <p:spPr>
          <a:xfrm>
            <a:off x="7740000" y="2203920"/>
            <a:ext cx="3536640" cy="2654640"/>
          </a:xfrm>
          <a:prstGeom prst="rect">
            <a:avLst/>
          </a:prstGeom>
          <a:noFill/>
          <a:ln w="0">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p:nvPr>
        </p:nvSpPr>
        <p:spPr>
          <a:xfrm>
            <a:off x="314280" y="1440000"/>
            <a:ext cx="6524280" cy="4291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Для розвитку професійного вигорання потрібні три складові:</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Несприятливі умови праці.</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Індивідуальні особливості людини.</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Відсутність належної підтримки.</a:t>
            </a:r>
            <a:endParaRPr lang="uk-UA" sz="1800" b="0" u="none" strike="noStrike">
              <a:solidFill>
                <a:srgbClr val="000000"/>
              </a:solidFill>
              <a:effectLst/>
              <a:uFillTx/>
              <a:latin typeface="Arial"/>
            </a:endParaRPr>
          </a:p>
          <a:p>
            <a:pPr marL="343080" indent="-343080" defTabSz="914400">
              <a:lnSpc>
                <a:spcPct val="90000"/>
              </a:lnSpc>
              <a:spcBef>
                <a:spcPts val="1001"/>
              </a:spcBef>
              <a:buNone/>
              <a:tabLst>
                <a:tab pos="0" algn="l"/>
              </a:tabLst>
            </a:pPr>
            <a:r>
              <a:rPr lang="ru-RU" sz="1800" b="0" u="none" strike="noStrike">
                <a:solidFill>
                  <a:schemeClr val="dk1"/>
                </a:solidFill>
                <a:effectLst/>
                <a:uFillTx/>
                <a:latin typeface="IBM Plex Sans"/>
              </a:rPr>
              <a:t>     Вигорання не є проблемою окремого працівника, воно впливає на всю галузь охорони здоров’я. </a:t>
            </a:r>
            <a:endParaRPr lang="uk-UA" sz="1800" b="0" u="none" strike="noStrike">
              <a:solidFill>
                <a:srgbClr val="000000"/>
              </a:solidFill>
              <a:effectLst/>
              <a:uFillTx/>
              <a:latin typeface="Arial"/>
            </a:endParaRPr>
          </a:p>
          <a:p>
            <a:pPr marL="343080" indent="-343080" algn="just" defTabSz="914400">
              <a:lnSpc>
                <a:spcPct val="90000"/>
              </a:lnSpc>
              <a:spcBef>
                <a:spcPts val="1001"/>
              </a:spcBef>
              <a:buNone/>
              <a:tabLst>
                <a:tab pos="0" algn="l"/>
              </a:tabLst>
            </a:pPr>
            <a:r>
              <a:rPr lang="ru-RU" sz="1800" b="0" u="none" strike="noStrike">
                <a:solidFill>
                  <a:schemeClr val="dk1"/>
                </a:solidFill>
                <a:effectLst/>
                <a:uFillTx/>
                <a:latin typeface="IBM Plex Sans"/>
              </a:rPr>
              <a:t>    У медичних установах  погіршується якість послуг та більшає кількість лікарських помилок, припиняється професійний розвиток медичного персоналу, порушуються взаємовідносини у трудовому колективі. Відповідно пацієнти отримують неякісні медичні послуги.</a:t>
            </a:r>
            <a:endParaRPr lang="uk-UA" sz="1800" b="0" u="none" strike="noStrike">
              <a:solidFill>
                <a:srgbClr val="000000"/>
              </a:solidFill>
              <a:effectLst/>
              <a:uFillTx/>
              <a:latin typeface="Arial"/>
            </a:endParaRPr>
          </a:p>
          <a:p>
            <a:pPr marL="343080" indent="-343080" algn="just" defTabSz="914400">
              <a:lnSpc>
                <a:spcPct val="90000"/>
              </a:lnSpc>
              <a:spcBef>
                <a:spcPts val="1001"/>
              </a:spcBef>
              <a:buNone/>
              <a:tabLst>
                <a:tab pos="0" algn="l"/>
              </a:tabLst>
            </a:pPr>
            <a:r>
              <a:rPr lang="ru-RU" sz="1800" b="0" u="none" strike="noStrike">
                <a:solidFill>
                  <a:schemeClr val="dk1"/>
                </a:solidFill>
                <a:effectLst/>
                <a:uFillTx/>
                <a:latin typeface="IBM Plex Sans"/>
              </a:rPr>
              <a:t>    Проблема професійного вигорання негативно впливає на моральний дух  медичного колектива, порушує ефективність розподілу ресурсів, підриває довіру громадськості до системи охорони здоров’я загалом. </a:t>
            </a:r>
            <a:endParaRPr lang="uk-UA" sz="1800" b="0" u="none" strike="noStrike">
              <a:solidFill>
                <a:srgbClr val="000000"/>
              </a:solidFill>
              <a:effectLst/>
              <a:uFillTx/>
              <a:latin typeface="Arial"/>
            </a:endParaRPr>
          </a:p>
        </p:txBody>
      </p:sp>
      <p:sp>
        <p:nvSpPr>
          <p:cNvPr id="357" name="PlaceHolder 2"/>
          <p:cNvSpPr>
            <a:spLocks noGrp="1"/>
          </p:cNvSpPr>
          <p:nvPr>
            <p:ph type="sldNum" idx="44"/>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54785B16-8288-44FB-A48C-1F158712C15B}" type="slidenum">
              <a:rPr lang="uk-UA" sz="1200" b="0" u="none" strike="noStrike">
                <a:solidFill>
                  <a:schemeClr val="dk1">
                    <a:tint val="75000"/>
                  </a:schemeClr>
                </a:solidFill>
                <a:effectLst/>
                <a:uFillTx/>
                <a:latin typeface="Calibri"/>
              </a:rPr>
              <a:t>91</a:t>
            </a:fld>
            <a:endParaRPr lang="uk-UA" sz="1200" b="0" u="none" strike="noStrike">
              <a:solidFill>
                <a:srgbClr val="000000"/>
              </a:solidFill>
              <a:effectLst/>
              <a:uFillTx/>
              <a:latin typeface="Times New Roman"/>
            </a:endParaRPr>
          </a:p>
        </p:txBody>
      </p:sp>
      <p:pic>
        <p:nvPicPr>
          <p:cNvPr id="358" name="Picture 14" descr="Що таке мобінг і як його уникнути: практичні поради | ТУЛЬЧИНСЬКА РАЙОННА  ВІЙСЬКОВА АДМІНІСТРАЦІЯ"/>
          <p:cNvPicPr/>
          <p:nvPr/>
        </p:nvPicPr>
        <p:blipFill>
          <a:blip r:embed="rId2"/>
          <a:stretch/>
        </p:blipFill>
        <p:spPr>
          <a:xfrm>
            <a:off x="7920000" y="797040"/>
            <a:ext cx="3260880" cy="2441520"/>
          </a:xfrm>
          <a:prstGeom prst="rect">
            <a:avLst/>
          </a:prstGeom>
          <a:noFill/>
          <a:ln w="0">
            <a:noFill/>
          </a:ln>
        </p:spPr>
      </p:pic>
      <p:pic>
        <p:nvPicPr>
          <p:cNvPr id="359" name="Picture 11" descr="Мобінг у колективі: як багато звернень надійшло від жителів Полтавщини —  Cуспільне Полтава"/>
          <p:cNvPicPr/>
          <p:nvPr/>
        </p:nvPicPr>
        <p:blipFill>
          <a:blip r:embed="rId3"/>
          <a:stretch/>
        </p:blipFill>
        <p:spPr>
          <a:xfrm>
            <a:off x="8100000" y="4002120"/>
            <a:ext cx="3125160" cy="1756440"/>
          </a:xfrm>
          <a:prstGeom prst="rect">
            <a:avLst/>
          </a:prstGeom>
          <a:noFill/>
          <a:ln w="0">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p:nvPr>
        </p:nvSpPr>
        <p:spPr>
          <a:xfrm>
            <a:off x="328680" y="1270080"/>
            <a:ext cx="11532600" cy="47221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ru-RU" sz="1800" b="1" u="none" strike="noStrike">
                <a:solidFill>
                  <a:schemeClr val="dk1"/>
                </a:solidFill>
                <a:effectLst/>
                <a:uFillTx/>
                <a:latin typeface="IBM Plex Sans"/>
              </a:rPr>
              <a:t>     Причини вигораня </a:t>
            </a:r>
            <a:r>
              <a:rPr lang="ru-RU" sz="1800" b="0" u="none" strike="noStrike">
                <a:solidFill>
                  <a:schemeClr val="dk1"/>
                </a:solidFill>
                <a:effectLst/>
                <a:uFillTx/>
                <a:latin typeface="IBM Plex Sans"/>
              </a:rPr>
              <a:t>: основна – це постійне емоційне навантаження, дефіцит ресурсів (часу, підтримки, обладнання та інше), відсутність регулярного повноціного відпочинку!! Складні етичні дилеми та надмірна кількість адміністративної роботи.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1" u="none" strike="noStrike">
                <a:solidFill>
                  <a:schemeClr val="dk1"/>
                </a:solidFill>
                <a:effectLst/>
                <a:uFillTx/>
                <a:latin typeface="IBM Plex Sans"/>
              </a:rPr>
              <a:t>Практичні поради щодо боротьби з вигоранням:</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Перший крок  - визнати що вигорання існує (усвідомлення проблеми) і його не можна ігнорувати. Це природна реакція організма на перевантаження.</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Підтримка колег. Взаєморозуміння та довіра в колективі мають дуже велечезне значення. Регулярні зустрічі і  неформальне спілкування сприяють зниженню стресу.</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Баланс між роботою та особистим життям. Важливо вміти відпочивати, приділяти часу хобі, мати особистий простір. </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Психологічна допомога. Консультації з психологом або участь у психологічних групах допомогають краще усвідомити власний стан та знайти ресурси на відновлення.</a:t>
            </a:r>
            <a:endParaRPr lang="uk-UA" sz="1800" b="0" u="none" strike="noStrike">
              <a:solidFill>
                <a:srgbClr val="000000"/>
              </a:solidFill>
              <a:effectLst/>
              <a:uFillTx/>
              <a:latin typeface="Arial"/>
            </a:endParaRPr>
          </a:p>
          <a:p>
            <a:pPr marL="343080" indent="-343080" defTabSz="914400">
              <a:lnSpc>
                <a:spcPct val="90000"/>
              </a:lnSpc>
              <a:spcBef>
                <a:spcPts val="1001"/>
              </a:spcBef>
              <a:buClr>
                <a:srgbClr val="000000"/>
              </a:buClr>
              <a:buFont typeface="Arial"/>
              <a:buAutoNum type="arabicPeriod"/>
              <a:tabLst>
                <a:tab pos="0" algn="l"/>
              </a:tabLst>
            </a:pPr>
            <a:r>
              <a:rPr lang="ru-RU" sz="1800" b="0" u="none" strike="noStrike">
                <a:solidFill>
                  <a:schemeClr val="dk1"/>
                </a:solidFill>
                <a:effectLst/>
                <a:uFillTx/>
                <a:latin typeface="IBM Plex Sans"/>
              </a:rPr>
              <a:t>Професійне навчання. Тренінги зі стресостійкості, емоційного вигорання, саморегуляції – це інвестиції у власне здоров’я.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361" name="PlaceHolder 2"/>
          <p:cNvSpPr>
            <a:spLocks noGrp="1"/>
          </p:cNvSpPr>
          <p:nvPr>
            <p:ph type="sldNum" idx="45"/>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6A783289-4088-4CFE-9E0B-81BA38719A2A}" type="slidenum">
              <a:rPr lang="uk-UA" sz="1200" b="0" u="none" strike="noStrike">
                <a:solidFill>
                  <a:schemeClr val="dk1">
                    <a:tint val="75000"/>
                  </a:schemeClr>
                </a:solidFill>
                <a:effectLst/>
                <a:uFillTx/>
                <a:latin typeface="Calibri"/>
              </a:rPr>
              <a:t>92</a:t>
            </a:fld>
            <a:endParaRPr lang="uk-UA" sz="1200" b="0" u="none" strike="noStrike">
              <a:solidFill>
                <a:srgbClr val="000000"/>
              </a:solidFill>
              <a:effectLst/>
              <a:uFillTx/>
              <a:latin typeface="Times New Roman"/>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p:cNvSpPr>
          <p:nvPr>
            <p:ph/>
          </p:nvPr>
        </p:nvSpPr>
        <p:spPr>
          <a:xfrm>
            <a:off x="263520" y="1320840"/>
            <a:ext cx="11265840" cy="5268240"/>
          </a:xfrm>
          <a:prstGeom prst="rect">
            <a:avLst/>
          </a:prstGeom>
          <a:noFill/>
          <a:ln w="0">
            <a:noFill/>
          </a:ln>
        </p:spPr>
        <p:txBody>
          <a:bodyPr lIns="91440" tIns="45720" rIns="91440" bIns="45720" anchor="t">
            <a:normAutofit lnSpcReduction="9999"/>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МОЗ України від 04.06.2025р. № 923 затвердило методичні рекомендації щодо профілактики психоемоційного вигорання медичних працівників.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МОЗ рекомендує </a:t>
            </a:r>
            <a:r>
              <a:rPr lang="ru-RU" sz="1800" b="1" u="none" strike="noStrike">
                <a:solidFill>
                  <a:schemeClr val="dk1"/>
                </a:solidFill>
                <a:effectLst/>
                <a:uFillTx/>
                <a:latin typeface="IBM Plex Sans"/>
              </a:rPr>
              <a:t>забезпечити багаторівневу профілактику професійного вигорання</a:t>
            </a:r>
            <a:r>
              <a:rPr lang="ru-RU" sz="1800" b="0" u="none" strike="noStrike">
                <a:solidFill>
                  <a:schemeClr val="dk1"/>
                </a:solidFill>
                <a:effectLst/>
                <a:uFillTx/>
                <a:latin typeface="IBM Plex Sans"/>
              </a:rPr>
              <a:t>.</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Насамперед оптимізувати графіки роботи і чергувань із обов’язковими перервами на відновлення.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Уникати непропорційного навантаження на одну категорію працівників.</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Проводити ротацію на емоційно виснажливих посадах (реанімація, хірургія , психіатрія та інші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Своєчасно виявляти психосоціальні фактори ризику (конфліктні ситуації, перевантаження, часті зміни графіків та інше) та вживати заходів щодо їх усунення.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1" u="none" strike="noStrike">
                <a:solidFill>
                  <a:schemeClr val="dk1"/>
                </a:solidFill>
                <a:effectLst/>
                <a:uFillTx/>
                <a:latin typeface="IBM Plex Sans"/>
              </a:rPr>
              <a:t>     Створити оптимальне середовище. </a:t>
            </a:r>
            <a:r>
              <a:rPr lang="ru-RU" sz="1800" b="0" u="none" strike="noStrike">
                <a:solidFill>
                  <a:schemeClr val="dk1"/>
                </a:solidFill>
                <a:effectLst/>
                <a:uFillTx/>
                <a:latin typeface="IBM Plex Sans"/>
              </a:rPr>
              <a:t>Так, забезпечити безпечну атмосферу, в якій працівники можуть відкрито висловлювати свої труднощі без страху осуду та покарання.  Упровадити етичний кодекс внутрішньої взаємодії (насамперед комунікація та культура зворотнього зв’язку).</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Призначити координатора з психичного добробуту персоналу. Створити умови для відпочинку (кімната відновлення).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1" u="none" strike="noStrike">
                <a:solidFill>
                  <a:schemeClr val="dk1"/>
                </a:solidFill>
                <a:effectLst/>
                <a:uFillTx/>
                <a:latin typeface="IBM Plex Sans"/>
              </a:rPr>
              <a:t>     Організувати навчальні заходи : </a:t>
            </a:r>
            <a:r>
              <a:rPr lang="ru-RU" sz="1800" b="0" u="none" strike="noStrike">
                <a:solidFill>
                  <a:schemeClr val="dk1"/>
                </a:solidFill>
                <a:effectLst/>
                <a:uFillTx/>
                <a:latin typeface="IBM Plex Sans"/>
              </a:rPr>
              <a:t>проводити тренінги для персоналу з психогігієни, розпізнавання симптомів вигорання, депресії, тривожних розладів. Ознайомлювати робітників з основами – поведінкової саморегуляції, техніками усвідомленості. Підтримувати участь у сертифікованих програмах підвищення кваліфікації щодо стресостійкості та емоційної гігієни. </a:t>
            </a:r>
            <a:endParaRPr lang="uk-UA" sz="1800" b="0" u="none" strike="noStrike">
              <a:solidFill>
                <a:srgbClr val="000000"/>
              </a:solidFill>
              <a:effectLst/>
              <a:uFillTx/>
              <a:latin typeface="Arial"/>
            </a:endParaRPr>
          </a:p>
        </p:txBody>
      </p:sp>
      <p:sp>
        <p:nvSpPr>
          <p:cNvPr id="363" name="PlaceHolder 2"/>
          <p:cNvSpPr>
            <a:spLocks noGrp="1"/>
          </p:cNvSpPr>
          <p:nvPr>
            <p:ph type="sldNum" idx="46"/>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6BF5D3E4-F7FF-44E8-ABC0-15975DA83498}" type="slidenum">
              <a:rPr lang="uk-UA" sz="1200" b="0" u="none" strike="noStrike">
                <a:solidFill>
                  <a:schemeClr val="dk1">
                    <a:tint val="75000"/>
                  </a:schemeClr>
                </a:solidFill>
                <a:effectLst/>
                <a:uFillTx/>
                <a:latin typeface="Calibri"/>
              </a:rPr>
              <a:t>93</a:t>
            </a:fld>
            <a:endParaRPr lang="uk-UA" sz="1200" b="0" u="none" strike="noStrike">
              <a:solidFill>
                <a:srgbClr val="000000"/>
              </a:solidFill>
              <a:effectLst/>
              <a:uFillTx/>
              <a:latin typeface="Times New Roman"/>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PlaceHolder 1"/>
          <p:cNvSpPr>
            <a:spLocks noGrp="1"/>
          </p:cNvSpPr>
          <p:nvPr>
            <p:ph type="title"/>
          </p:nvPr>
        </p:nvSpPr>
        <p:spPr>
          <a:xfrm>
            <a:off x="2171520" y="279000"/>
            <a:ext cx="9578880" cy="87444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ru-RU" sz="2800" b="1" u="none" strike="noStrike">
                <a:solidFill>
                  <a:schemeClr val="dk1"/>
                </a:solidFill>
                <a:effectLst/>
                <a:uFillTx/>
                <a:latin typeface="IBM Plex Sans"/>
              </a:rPr>
              <a:t>Організувати  психосоціальну підтримку:</a:t>
            </a:r>
            <a:endParaRPr lang="uk-UA" sz="2800" b="0" u="none" strike="noStrike">
              <a:solidFill>
                <a:srgbClr val="000000"/>
              </a:solidFill>
              <a:effectLst/>
              <a:uFillTx/>
              <a:latin typeface="Arial"/>
            </a:endParaRPr>
          </a:p>
        </p:txBody>
      </p:sp>
      <p:sp>
        <p:nvSpPr>
          <p:cNvPr id="365" name="PlaceHolder 2"/>
          <p:cNvSpPr>
            <a:spLocks noGrp="1"/>
          </p:cNvSpPr>
          <p:nvPr>
            <p:ph/>
          </p:nvPr>
        </p:nvSpPr>
        <p:spPr>
          <a:xfrm>
            <a:off x="314280" y="1270080"/>
            <a:ext cx="5084280" cy="5306760"/>
          </a:xfrm>
          <a:prstGeom prst="rect">
            <a:avLst/>
          </a:prstGeom>
          <a:noFill/>
          <a:ln w="0">
            <a:noFill/>
          </a:ln>
        </p:spPr>
        <p:txBody>
          <a:bodyPr lIns="91440" tIns="45720" rIns="91440" bIns="45720" anchor="t">
            <a:normAutofit lnSpcReduction="9999"/>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Регулярні супервізії, інтервізії та групи емоційного розвантаження на рівні відділень;</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Створити постійні канали внутрішнього зворотнього зв’язку, через які працівники можуть повідомляти  про емоційне виснаження, запитувати підтримку або ініцювати профілактичні заходи.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1" u="none" strike="noStrike">
                <a:solidFill>
                  <a:schemeClr val="dk1"/>
                </a:solidFill>
                <a:effectLst/>
                <a:uFillTx/>
                <a:latin typeface="IBM Plex Sans"/>
              </a:rPr>
              <a:t>Практичні поради: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Бажано, щоб організацією надання психосоціальної допомоги медичним працівникам займалися фахівці у сфері психичного здоров’я відповідно до результатів первинної та періодичної психологічної діагностики. Оцінювання психосоціального стану бажано проводити не рідше ніж раз на шість місяців у групах ризику або при перших ознаках виснаження  із застосуванням валідизованих опитувальних  листів. </a:t>
            </a:r>
            <a:endParaRPr lang="uk-UA" sz="1800" b="0" u="none" strike="noStrike">
              <a:solidFill>
                <a:srgbClr val="000000"/>
              </a:solidFill>
              <a:effectLst/>
              <a:uFillTx/>
              <a:latin typeface="Arial"/>
            </a:endParaRPr>
          </a:p>
        </p:txBody>
      </p:sp>
      <p:sp>
        <p:nvSpPr>
          <p:cNvPr id="366" name="PlaceHolder 3"/>
          <p:cNvSpPr>
            <a:spLocks noGrp="1"/>
          </p:cNvSpPr>
          <p:nvPr>
            <p:ph type="sldNum" idx="47"/>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0A6389C4-D2FF-42F4-BF8E-16483E1E7005}" type="slidenum">
              <a:rPr lang="uk-UA" sz="1200" b="0" u="none" strike="noStrike">
                <a:solidFill>
                  <a:schemeClr val="dk1">
                    <a:tint val="75000"/>
                  </a:schemeClr>
                </a:solidFill>
                <a:effectLst/>
                <a:uFillTx/>
                <a:latin typeface="Calibri"/>
              </a:rPr>
              <a:t>94</a:t>
            </a:fld>
            <a:endParaRPr lang="uk-UA" sz="1200" b="0" u="none" strike="noStrike">
              <a:solidFill>
                <a:srgbClr val="000000"/>
              </a:solidFill>
              <a:effectLst/>
              <a:uFillTx/>
              <a:latin typeface="Times New Roman"/>
            </a:endParaRPr>
          </a:p>
        </p:txBody>
      </p:sp>
      <p:pic>
        <p:nvPicPr>
          <p:cNvPr id="367" name="Рисунок 228"/>
          <p:cNvPicPr/>
          <p:nvPr/>
        </p:nvPicPr>
        <p:blipFill>
          <a:blip r:embed="rId2"/>
          <a:srcRect b="12436"/>
          <a:stretch/>
        </p:blipFill>
        <p:spPr>
          <a:xfrm>
            <a:off x="7560000" y="1620000"/>
            <a:ext cx="3078000" cy="3598200"/>
          </a:xfrm>
          <a:prstGeom prst="rect">
            <a:avLst/>
          </a:prstGeom>
          <a:noFill/>
          <a:ln w="0">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p:cNvSpPr>
          <p:nvPr>
            <p:ph/>
          </p:nvPr>
        </p:nvSpPr>
        <p:spPr>
          <a:xfrm>
            <a:off x="348120" y="1308240"/>
            <a:ext cx="5050440" cy="522864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ru-RU" sz="1800" b="1" u="none" strike="noStrike">
                <a:solidFill>
                  <a:schemeClr val="dk1"/>
                </a:solidFill>
                <a:effectLst/>
                <a:uFillTx/>
                <a:latin typeface="IBM Plex Sans"/>
              </a:rPr>
              <a:t>Клінічні прояви професійного вигорання: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1. Емоційне виснаження (постіна втома, яка не зникає після відпочинку, відчуття спустошеності).</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2. Цінізм / деперсоналізація (зниження емпатії, емоційна відстороненість, автоматичне, байдуже ставлення до пацієнтів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3. Зниження професійної ефективності (часті помилки, зниження концентрації, апатія).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4. Психосоматичні симптоми ( головний біль, серцебиття, порушення сну, проблеми зі шлунком, часті ГРВІ, виснаження імуної системи).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5. Поведінкові маркери (дративливість, зниження мотивації, конфликтність, уникання взаємного діалогу).</a:t>
            </a:r>
            <a:endParaRPr lang="uk-UA" sz="1800" b="0" u="none" strike="noStrike">
              <a:solidFill>
                <a:srgbClr val="000000"/>
              </a:solidFill>
              <a:effectLst/>
              <a:uFillTx/>
              <a:latin typeface="Arial"/>
            </a:endParaRPr>
          </a:p>
        </p:txBody>
      </p:sp>
      <p:sp>
        <p:nvSpPr>
          <p:cNvPr id="369" name="PlaceHolder 2"/>
          <p:cNvSpPr>
            <a:spLocks noGrp="1"/>
          </p:cNvSpPr>
          <p:nvPr>
            <p:ph type="sldNum" idx="48"/>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446283EF-37B2-4F00-8AC9-91619E9A4847}" type="slidenum">
              <a:rPr lang="uk-UA" sz="1200" b="0" u="none" strike="noStrike">
                <a:solidFill>
                  <a:schemeClr val="dk1">
                    <a:tint val="75000"/>
                  </a:schemeClr>
                </a:solidFill>
                <a:effectLst/>
                <a:uFillTx/>
                <a:latin typeface="Calibri"/>
              </a:rPr>
              <a:t>95</a:t>
            </a:fld>
            <a:endParaRPr lang="uk-UA" sz="1200" b="0" u="none" strike="noStrike">
              <a:solidFill>
                <a:srgbClr val="000000"/>
              </a:solidFill>
              <a:effectLst/>
              <a:uFillTx/>
              <a:latin typeface="Times New Roman"/>
            </a:endParaRPr>
          </a:p>
        </p:txBody>
      </p:sp>
      <p:pic>
        <p:nvPicPr>
          <p:cNvPr id="370" name="Picture 10" descr="Синдром вигорання – страшна ціна за відданість медичній професії"/>
          <p:cNvPicPr/>
          <p:nvPr/>
        </p:nvPicPr>
        <p:blipFill>
          <a:blip r:embed="rId2"/>
          <a:srcRect l="4648"/>
          <a:stretch/>
        </p:blipFill>
        <p:spPr>
          <a:xfrm flipH="1">
            <a:off x="5761440" y="317520"/>
            <a:ext cx="3284640" cy="2381040"/>
          </a:xfrm>
          <a:prstGeom prst="rect">
            <a:avLst/>
          </a:prstGeom>
          <a:noFill/>
          <a:ln w="0">
            <a:noFill/>
          </a:ln>
        </p:spPr>
      </p:pic>
      <p:pic>
        <p:nvPicPr>
          <p:cNvPr id="371" name="Рисунок 232"/>
          <p:cNvPicPr/>
          <p:nvPr/>
        </p:nvPicPr>
        <p:blipFill>
          <a:blip r:embed="rId3"/>
          <a:srcRect r="17315"/>
          <a:stretch/>
        </p:blipFill>
        <p:spPr>
          <a:xfrm>
            <a:off x="6480000" y="3471480"/>
            <a:ext cx="2500560" cy="2883600"/>
          </a:xfrm>
          <a:prstGeom prst="rect">
            <a:avLst/>
          </a:prstGeom>
          <a:noFill/>
          <a:ln w="0">
            <a:noFill/>
          </a:ln>
        </p:spPr>
      </p:pic>
      <p:pic>
        <p:nvPicPr>
          <p:cNvPr id="372" name="Рисунок 233"/>
          <p:cNvPicPr/>
          <p:nvPr/>
        </p:nvPicPr>
        <p:blipFill>
          <a:blip r:embed="rId4"/>
          <a:stretch/>
        </p:blipFill>
        <p:spPr>
          <a:xfrm>
            <a:off x="8640000" y="2160000"/>
            <a:ext cx="3124080" cy="2082600"/>
          </a:xfrm>
          <a:prstGeom prst="rect">
            <a:avLst/>
          </a:prstGeom>
          <a:noFill/>
          <a:ln w="0">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p:cNvSpPr>
          <p:nvPr>
            <p:ph/>
          </p:nvPr>
        </p:nvSpPr>
        <p:spPr>
          <a:xfrm>
            <a:off x="314280" y="1397160"/>
            <a:ext cx="11380320" cy="47779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Основні клінічні прояви синдрому  співпереживання  </a:t>
            </a:r>
            <a:r>
              <a:rPr lang="ru-RU" sz="1800" b="1" u="none" strike="noStrike">
                <a:solidFill>
                  <a:schemeClr val="dk1"/>
                </a:solidFill>
                <a:effectLst/>
                <a:uFillTx/>
                <a:latin typeface="IBM Plex Sans"/>
              </a:rPr>
              <a:t>(втоми співпереживання </a:t>
            </a:r>
            <a:r>
              <a:rPr lang="ru-RU" sz="1800" b="0" u="none" strike="noStrike">
                <a:solidFill>
                  <a:schemeClr val="dk1"/>
                </a:solidFill>
                <a:effectLst/>
                <a:uFillTx/>
                <a:latin typeface="IBM Plex Sans"/>
              </a:rPr>
              <a:t>) включають:</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4472C4"/>
              </a:buClr>
              <a:buFont typeface="Arial"/>
              <a:buChar char="-"/>
              <a:tabLst>
                <a:tab pos="0" algn="l"/>
              </a:tabLst>
            </a:pPr>
            <a:r>
              <a:rPr lang="ru-RU" sz="1800" b="0" u="none" strike="noStrike">
                <a:solidFill>
                  <a:schemeClr val="accent1"/>
                </a:solidFill>
                <a:effectLst/>
                <a:uFillTx/>
                <a:latin typeface="IBM Plex Sans"/>
              </a:rPr>
              <a:t> </a:t>
            </a:r>
            <a:r>
              <a:rPr lang="ru-RU" sz="1800" b="0" u="none" strike="noStrike">
                <a:solidFill>
                  <a:srgbClr val="111111"/>
                </a:solidFill>
                <a:effectLst/>
                <a:uFillTx/>
                <a:latin typeface="IBM Plex Sans"/>
              </a:rPr>
              <a:t>Глибоке співпереживання , що зберігається поза межами роботи;</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4472C4"/>
              </a:buClr>
              <a:buFont typeface="Arial"/>
              <a:buChar char="-"/>
              <a:tabLst>
                <a:tab pos="0" algn="l"/>
              </a:tabLst>
            </a:pPr>
            <a:r>
              <a:rPr lang="ru-RU" sz="1800" b="0" u="none" strike="noStrike">
                <a:solidFill>
                  <a:srgbClr val="111111"/>
                </a:solidFill>
                <a:effectLst/>
                <a:uFillTx/>
                <a:latin typeface="IBM Plex Sans"/>
              </a:rPr>
              <a:t> неможливість «вимкнути» думки ;</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70AD47"/>
              </a:buClr>
              <a:buFont typeface="Arial"/>
              <a:buChar char="-"/>
              <a:tabLst>
                <a:tab pos="0" algn="l"/>
              </a:tabLst>
            </a:pPr>
            <a:r>
              <a:rPr lang="ru-RU" sz="1800" b="0" u="none" strike="noStrike">
                <a:solidFill>
                  <a:srgbClr val="111111"/>
                </a:solidFill>
                <a:effectLst/>
                <a:uFillTx/>
                <a:latin typeface="IBM Plex Sans"/>
              </a:rPr>
              <a:t>Чутливість до чужого болю (плач, тривога, емоційні спалахи);</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70AD47"/>
              </a:buClr>
              <a:buFont typeface="Arial"/>
              <a:buChar char="-"/>
              <a:tabLst>
                <a:tab pos="0" algn="l"/>
              </a:tabLst>
            </a:pPr>
            <a:r>
              <a:rPr lang="ru-RU" sz="1800" b="0" u="none" strike="noStrike">
                <a:solidFill>
                  <a:srgbClr val="111111"/>
                </a:solidFill>
                <a:effectLst/>
                <a:uFillTx/>
                <a:latin typeface="IBM Plex Sans"/>
              </a:rPr>
              <a:t>Тяжке моральне навантаження після втрат.</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4472C4"/>
              </a:buClr>
              <a:buFont typeface="Arial"/>
              <a:buChar char="-"/>
              <a:tabLst>
                <a:tab pos="0" algn="l"/>
              </a:tabLst>
            </a:pPr>
            <a:r>
              <a:rPr lang="ru-RU" sz="1800" b="0" u="none" strike="noStrike">
                <a:solidFill>
                  <a:srgbClr val="111111"/>
                </a:solidFill>
                <a:effectLst/>
                <a:uFillTx/>
                <a:latin typeface="IBM Plex Sans"/>
              </a:rPr>
              <a:t>Відчуття провини або безсилля (звинувачення себе за страждання інших);</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4472C4"/>
              </a:buClr>
              <a:buFont typeface="Arial"/>
              <a:buChar char="-"/>
              <a:tabLst>
                <a:tab pos="0" algn="l"/>
              </a:tabLst>
            </a:pPr>
            <a:r>
              <a:rPr lang="ru-RU" sz="1800" b="0" u="none" strike="noStrike">
                <a:solidFill>
                  <a:srgbClr val="111111"/>
                </a:solidFill>
                <a:effectLst/>
                <a:uFillTx/>
                <a:latin typeface="IBM Plex Sans"/>
              </a:rPr>
              <a:t>Переконання , що зроблено недостатньо.</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70AD47"/>
              </a:buClr>
              <a:buFont typeface="Arial"/>
              <a:buChar char="-"/>
              <a:tabLst>
                <a:tab pos="0" algn="l"/>
              </a:tabLst>
            </a:pPr>
            <a:r>
              <a:rPr lang="ru-RU" sz="1800" b="0" u="none" strike="noStrike">
                <a:solidFill>
                  <a:srgbClr val="111111"/>
                </a:solidFill>
                <a:effectLst/>
                <a:uFillTx/>
                <a:latin typeface="IBM Plex Sans"/>
              </a:rPr>
              <a:t>Соціальна ізоляція (уникнення спілкування, відчуження);</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70AD47"/>
              </a:buClr>
              <a:buFont typeface="Arial"/>
              <a:buChar char="-"/>
              <a:tabLst>
                <a:tab pos="0" algn="l"/>
              </a:tabLst>
            </a:pPr>
            <a:r>
              <a:rPr lang="ru-RU" sz="1800" b="0" u="none" strike="noStrike">
                <a:solidFill>
                  <a:srgbClr val="111111"/>
                </a:solidFill>
                <a:effectLst/>
                <a:uFillTx/>
                <a:latin typeface="IBM Plex Sans"/>
              </a:rPr>
              <a:t>Зниження емоційної чутливості до близьких.</a:t>
            </a:r>
            <a:endParaRPr lang="uk-UA" sz="1800" b="0" u="none" strike="noStrike">
              <a:solidFill>
                <a:srgbClr val="000000"/>
              </a:solidFill>
              <a:effectLst/>
              <a:uFillTx/>
              <a:latin typeface="Arial"/>
            </a:endParaRPr>
          </a:p>
          <a:p>
            <a:pPr marL="432000" indent="-324000" defTabSz="914400">
              <a:lnSpc>
                <a:spcPct val="90000"/>
              </a:lnSpc>
              <a:spcBef>
                <a:spcPts val="1001"/>
              </a:spcBef>
              <a:buClr>
                <a:srgbClr val="70AD47"/>
              </a:buClr>
              <a:buFont typeface="Arial"/>
              <a:buChar char="-"/>
              <a:tabLst>
                <a:tab pos="0" algn="l"/>
              </a:tabLst>
            </a:pPr>
            <a:r>
              <a:rPr lang="ru-RU" sz="1800" b="0" u="none" strike="noStrike">
                <a:solidFill>
                  <a:srgbClr val="111111"/>
                </a:solidFill>
                <a:effectLst/>
                <a:uFillTx/>
                <a:latin typeface="IBM Plex Sans"/>
              </a:rPr>
              <a:t>Виникнення флешбеку ( раптовий спогад про минулу подію </a:t>
            </a:r>
            <a:r>
              <a:rPr lang="ru-RU" sz="1800" b="0" i="1" u="none" strike="noStrike">
                <a:solidFill>
                  <a:srgbClr val="111111"/>
                </a:solidFill>
                <a:effectLst/>
                <a:uFillTx/>
                <a:latin typeface="IBM Plex Sans"/>
              </a:rPr>
              <a:t>або рецидивні спогади</a:t>
            </a:r>
            <a:r>
              <a:rPr lang="ru-RU" sz="1800" b="0" u="none" strike="noStrike">
                <a:solidFill>
                  <a:srgbClr val="111111"/>
                </a:solidFill>
                <a:effectLst/>
                <a:uFillTx/>
                <a:latin typeface="IBM Plex Sans"/>
              </a:rPr>
              <a:t>), порушення сну та інше.</a:t>
            </a:r>
            <a:endParaRPr lang="uk-UA" sz="1800" b="0" u="none" strike="noStrike">
              <a:solidFill>
                <a:srgbClr val="000000"/>
              </a:solidFill>
              <a:effectLst/>
              <a:uFillTx/>
              <a:latin typeface="Arial"/>
            </a:endParaRPr>
          </a:p>
        </p:txBody>
      </p:sp>
      <p:sp>
        <p:nvSpPr>
          <p:cNvPr id="374" name="PlaceHolder 2"/>
          <p:cNvSpPr>
            <a:spLocks noGrp="1"/>
          </p:cNvSpPr>
          <p:nvPr>
            <p:ph type="sldNum" idx="49"/>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D442FC4A-F88D-4CD5-8BF1-BB3FC0EF4758}" type="slidenum">
              <a:rPr lang="uk-UA" sz="1200" b="0" u="none" strike="noStrike">
                <a:solidFill>
                  <a:schemeClr val="dk1">
                    <a:tint val="75000"/>
                  </a:schemeClr>
                </a:solidFill>
                <a:effectLst/>
                <a:uFillTx/>
                <a:latin typeface="Calibri"/>
              </a:rPr>
              <a:t>96</a:t>
            </a:fld>
            <a:endParaRPr lang="uk-UA" sz="1200" b="0" u="none" strike="noStrike">
              <a:solidFill>
                <a:srgbClr val="000000"/>
              </a:solidFill>
              <a:effectLst/>
              <a:uFillTx/>
              <a:latin typeface="Times New Roman"/>
            </a:endParaRPr>
          </a:p>
        </p:txBody>
      </p:sp>
      <p:pic>
        <p:nvPicPr>
          <p:cNvPr id="375" name="Рисунок 236"/>
          <p:cNvPicPr/>
          <p:nvPr/>
        </p:nvPicPr>
        <p:blipFill>
          <a:blip r:embed="rId2"/>
          <a:stretch/>
        </p:blipFill>
        <p:spPr>
          <a:xfrm>
            <a:off x="8820000" y="2340000"/>
            <a:ext cx="3058560" cy="2035800"/>
          </a:xfrm>
          <a:prstGeom prst="rect">
            <a:avLst/>
          </a:prstGeom>
          <a:noFill/>
          <a:ln w="0">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p:cNvSpPr>
          <p:nvPr>
            <p:ph/>
          </p:nvPr>
        </p:nvSpPr>
        <p:spPr>
          <a:xfrm>
            <a:off x="180000" y="1467360"/>
            <a:ext cx="5758560" cy="4291200"/>
          </a:xfrm>
          <a:prstGeom prst="rect">
            <a:avLst/>
          </a:prstGeom>
          <a:noFill/>
          <a:ln w="0">
            <a:noFill/>
          </a:ln>
        </p:spPr>
        <p:txBody>
          <a:bodyPr lIns="91440" tIns="45720" rIns="91440" bIns="45720" anchor="t">
            <a:normAutofit/>
          </a:bodyPr>
          <a:lstStyle/>
          <a:p>
            <a:pPr indent="0" defTabSz="914400">
              <a:lnSpc>
                <a:spcPct val="100000"/>
              </a:lnSpc>
              <a:buNone/>
              <a:tabLst>
                <a:tab pos="0" algn="l"/>
              </a:tabLst>
            </a:pPr>
            <a:endParaRPr lang="uk-UA" sz="12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1" u="none" strike="noStrike">
                <a:solidFill>
                  <a:schemeClr val="dk1"/>
                </a:solidFill>
                <a:effectLst/>
                <a:uFillTx/>
                <a:latin typeface="IBM Plex Sans"/>
                <a:ea typeface="Times New Roman"/>
              </a:rPr>
              <a:t>Симптоми вигорання, втоми співпереживання зазвичай розвиваються поступово.</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ea typeface="Times New Roman"/>
              </a:rPr>
              <a:t>     Їх ігнорування може призвести до тяжких наслідків:</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ea typeface="Times New Roman"/>
              </a:rPr>
              <a:t>- клінічної депресії;</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ea typeface="Times New Roman"/>
              </a:rPr>
              <a:t>- зловживання психоактивними речовинами;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ea typeface="Times New Roman"/>
              </a:rPr>
              <a:t>- соціальної ізоляції;</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ea typeface="Times New Roman"/>
              </a:rPr>
              <a:t>- втрати професійної мотивації. І в крайньому  випадку, може статися ризик вираженої суїцидальної поведінки. Тому дуже важливо проводити регулярний  моніторинг  та раннє втручання в охорону психічного здоров’я персоналу.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377" name="PlaceHolder 2"/>
          <p:cNvSpPr>
            <a:spLocks noGrp="1"/>
          </p:cNvSpPr>
          <p:nvPr>
            <p:ph type="sldNum" idx="50"/>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22105764-E929-44FA-BCE8-C86883F534AE}" type="slidenum">
              <a:rPr lang="uk-UA" sz="1200" b="0" u="none" strike="noStrike">
                <a:solidFill>
                  <a:schemeClr val="dk1">
                    <a:tint val="75000"/>
                  </a:schemeClr>
                </a:solidFill>
                <a:effectLst/>
                <a:uFillTx/>
                <a:latin typeface="Calibri"/>
              </a:rPr>
              <a:t>97</a:t>
            </a:fld>
            <a:endParaRPr lang="uk-UA" sz="1200" b="0" u="none" strike="noStrike">
              <a:solidFill>
                <a:srgbClr val="000000"/>
              </a:solidFill>
              <a:effectLst/>
              <a:uFillTx/>
              <a:latin typeface="Times New Roman"/>
            </a:endParaRPr>
          </a:p>
        </p:txBody>
      </p:sp>
      <p:pic>
        <p:nvPicPr>
          <p:cNvPr id="378" name="Рисунок 239"/>
          <p:cNvPicPr/>
          <p:nvPr/>
        </p:nvPicPr>
        <p:blipFill>
          <a:blip r:embed="rId2"/>
          <a:stretch/>
        </p:blipFill>
        <p:spPr>
          <a:xfrm>
            <a:off x="6480000" y="913680"/>
            <a:ext cx="5204880" cy="5204880"/>
          </a:xfrm>
          <a:prstGeom prst="rect">
            <a:avLst/>
          </a:prstGeom>
          <a:noFill/>
          <a:ln w="0">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PlaceHolder 1"/>
          <p:cNvSpPr>
            <a:spLocks noGrp="1"/>
          </p:cNvSpPr>
          <p:nvPr>
            <p:ph/>
          </p:nvPr>
        </p:nvSpPr>
        <p:spPr>
          <a:xfrm>
            <a:off x="328680" y="1523880"/>
            <a:ext cx="11532600" cy="5014440"/>
          </a:xfrm>
          <a:prstGeom prst="rect">
            <a:avLst/>
          </a:prstGeom>
          <a:noFill/>
          <a:ln w="0">
            <a:noFill/>
          </a:ln>
        </p:spPr>
        <p:txBody>
          <a:bodyPr lIns="91440" tIns="45720" rIns="91440" bIns="45720" anchor="t">
            <a:noAutofit/>
          </a:bodyPr>
          <a:lstStyle/>
          <a:p>
            <a:pPr indent="0" algn="ctr" defTabSz="914400">
              <a:lnSpc>
                <a:spcPct val="90000"/>
              </a:lnSpc>
              <a:spcBef>
                <a:spcPts val="1001"/>
              </a:spcBef>
              <a:buNone/>
              <a:tabLst>
                <a:tab pos="0" algn="l"/>
              </a:tabLst>
            </a:pPr>
            <a:r>
              <a:rPr lang="ru-RU" sz="1800" b="1" u="none" strike="noStrike">
                <a:solidFill>
                  <a:schemeClr val="dk1"/>
                </a:solidFill>
                <a:effectLst/>
                <a:uFillTx/>
                <a:latin typeface="IBM Plex Sans"/>
              </a:rPr>
              <a:t>Рекомендації для медичних працівників щодо охорони психічного здоров’я та попередження професійного вигорання на робочому місці:</a:t>
            </a: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r>
              <a:rPr lang="ru-RU" sz="1800" b="0" u="none" strike="noStrike">
                <a:solidFill>
                  <a:schemeClr val="dk1"/>
                </a:solidFill>
                <a:effectLst/>
                <a:uFillTx/>
                <a:latin typeface="IBM Plex Sans"/>
              </a:rPr>
              <a:t>     Рекомендується дбати про баланс між роботою та особистим життям та дотримуватися принципів здорового способу життя, знаходити час для відпочинку, хобі та спілкування з близькими, а також звертатися по професійну допомогу за потреби!!!</a:t>
            </a: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r>
              <a:rPr lang="ru-RU" sz="1800" b="1" u="none" strike="noStrike">
                <a:solidFill>
                  <a:schemeClr val="dk1"/>
                </a:solidFill>
                <a:effectLst/>
                <a:uFillTx/>
                <a:latin typeface="IBM Plex Sans"/>
              </a:rPr>
              <a:t>     Дотримуватися режиму праці та відпочинку </a:t>
            </a:r>
            <a:r>
              <a:rPr lang="ru-RU" sz="1800" b="0" u="none" strike="noStrike">
                <a:solidFill>
                  <a:schemeClr val="dk1"/>
                </a:solidFill>
                <a:effectLst/>
                <a:uFillTx/>
                <a:latin typeface="IBM Plex Sans"/>
              </a:rPr>
              <a:t>( уникати надмірних навантажень і стежити за гігієною праці, використовувати перерви для відпочинку та право на відпустку). </a:t>
            </a: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r>
              <a:rPr lang="ru-RU" sz="1800" b="1" u="none" strike="noStrike">
                <a:solidFill>
                  <a:schemeClr val="dk1"/>
                </a:solidFill>
                <a:effectLst/>
                <a:uFillTx/>
                <a:latin typeface="IBM Plex Sans"/>
              </a:rPr>
              <a:t>    Спосіб життя </a:t>
            </a:r>
            <a:r>
              <a:rPr lang="ru-RU" sz="1800" b="0" u="none" strike="noStrike">
                <a:solidFill>
                  <a:schemeClr val="dk1"/>
                </a:solidFill>
                <a:effectLst/>
                <a:uFillTx/>
                <a:latin typeface="IBM Plex Sans"/>
              </a:rPr>
              <a:t>(дотримуватися правил здорового харчування, бути фізично активними, приділяти час своїм інтересам, хобі та захопленням у вільний час).</a:t>
            </a: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r>
              <a:rPr lang="ru-RU" sz="1800" b="1" u="none" strike="noStrike">
                <a:solidFill>
                  <a:schemeClr val="dk1"/>
                </a:solidFill>
                <a:effectLst/>
                <a:uFillTx/>
                <a:latin typeface="IBM Plex Sans"/>
              </a:rPr>
              <a:t>     Проводити достатньо часу з близькими та друзями (це поповнює емоційні сили людини).</a:t>
            </a:r>
            <a:endParaRPr lang="uk-UA" sz="1800" b="0" u="none" strike="noStrike">
              <a:solidFill>
                <a:srgbClr val="000000"/>
              </a:solidFill>
              <a:effectLst/>
              <a:uFillTx/>
              <a:latin typeface="Arial"/>
            </a:endParaRPr>
          </a:p>
          <a:p>
            <a:pPr indent="0" algn="just" defTabSz="914400">
              <a:lnSpc>
                <a:spcPct val="90000"/>
              </a:lnSpc>
              <a:spcBef>
                <a:spcPts val="1001"/>
              </a:spcBef>
              <a:buNone/>
              <a:tabLst>
                <a:tab pos="0" algn="l"/>
              </a:tabLst>
            </a:pPr>
            <a:r>
              <a:rPr lang="ru-RU" sz="1800" b="1" u="none" strike="noStrike">
                <a:solidFill>
                  <a:schemeClr val="dk1"/>
                </a:solidFill>
                <a:effectLst/>
                <a:uFillTx/>
                <a:latin typeface="IBM Plex Sans"/>
              </a:rPr>
              <a:t>    Виділяти час для самопізнання та саморозвитку </a:t>
            </a:r>
            <a:r>
              <a:rPr lang="ru-RU" sz="1800" b="0" u="none" strike="noStrike">
                <a:solidFill>
                  <a:schemeClr val="dk1"/>
                </a:solidFill>
                <a:effectLst/>
                <a:uFillTx/>
                <a:latin typeface="IBM Plex Sans"/>
              </a:rPr>
              <a:t>(інвестуйте в саморозвиток). Уникайте надмірного прагнення до ідеалу, оскільки це може виснажувати енергію. </a:t>
            </a:r>
            <a:endParaRPr lang="uk-UA" sz="1800" b="0" u="none" strike="noStrike">
              <a:solidFill>
                <a:srgbClr val="000000"/>
              </a:solidFill>
              <a:effectLst/>
              <a:uFillTx/>
              <a:latin typeface="Arial"/>
            </a:endParaRPr>
          </a:p>
        </p:txBody>
      </p:sp>
      <p:sp>
        <p:nvSpPr>
          <p:cNvPr id="380" name="PlaceHolder 2"/>
          <p:cNvSpPr>
            <a:spLocks noGrp="1"/>
          </p:cNvSpPr>
          <p:nvPr>
            <p:ph type="sldNum" idx="51"/>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8FC4572-68AD-4AC2-8F3E-4B7D338AAEDA}" type="slidenum">
              <a:rPr lang="uk-UA" sz="1200" b="0" u="none" strike="noStrike">
                <a:solidFill>
                  <a:schemeClr val="dk1">
                    <a:tint val="75000"/>
                  </a:schemeClr>
                </a:solidFill>
                <a:effectLst/>
                <a:uFillTx/>
                <a:latin typeface="Calibri"/>
              </a:rPr>
              <a:t>98</a:t>
            </a:fld>
            <a:endParaRPr lang="uk-UA" sz="1200" b="0" u="none" strike="noStrike">
              <a:solidFill>
                <a:srgbClr val="000000"/>
              </a:solidFill>
              <a:effectLst/>
              <a:uFillTx/>
              <a:latin typeface="Times New Roman"/>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PlaceHolder 1"/>
          <p:cNvSpPr>
            <a:spLocks noGrp="1"/>
          </p:cNvSpPr>
          <p:nvPr>
            <p:ph/>
          </p:nvPr>
        </p:nvSpPr>
        <p:spPr>
          <a:xfrm>
            <a:off x="215640" y="1625760"/>
            <a:ext cx="6262920" cy="478584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Регулярне усвідомлення свого емоційного фону, фізичного виснаження або зниження мотивації дозволяє вчасно вжити заходів підтримки.</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Усвідомлення своїх ресурсів і вміння впевнено та ввічливо сказати «ні» без відчуття провини – важлива складова в профілактики вигорання!!Це стосується як перенавантаження, так і емоційного втягування у ситуації, що входять за межі компетенції чи відповідальності.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Не менш важливо навчитися емоційно завершувати робочий день, тобто залишати переживання, пов’язані з роботою, в межі робочого простору й перемикатися на життя поза ним. Треба навчитися переживати емоційні бурі та рухатися далі!!</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ru-RU" sz="1800" b="0" u="none" strike="noStrike">
                <a:solidFill>
                  <a:schemeClr val="dk1"/>
                </a:solidFill>
                <a:effectLst/>
                <a:uFillTx/>
                <a:latin typeface="IBM Plex Sans"/>
              </a:rPr>
              <a:t>     Цінності додають орієнтири  й сенси. Рух по життю згідно з цінностями робить його більш насиченим і цікавим. Навіть у найважчі часи.</a:t>
            </a:r>
            <a:endParaRPr lang="uk-UA" sz="1800" b="0" u="none" strike="noStrike">
              <a:solidFill>
                <a:srgbClr val="000000"/>
              </a:solidFill>
              <a:effectLst/>
              <a:uFillTx/>
              <a:latin typeface="Arial"/>
            </a:endParaRPr>
          </a:p>
        </p:txBody>
      </p:sp>
      <p:sp>
        <p:nvSpPr>
          <p:cNvPr id="382" name="PlaceHolder 2"/>
          <p:cNvSpPr>
            <a:spLocks noGrp="1"/>
          </p:cNvSpPr>
          <p:nvPr>
            <p:ph type="sldNum" idx="52"/>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2B4720C7-CC74-46D9-908C-7AC5458C9880}" type="slidenum">
              <a:rPr lang="uk-UA" sz="1200" b="0" u="none" strike="noStrike">
                <a:solidFill>
                  <a:schemeClr val="dk1">
                    <a:tint val="75000"/>
                  </a:schemeClr>
                </a:solidFill>
                <a:effectLst/>
                <a:uFillTx/>
                <a:latin typeface="Calibri"/>
              </a:rPr>
              <a:t>99</a:t>
            </a:fld>
            <a:endParaRPr lang="uk-UA" sz="1200" b="0" u="none" strike="noStrike">
              <a:solidFill>
                <a:srgbClr val="000000"/>
              </a:solidFill>
              <a:effectLst/>
              <a:uFillTx/>
              <a:latin typeface="Times New Roman"/>
            </a:endParaRPr>
          </a:p>
        </p:txBody>
      </p:sp>
      <p:pic>
        <p:nvPicPr>
          <p:cNvPr id="383" name="Рисунок 244"/>
          <p:cNvPicPr/>
          <p:nvPr/>
        </p:nvPicPr>
        <p:blipFill>
          <a:blip r:embed="rId2"/>
          <a:srcRect l="3518" t="9260" r="6192" b="3657"/>
          <a:stretch/>
        </p:blipFill>
        <p:spPr>
          <a:xfrm>
            <a:off x="7480800" y="1080000"/>
            <a:ext cx="3857760" cy="4961520"/>
          </a:xfrm>
          <a:prstGeom prst="rect">
            <a:avLst/>
          </a:prstGeom>
          <a:noFill/>
          <a:ln w="0">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p:nvPr>
        </p:nvSpPr>
        <p:spPr>
          <a:xfrm>
            <a:off x="558720" y="1282680"/>
            <a:ext cx="5821920" cy="5360040"/>
          </a:xfrm>
          <a:prstGeom prst="rect">
            <a:avLst/>
          </a:prstGeom>
          <a:noFill/>
          <a:ln w="0">
            <a:noFill/>
          </a:ln>
        </p:spPr>
        <p:txBody>
          <a:bodyPr lIns="91440" tIns="45720" rIns="91440" bIns="45720" anchor="t">
            <a:normAutofit fontScale="92500" lnSpcReduction="9999"/>
          </a:bodyPr>
          <a:lstStyle/>
          <a:p>
            <a:pPr indent="0" defTabSz="914400">
              <a:lnSpc>
                <a:spcPct val="90000"/>
              </a:lnSpc>
              <a:buNone/>
              <a:tabLst>
                <a:tab pos="0" algn="l"/>
              </a:tabLst>
            </a:pPr>
            <a:endParaRPr lang="uk-UA" sz="1400" b="0" u="none" strike="noStrike">
              <a:solidFill>
                <a:srgbClr val="000000"/>
              </a:solidFill>
              <a:effectLst/>
              <a:uFillTx/>
              <a:latin typeface="Arial"/>
            </a:endParaRPr>
          </a:p>
          <a:p>
            <a:pPr indent="0" defTabSz="914400">
              <a:lnSpc>
                <a:spcPct val="90000"/>
              </a:lnSpc>
              <a:buNone/>
              <a:tabLst>
                <a:tab pos="0" algn="l"/>
              </a:tabLst>
            </a:pPr>
            <a:r>
              <a:rPr lang="uk-UA" sz="1900" b="1" u="none" strike="noStrike">
                <a:solidFill>
                  <a:srgbClr val="212529"/>
                </a:solidFill>
                <a:effectLst/>
                <a:uFillTx/>
                <a:latin typeface="IBM Plex Sans"/>
                <a:ea typeface="Times New Roman"/>
              </a:rPr>
              <a:t>           “ Щоденник подяки “</a:t>
            </a:r>
            <a:endParaRPr lang="uk-UA" sz="1900" b="0" u="none" strike="noStrike">
              <a:solidFill>
                <a:srgbClr val="000000"/>
              </a:solidFill>
              <a:effectLst/>
              <a:uFillTx/>
              <a:latin typeface="Arial"/>
            </a:endParaRPr>
          </a:p>
          <a:p>
            <a:pPr indent="0" defTabSz="914400">
              <a:lnSpc>
                <a:spcPct val="90000"/>
              </a:lnSpc>
              <a:buNone/>
              <a:tabLst>
                <a:tab pos="0" algn="l"/>
              </a:tabLst>
            </a:pPr>
            <a:r>
              <a:rPr lang="uk-UA" sz="1900" b="0" u="none" strike="noStrike">
                <a:solidFill>
                  <a:srgbClr val="212529"/>
                </a:solidFill>
                <a:effectLst/>
                <a:uFillTx/>
                <a:latin typeface="IBM Plex Sans"/>
                <a:ea typeface="Times New Roman"/>
              </a:rPr>
              <a:t>Нам часто здається, що радіти нічому або зараз не час. Але якщо бачити навколо лише темряву, то з часом зникнуть і сили працювати, і настрій. </a:t>
            </a:r>
            <a:endParaRPr lang="uk-UA" sz="1900" b="0" u="none" strike="noStrike">
              <a:solidFill>
                <a:srgbClr val="000000"/>
              </a:solidFill>
              <a:effectLst/>
              <a:uFillTx/>
              <a:latin typeface="Arial"/>
            </a:endParaRPr>
          </a:p>
          <a:p>
            <a:pPr indent="0" defTabSz="914400">
              <a:lnSpc>
                <a:spcPct val="90000"/>
              </a:lnSpc>
              <a:buNone/>
              <a:tabLst>
                <a:tab pos="0" algn="l"/>
              </a:tabLst>
            </a:pPr>
            <a:endParaRPr lang="uk-UA" sz="1900" b="0" u="none" strike="noStrike">
              <a:solidFill>
                <a:srgbClr val="000000"/>
              </a:solidFill>
              <a:effectLst/>
              <a:uFillTx/>
              <a:latin typeface="Arial"/>
            </a:endParaRPr>
          </a:p>
          <a:p>
            <a:pPr indent="0" defTabSz="914400">
              <a:lnSpc>
                <a:spcPct val="90000"/>
              </a:lnSpc>
              <a:buNone/>
              <a:tabLst>
                <a:tab pos="0" algn="l"/>
              </a:tabLst>
            </a:pPr>
            <a:r>
              <a:rPr lang="uk-UA" sz="1900" b="0" u="none" strike="noStrike">
                <a:solidFill>
                  <a:srgbClr val="212529"/>
                </a:solidFill>
                <a:effectLst/>
                <a:uFillTx/>
                <a:latin typeface="IBM Plex Sans"/>
                <a:ea typeface="Times New Roman"/>
              </a:rPr>
              <a:t>     Практичні поради: завести “ Щоденник подяки”, він допоможе бачити світлі моменти щодня. </a:t>
            </a:r>
            <a:endParaRPr lang="uk-UA" sz="1900" b="0" u="none" strike="noStrike">
              <a:solidFill>
                <a:srgbClr val="000000"/>
              </a:solidFill>
              <a:effectLst/>
              <a:uFillTx/>
              <a:latin typeface="Arial"/>
            </a:endParaRPr>
          </a:p>
          <a:p>
            <a:pPr indent="0" defTabSz="914400">
              <a:lnSpc>
                <a:spcPct val="90000"/>
              </a:lnSpc>
              <a:buNone/>
              <a:tabLst>
                <a:tab pos="0" algn="l"/>
              </a:tabLst>
            </a:pPr>
            <a:r>
              <a:rPr lang="uk-UA" sz="1900" b="0" u="none" strike="noStrike">
                <a:solidFill>
                  <a:srgbClr val="212529"/>
                </a:solidFill>
                <a:effectLst/>
                <a:uFillTx/>
                <a:latin typeface="IBM Plex Sans"/>
                <a:ea typeface="Times New Roman"/>
              </a:rPr>
              <a:t>В щоденник вписуєш трьох людей і три події, яким хочеться подякувати. Наступного дня перечитуєш та дописуєш ще 3+3.</a:t>
            </a:r>
            <a:endParaRPr lang="uk-UA" sz="1900" b="0" u="none" strike="noStrike">
              <a:solidFill>
                <a:srgbClr val="000000"/>
              </a:solidFill>
              <a:effectLst/>
              <a:uFillTx/>
              <a:latin typeface="Arial"/>
            </a:endParaRPr>
          </a:p>
          <a:p>
            <a:pPr indent="0" defTabSz="914400">
              <a:lnSpc>
                <a:spcPct val="90000"/>
              </a:lnSpc>
              <a:buNone/>
              <a:tabLst>
                <a:tab pos="0" algn="l"/>
              </a:tabLst>
            </a:pPr>
            <a:r>
              <a:rPr lang="uk-UA" sz="1900" b="0" u="none" strike="noStrike">
                <a:solidFill>
                  <a:srgbClr val="212529"/>
                </a:solidFill>
                <a:effectLst/>
                <a:uFillTx/>
                <a:latin typeface="IBM Plex Sans"/>
                <a:ea typeface="Times New Roman"/>
              </a:rPr>
              <a:t>     Коли відчуваєш  вдячність, мозок виділяє дофамін. У тебе покращується настрій  і з’являються сили на улюблені справи. Тож добряче дякувати – це не лише про ввічливість. Це користь твоєму ментальному й заразом фізичному здоров’ю.</a:t>
            </a:r>
            <a:endParaRPr lang="uk-UA" sz="1900" b="0" u="none" strike="noStrike">
              <a:solidFill>
                <a:srgbClr val="000000"/>
              </a:solidFill>
              <a:effectLst/>
              <a:uFillTx/>
              <a:latin typeface="Arial"/>
            </a:endParaRPr>
          </a:p>
          <a:p>
            <a:pPr indent="0" defTabSz="914400">
              <a:lnSpc>
                <a:spcPct val="90000"/>
              </a:lnSpc>
              <a:buNone/>
              <a:tabLst>
                <a:tab pos="0" algn="l"/>
              </a:tabLst>
            </a:pPr>
            <a:r>
              <a:rPr lang="uk-UA" sz="1900" b="0" u="none" strike="noStrike">
                <a:solidFill>
                  <a:srgbClr val="212529"/>
                </a:solidFill>
                <a:effectLst/>
                <a:uFillTx/>
                <a:latin typeface="IBM Plex Sans"/>
                <a:ea typeface="Times New Roman"/>
              </a:rPr>
              <a:t>     Аби мати сили дарувати турботу іншим, дуже важливо пам’ятати про етичні цінності та піклуватися про себе. Зберігаючи власну гармонію, ми зможемо підтримати тих, хто потребує нашої допомоги. </a:t>
            </a:r>
            <a:endParaRPr lang="uk-UA" sz="1900" b="0" u="none" strike="noStrike">
              <a:solidFill>
                <a:srgbClr val="000000"/>
              </a:solidFill>
              <a:effectLst/>
              <a:uFillTx/>
              <a:latin typeface="Arial"/>
            </a:endParaRPr>
          </a:p>
          <a:p>
            <a:pPr indent="0" algn="ctr" defTabSz="914400">
              <a:lnSpc>
                <a:spcPct val="90000"/>
              </a:lnSpc>
              <a:buNone/>
              <a:tabLst>
                <a:tab pos="0" algn="l"/>
              </a:tabLst>
            </a:pPr>
            <a:r>
              <a:rPr lang="uk-UA" sz="1900" b="1" u="none" strike="noStrike">
                <a:solidFill>
                  <a:srgbClr val="212529"/>
                </a:solidFill>
                <a:effectLst/>
                <a:uFillTx/>
                <a:latin typeface="IBM Plex Sans"/>
                <a:ea typeface="Times New Roman"/>
              </a:rPr>
              <a:t>  Бережіть  один одного!!</a:t>
            </a:r>
            <a:endParaRPr lang="uk-UA" sz="1900" b="0" u="none" strike="noStrike">
              <a:solidFill>
                <a:srgbClr val="000000"/>
              </a:solidFill>
              <a:effectLst/>
              <a:uFillTx/>
              <a:latin typeface="Arial"/>
            </a:endParaRPr>
          </a:p>
        </p:txBody>
      </p:sp>
      <p:sp>
        <p:nvSpPr>
          <p:cNvPr id="385" name="PlaceHolder 2"/>
          <p:cNvSpPr>
            <a:spLocks noGrp="1"/>
          </p:cNvSpPr>
          <p:nvPr>
            <p:ph type="sldNum" idx="53"/>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8CA7E543-EF1F-4AF3-8FEA-264CE98A3D55}" type="slidenum">
              <a:rPr lang="uk-UA" sz="1200" b="0" u="none" strike="noStrike">
                <a:solidFill>
                  <a:schemeClr val="dk1">
                    <a:tint val="75000"/>
                  </a:schemeClr>
                </a:solidFill>
                <a:effectLst/>
                <a:uFillTx/>
                <a:latin typeface="Calibri"/>
              </a:rPr>
              <a:t>100</a:t>
            </a:fld>
            <a:endParaRPr lang="uk-UA" sz="1200" b="0" u="none" strike="noStrike">
              <a:solidFill>
                <a:srgbClr val="000000"/>
              </a:solidFill>
              <a:effectLst/>
              <a:uFillTx/>
              <a:latin typeface="Times New Roman"/>
            </a:endParaRPr>
          </a:p>
        </p:txBody>
      </p:sp>
      <p:pic>
        <p:nvPicPr>
          <p:cNvPr id="386" name="Picture 5" descr="Міжнародний День лікаря 2022 - привітання , листівки, картинки - Главред"/>
          <p:cNvPicPr/>
          <p:nvPr/>
        </p:nvPicPr>
        <p:blipFill>
          <a:blip r:embed="rId2"/>
          <a:srcRect b="12727"/>
          <a:stretch/>
        </p:blipFill>
        <p:spPr>
          <a:xfrm>
            <a:off x="7200000" y="2565000"/>
            <a:ext cx="4278600" cy="3733560"/>
          </a:xfrm>
          <a:prstGeom prst="rect">
            <a:avLst/>
          </a:prstGeom>
          <a:noFill/>
          <a:ln w="0">
            <a:noFill/>
          </a:ln>
        </p:spPr>
      </p:pic>
      <p:sp>
        <p:nvSpPr>
          <p:cNvPr id="387" name="Прямоугольник 1"/>
          <p:cNvSpPr/>
          <p:nvPr/>
        </p:nvSpPr>
        <p:spPr>
          <a:xfrm>
            <a:off x="5940000" y="359280"/>
            <a:ext cx="6026760" cy="1797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2800" b="0" u="none" strike="noStrike">
                <a:solidFill>
                  <a:srgbClr val="C00000"/>
                </a:solidFill>
                <a:effectLst/>
                <a:uFillTx/>
                <a:latin typeface="Times New Roman"/>
              </a:rPr>
              <a:t>Тривога, гнів і печаль, сором впливають на свідомість і розум, пригнічуючи людину, виснажуючи її життєві сили.</a:t>
            </a:r>
            <a:endParaRPr lang="uk-UA" sz="2800" b="0" u="none" strike="noStrike">
              <a:solidFill>
                <a:srgbClr val="000000"/>
              </a:solidFill>
              <a:effectLst/>
              <a:uFillTx/>
              <a:latin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PlaceHolder 1"/>
          <p:cNvSpPr>
            <a:spLocks noGrp="1"/>
          </p:cNvSpPr>
          <p:nvPr>
            <p:ph type="title"/>
          </p:nvPr>
        </p:nvSpPr>
        <p:spPr>
          <a:xfrm>
            <a:off x="2158560" y="648000"/>
            <a:ext cx="9180000" cy="468000"/>
          </a:xfrm>
          <a:prstGeom prst="rect">
            <a:avLst/>
          </a:prstGeom>
          <a:noFill/>
          <a:ln w="0">
            <a:noFill/>
          </a:ln>
        </p:spPr>
        <p:txBody>
          <a:bodyPr lIns="91440" tIns="45720" rIns="91440" bIns="45720" anchor="ctr">
            <a:normAutofit fontScale="77500" lnSpcReduction="19999"/>
          </a:bodyPr>
          <a:lstStyle/>
          <a:p>
            <a:pPr indent="0" algn="ctr" defTabSz="914400">
              <a:lnSpc>
                <a:spcPct val="90000"/>
              </a:lnSpc>
              <a:buNone/>
              <a:tabLst>
                <a:tab pos="0" algn="l"/>
              </a:tabLst>
            </a:pPr>
            <a:r>
              <a:rPr lang="uk-UA" sz="1800" b="0" u="none" strike="noStrike">
                <a:solidFill>
                  <a:schemeClr val="dk1"/>
                </a:solidFill>
                <a:effectLst/>
                <a:uFillTx/>
                <a:latin typeface="IBM Plex Sans SemiBold"/>
              </a:rPr>
              <a:t>СПИСОК ВИКОРИСТАНОЇ ЛІТЕРАТУРИ: </a:t>
            </a:r>
            <a:br>
              <a:rPr sz="1800"/>
            </a:br>
            <a:endParaRPr lang="uk-UA" sz="1800" b="0" u="none" strike="noStrike">
              <a:solidFill>
                <a:srgbClr val="000000"/>
              </a:solidFill>
              <a:effectLst/>
              <a:uFillTx/>
              <a:latin typeface="Arial"/>
            </a:endParaRPr>
          </a:p>
        </p:txBody>
      </p:sp>
      <p:sp>
        <p:nvSpPr>
          <p:cNvPr id="389" name="PlaceHolder 2"/>
          <p:cNvSpPr>
            <a:spLocks noGrp="1"/>
          </p:cNvSpPr>
          <p:nvPr>
            <p:ph/>
          </p:nvPr>
        </p:nvSpPr>
        <p:spPr>
          <a:xfrm>
            <a:off x="314280" y="1117440"/>
            <a:ext cx="11532600" cy="5496840"/>
          </a:xfrm>
          <a:prstGeom prst="rect">
            <a:avLst/>
          </a:prstGeom>
          <a:noFill/>
          <a:ln w="0">
            <a:noFill/>
          </a:ln>
        </p:spPr>
        <p:txBody>
          <a:bodyPr lIns="91440" tIns="45720" rIns="91440" bIns="45720" anchor="t">
            <a:normAutofit lnSpcReduction="9999"/>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Ю.В. Копочинська, С.Б.Латенко; КПІ ім. Ігоря Сікорського. – Електронні текстові дані (558 КБ). – Київ : КПІ ім. Ігоря Сікорського, 2019. – 87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Авраменко О.М. Основи медичної деонтології: [навчальний посібник] / О.М. Авраменко. – Харків: ХДАФК, 2006. – 46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Артюхова Г.П. Основи соціальної медицини: Підручник. - М.: Академічний Проект, 2005.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Буянов В.М., Нестеренко Ю.А. Перша медична допомога: Підручник для учнів медичних училищ та коледжів. - М.: Медицина, 2000. - 222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Биомедицинская этика / Под ред. В.И.Покровского, Ю.М.Лопухина. – М.: 2002, Вып. 3.</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Гиппократ. Этика и общая медицина / Под ред. С.Ю. Трохачева; Пер. с древнегреч. – СПб, 2001.</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Догляд за хворими: підручник/ за ред.. О.М Ковальвої, В.М Лісового, С.І. Шевченка, Т.В. Фролової. – К.: ВСВ «Медицина», 2010. – 488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Етичний Кодекс Лікаря України //Український Радіологічний Журнал. - 2010. - №1. – С. 5 – 11.</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Єхалов В.В. Та Ін. Медична Деонтологія Очима Лікаря За Фахом «Загальна Практика- Сімейна Медицина» / В.В. Єхалов, М.Клигуненко, О.Ю. Муризіна //Сімейна Медицина. - 2015. - № 6. – С. 33 – 35.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Жовнерчук В., Голумбевська М. Моральна Та Юридична Відповідальність За Незаконне Розголошення Лікарської Таємниці //Журнал Головної Медичної Сестри. – 2015. - № 2. – С.42 – 47.Аптечка психологічної самодопомоги ти як? Всеукраїнська програма ментального здоров’я за ініціативою О. Зеленської. </a:t>
            </a:r>
            <a:endParaRPr lang="uk-UA" sz="1800" b="0" u="none" strike="noStrike">
              <a:solidFill>
                <a:srgbClr val="000000"/>
              </a:solidFill>
              <a:effectLst/>
              <a:uFillTx/>
              <a:latin typeface="Arial"/>
            </a:endParaRPr>
          </a:p>
        </p:txBody>
      </p:sp>
      <p:sp>
        <p:nvSpPr>
          <p:cNvPr id="390" name="PlaceHolder 3"/>
          <p:cNvSpPr>
            <a:spLocks noGrp="1"/>
          </p:cNvSpPr>
          <p:nvPr>
            <p:ph type="sldNum" idx="54"/>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86E80A40-579C-4CCF-859E-5ADF8DE56DE8}" type="slidenum">
              <a:rPr lang="uk-UA" sz="1200" b="0" u="none" strike="noStrike">
                <a:solidFill>
                  <a:schemeClr val="dk1">
                    <a:tint val="75000"/>
                  </a:schemeClr>
                </a:solidFill>
                <a:effectLst/>
                <a:uFillTx/>
                <a:latin typeface="Calibri"/>
              </a:rPr>
              <a:t>101</a:t>
            </a:fld>
            <a:endParaRPr lang="uk-UA" sz="1200" b="0" u="none" strike="noStrike">
              <a:solidFill>
                <a:srgbClr val="000000"/>
              </a:solidFill>
              <a:effectLst/>
              <a:uFillTx/>
              <a:latin typeface="Times New Roman"/>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PlaceHolder 1"/>
          <p:cNvSpPr>
            <a:spLocks noGrp="1"/>
          </p:cNvSpPr>
          <p:nvPr>
            <p:ph/>
          </p:nvPr>
        </p:nvSpPr>
        <p:spPr>
          <a:xfrm>
            <a:off x="314280" y="1397160"/>
            <a:ext cx="11532600" cy="5306400"/>
          </a:xfrm>
          <a:prstGeom prst="rect">
            <a:avLst/>
          </a:prstGeom>
          <a:noFill/>
          <a:ln w="0">
            <a:noFill/>
          </a:ln>
        </p:spPr>
        <p:txBody>
          <a:bodyPr lIns="91440" tIns="45720" rIns="91440" bIns="45720" anchor="t">
            <a:normAutofit fontScale="85000" lnSpcReduction="19999"/>
          </a:bodyPr>
          <a:lstStyle/>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Лісіцин Ю.П., Полуніна Н.В. Громадське здоров'я та охорона здоров'я: Підручник. - М.: Медицина, 2002. - 416 с. 11.Масний З. Проблеми Деонтології В Сучасній Українській Медицині. – Львів. – Літературна Агенція «Піраміда», 2010. – 74 С. 12.Медична деонтологія / За ред. Хомутова В.І. – Харків, 1999. 13.Медсестринська Етика І Деонтологія: Підручник / Н.М. Касевич. — 3-Є Вид., Випр. – К.: «Медицина», 2013. – 200 С.</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Назар П.С., Віленський Б.Г. Основи Медичної Етики. - К.: Здоров’я, 2002. - 343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Назар П. С., Віденський Ю. Г., Грандо О. А. Основи медичної етики— К.: Здоров'я, 2002. — 344с. Основи соціальної роботи: Підручник / Відп. ред. П.Д. Павленок. - 2-ге вид. испр. і доп. - М.: Инфра-М., 2004. - 395 с.</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Підручник З Лікарської Етики / Світове Лікарське Товариство; Пер З Англ., Вид. За Ред. Л. Пирога. – К. : Третє Тисячоліття, 2009. – 136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Спиця Н.В. Деонтологія в медицині. Навчально-методичний посібник для студентів ІІ курсу медичних та фармацевтичних факультетів. – Запоріжжя: ЗДМУ, 2017. – 60 с. 19.Яценко П.І Мораль, Лікарська Етика І Медичне Право //Український Стоматологічний Альманах. – 2016. - № 2. – С. 82 – 85.</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МакеєваЛ. А. Теоретичні проблеми лікарської етики і медичної деонтології в умовах сучасної НТР : автореф. дис. к.ф.н. / Л. А. Макеєва. – Л., 1985. – 21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ОсновизаконодавстваУкраїнипроохорону здоров’я/// Вiдомостi ВерховноїРади (ВВР): Стаття76. Присягалікаря України. – 1993. – №4. – С. 19.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Петровский Б. В. Вопросы врачебной этики и современность / Б. В. Петровский // Вестн. Рос. АМН. – 1996. – №11. –C. 3–5.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Петровский Б. В. Деонтология вмедицине / Б. В. Петровский. – М. : Медицина, 1988.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СедоваН. Конфликтыв этической экспертизе / Н. Седова // Международныйжурналмедицинской практики. – 2006.– №3. – С. 13–15. 6. УгловБ. Г. Оврачебномдолге / Б. Г. Углов. – К.: Здоров’я,1987.–104 с. </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Про Клятву лікаря : Указ ПрезидентаУкраїни№349 від 15 червня 1992 року.</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r>
              <a:rPr lang="uk-UA" sz="1800" b="0" u="none" strike="noStrike">
                <a:solidFill>
                  <a:schemeClr val="dk1"/>
                </a:solidFill>
                <a:effectLst/>
                <a:uFillTx/>
                <a:latin typeface="IBM Plex Sans"/>
              </a:rPr>
              <a:t>- Наказ Національного агентства  України з питань  державної  служби  від 05.08.2016р. № 158 «Про затвердження Загальних правил етичної поведінки» Зареєстровано в Міністерстві юстиції України, 31 серпня 2016 р. за № 1203/29333державних службовців та посадових осіб місцевого самоврядування.</a:t>
            </a:r>
            <a:endParaRPr lang="uk-UA" sz="1800" b="0" u="none" strike="noStrike">
              <a:solidFill>
                <a:srgbClr val="000000"/>
              </a:solidFill>
              <a:effectLst/>
              <a:uFillTx/>
              <a:latin typeface="Arial"/>
            </a:endParaRPr>
          </a:p>
          <a:p>
            <a:pPr indent="0" defTabSz="914400">
              <a:lnSpc>
                <a:spcPct val="90000"/>
              </a:lnSpc>
              <a:spcBef>
                <a:spcPts val="1001"/>
              </a:spcBef>
              <a:buNone/>
              <a:tabLst>
                <a:tab pos="0" algn="l"/>
              </a:tabLst>
            </a:pPr>
            <a:endParaRPr lang="uk-UA" sz="1800" b="0" u="none" strike="noStrike">
              <a:solidFill>
                <a:srgbClr val="000000"/>
              </a:solidFill>
              <a:effectLst/>
              <a:uFillTx/>
              <a:latin typeface="Arial"/>
            </a:endParaRPr>
          </a:p>
        </p:txBody>
      </p:sp>
      <p:sp>
        <p:nvSpPr>
          <p:cNvPr id="392" name="PlaceHolder 2"/>
          <p:cNvSpPr>
            <a:spLocks noGrp="1"/>
          </p:cNvSpPr>
          <p:nvPr>
            <p:ph type="sldNum" idx="55"/>
          </p:nvPr>
        </p:nvSpPr>
        <p:spPr>
          <a:xfrm>
            <a:off x="8610480" y="6356520"/>
            <a:ext cx="2741040" cy="3628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49A3A05-E87C-4703-BA4A-C5339DB6FFDA}" type="slidenum">
              <a:rPr lang="uk-UA" sz="1200" b="0" u="none" strike="noStrike">
                <a:solidFill>
                  <a:schemeClr val="dk1">
                    <a:tint val="75000"/>
                  </a:schemeClr>
                </a:solidFill>
                <a:effectLst/>
                <a:uFillTx/>
                <a:latin typeface="Calibri"/>
              </a:rPr>
              <a:t>102</a:t>
            </a:fld>
            <a:endParaRPr lang="uk-UA" sz="1200" b="0" u="none" strike="noStrike">
              <a:solidFill>
                <a:srgbClr val="000000"/>
              </a:solidFill>
              <a:effectLst/>
              <a:uFillTx/>
              <a:latin typeface="Times New Roman"/>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Прямоугольник 6"/>
          <p:cNvSpPr/>
          <p:nvPr/>
        </p:nvSpPr>
        <p:spPr>
          <a:xfrm>
            <a:off x="2004840" y="1013040"/>
            <a:ext cx="8973720" cy="1797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ru-RU" sz="3200" b="1" u="none" strike="noStrike">
                <a:solidFill>
                  <a:srgbClr val="FF0000"/>
                </a:solidFill>
                <a:effectLst/>
                <a:uFillTx/>
                <a:latin typeface="Times New Roman"/>
              </a:rPr>
              <a:t>      </a:t>
            </a:r>
            <a:r>
              <a:rPr lang="ru-RU" sz="2000" b="1" u="none" strike="noStrike">
                <a:solidFill>
                  <a:srgbClr val="224B12"/>
                </a:solidFill>
                <a:effectLst/>
                <a:uFillTx/>
                <a:latin typeface="IBM Plex Sans"/>
              </a:rPr>
              <a:t>Ну і найголовніше — всі негаразди мають своє закінчення, кожен з нас унікальний, свідомий та неповторний цінний співробітник, індивід та особистість, і як показала практика епідемії та війни — без артистів, модельєрів, піар-менеджерів та футболістів суспільство може спокійно обійтись, а от без медиків -зась!</a:t>
            </a:r>
            <a:endParaRPr lang="uk-UA" sz="2000" b="0" u="none" strike="noStrike">
              <a:solidFill>
                <a:srgbClr val="000000"/>
              </a:solidFill>
              <a:effectLst/>
              <a:uFillTx/>
              <a:latin typeface="Arial"/>
            </a:endParaRPr>
          </a:p>
        </p:txBody>
      </p:sp>
      <p:pic>
        <p:nvPicPr>
          <p:cNvPr id="394" name="Рисунок 255"/>
          <p:cNvPicPr/>
          <p:nvPr/>
        </p:nvPicPr>
        <p:blipFill>
          <a:blip r:embed="rId2"/>
          <a:stretch/>
        </p:blipFill>
        <p:spPr>
          <a:xfrm>
            <a:off x="4140000" y="3600000"/>
            <a:ext cx="4135320" cy="2324520"/>
          </a:xfrm>
          <a:prstGeom prst="rect">
            <a:avLst/>
          </a:prstGeom>
          <a:noFill/>
          <a:ln w="0">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a:ea typeface=""/>
        <a:cs typeface=""/>
      </a:majorFont>
      <a:minorFont>
        <a:latin typeface="Calibri"/>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6030</TotalTime>
  <Words>15134</Words>
  <Application>Microsoft Office PowerPoint</Application>
  <PresentationFormat>Широкий екран</PresentationFormat>
  <Paragraphs>623</Paragraphs>
  <Slides>104</Slides>
  <Notes>0</Notes>
  <HiddenSlides>0</HiddenSlides>
  <MMClips>0</MMClips>
  <ScaleCrop>false</ScaleCrop>
  <HeadingPairs>
    <vt:vector size="6" baseType="variant">
      <vt:variant>
        <vt:lpstr>Використані шрифти</vt:lpstr>
      </vt:variant>
      <vt:variant>
        <vt:i4>9</vt:i4>
      </vt:variant>
      <vt:variant>
        <vt:lpstr>Тема</vt:lpstr>
      </vt:variant>
      <vt:variant>
        <vt:i4>1</vt:i4>
      </vt:variant>
      <vt:variant>
        <vt:lpstr>Заголовки слайдів</vt:lpstr>
      </vt:variant>
      <vt:variant>
        <vt:i4>104</vt:i4>
      </vt:variant>
    </vt:vector>
  </HeadingPairs>
  <TitlesOfParts>
    <vt:vector size="114" baseType="lpstr">
      <vt:lpstr>IBM Plex Sans</vt:lpstr>
      <vt:lpstr>Symbol</vt:lpstr>
      <vt:lpstr>Arial</vt:lpstr>
      <vt:lpstr>Times New Roman</vt:lpstr>
      <vt:lpstr>Wingdings</vt:lpstr>
      <vt:lpstr>Calibri Light</vt:lpstr>
      <vt:lpstr>IBM Plex Sans SemiBold</vt:lpstr>
      <vt:lpstr>Calibri</vt:lpstr>
      <vt:lpstr>OpenSymbol</vt:lpstr>
      <vt:lpstr>Тема Office</vt:lpstr>
      <vt:lpstr> Етика та деонтологія в закладах охорони здоров’я.  Посттравматичний синдромний розлад (ПТСР).</vt:lpstr>
      <vt:lpstr>ЗАЯВА про відсутність конфлікту інтересів   Цією заявою я, Логвиновська Світлана Яківна,  підтверджую, що:   - не проваджу безпосередньо або із залученням третіх осіб діяльність, пов’язану з виробництвом, оптовою та роздрібною торгівлею, імпортом лікарських засобів і медичних виробів та допоміжних засобів реабілітації (асистивних технологій), та не перебуваю у складі засновників (учасників, власників) або органів управління осіб, які проводять вказану вище діяльність, не перебуваю у господарських, цивільних, трудових відносинах з особами, які провадять таку діяльність;  - під час заходу БПР, не здійснюватиму жодних дій для реклами фізичних та юридичних осіб (їх назв, логотипів, торгових марок, результатів діяльності та іншого), які пов’язані з виробництвом, оптовою та роздрібною торгівлею, імпортом лікарських засобів, медичних виробів та допоміжних засобів реабілітації.                                                                        Дата проведення заходу  (08.07.2026 рік)</vt:lpstr>
      <vt:lpstr>Мета заходу</vt:lpstr>
      <vt:lpstr>Зміст. </vt:lpstr>
      <vt:lpstr>Нормативна база МОЗ України</vt:lpstr>
      <vt:lpstr>Презентація PowerPoint</vt:lpstr>
      <vt:lpstr>3. Підзаконні акти та накази МОЗ </vt:lpstr>
      <vt:lpstr>4. Професійні кодекси та декларації </vt:lpstr>
      <vt:lpstr>Загальні поняття біологічної  й медичної етики та деонтології </vt:lpstr>
      <vt:lpstr>Професійна етика </vt:lpstr>
      <vt:lpstr>Крилатий вислів В.М. Бехтерева: «якщо хворому після розмови з лікарем не стає легше -  це не лікар»</vt:lpstr>
      <vt:lpstr>Презентація PowerPoint</vt:lpstr>
      <vt:lpstr>Норми поведінки</vt:lpstr>
      <vt:lpstr>Взаємини лікаря з іншими</vt:lpstr>
      <vt:lpstr>Етика як наука</vt:lpstr>
      <vt:lpstr>Фундамент діяльності лікаря</vt:lpstr>
      <vt:lpstr>Вчинки українських лікарів</vt:lpstr>
      <vt:lpstr>Історичні факти</vt:lpstr>
      <vt:lpstr>Історичні факти</vt:lpstr>
      <vt:lpstr> </vt:lpstr>
      <vt:lpstr>Професійна мораль лікаря є: </vt:lpstr>
      <vt:lpstr>Моральні норми в людський діяльності</vt:lpstr>
      <vt:lpstr>Етика взаємостосунків медичних працівників між собою. Медичний колектив </vt:lpstr>
      <vt:lpstr>Моральний та психологічний стан хворого</vt:lpstr>
      <vt:lpstr>Презентація PowerPoint</vt:lpstr>
      <vt:lpstr>Запобігання дискримінації у медичній практиці</vt:lpstr>
      <vt:lpstr>Розголошення лікарської  таємниці – це умисне повідомлення інформації про стан  здоров’я пацієнта або результати його обстеження без згоди самого пацієнта або його законних представників.</vt:lpstr>
      <vt:lpstr>Які наслідки для винних?</vt:lpstr>
      <vt:lpstr>Як бачимо , без згоди пацієнта перелік ситуацій , в яких медична інформація може бути розголошена, дуже обмежена. </vt:lpstr>
      <vt:lpstr>Емоції і здоров’я </vt:lpstr>
      <vt:lpstr>Гуманізм</vt:lpstr>
      <vt:lpstr>Медичний колектив</vt:lpstr>
      <vt:lpstr>Практичні поради </vt:lpstr>
      <vt:lpstr>Особистість лікаря. Правові і моральні норми</vt:lpstr>
      <vt:lpstr>Інтелігентність</vt:lpstr>
      <vt:lpstr>Презентація PowerPoint</vt:lpstr>
      <vt:lpstr>Етичні питання в період  пандемій </vt:lpstr>
      <vt:lpstr>Питання перед системою охорони здоров'я</vt:lpstr>
      <vt:lpstr>Розподіл процедур інтенсивного догляду</vt:lpstr>
      <vt:lpstr>Збереження максимальної кількості життів…</vt:lpstr>
      <vt:lpstr>Етичні рекомендації ради з біоетики</vt:lpstr>
      <vt:lpstr>Етичні проблеми</vt:lpstr>
      <vt:lpstr>Розв’язання етичних питань</vt:lpstr>
      <vt:lpstr>Медичні  рішення </vt:lpstr>
      <vt:lpstr>Біоетичні  норми</vt:lpstr>
      <vt:lpstr>Кризові стандарти допомоги</vt:lpstr>
      <vt:lpstr> Ієрархічна схема процесу регламентації.  </vt:lpstr>
      <vt:lpstr> Хто повинен приймати рішення про нормування ресурсів?</vt:lpstr>
      <vt:lpstr>Нормування дефіцитних медичних ресурсів в Україні</vt:lpstr>
      <vt:lpstr>Головна біоетична дилема пандемії COVID-19 </vt:lpstr>
      <vt:lpstr>Утилітаризм це</vt:lpstr>
      <vt:lpstr>Головна біоетична дилема</vt:lpstr>
      <vt:lpstr>Етичні принципи</vt:lpstr>
      <vt:lpstr>Підходи які суперечать з правами та свободами людини</vt:lpstr>
      <vt:lpstr>Формування нових звичок</vt:lpstr>
      <vt:lpstr>                        Посттравматичний стресовий розлад                                        ПТСР</vt:lpstr>
      <vt:lpstr>ОСОБЛИВОСТІ   ПТСР ( контузійний  шок  або синдром бойової втоми ) </vt:lpstr>
      <vt:lpstr>                                            СИМПТОМИ    ПТСР  </vt:lpstr>
      <vt:lpstr>                                                Симптоми ПТСР</vt:lpstr>
      <vt:lpstr>Причини та фактори ризику  ПТСР</vt:lpstr>
      <vt:lpstr>Причини та фактори ризику  ПТСР</vt:lpstr>
      <vt:lpstr>                                              Діагностика ПТСР</vt:lpstr>
      <vt:lpstr>Методи діагностики ПТСР</vt:lpstr>
      <vt:lpstr>Лікування ПТСР</vt:lpstr>
      <vt:lpstr>Психотерапія</vt:lpstr>
      <vt:lpstr>ПТСР</vt:lpstr>
      <vt:lpstr>                              Як підтримати людину з ПТСР</vt:lpstr>
      <vt:lpstr>Правила спілкування          </vt:lpstr>
      <vt:lpstr>Репрезентативні системи (МОДАЛЬНОСТІ) </vt:lpstr>
      <vt:lpstr>Субмодальності</vt:lpstr>
      <vt:lpstr> Мовні предекати</vt:lpstr>
      <vt:lpstr>Мовні предикати</vt:lpstr>
      <vt:lpstr>Правила, виконання яких дозволить схилити людей до вашої точки зору: </vt:lpstr>
      <vt:lpstr>               Стилі   поведінки  в  конфліктних   ситуаціях </vt:lpstr>
      <vt:lpstr>                                            Співпраця</vt:lpstr>
      <vt:lpstr>Як позбутися емоційної втоми під час війни? </vt:lpstr>
      <vt:lpstr>Наступний крок, який може допомогти на шляху до покращення самопочуття, – піклування про себе та пошук діяльності, яка наповнює вас ресурсом. </vt:lpstr>
      <vt:lpstr>Ознаки, які вказують на потребу у психологічній допомозі: </vt:lpstr>
      <vt:lpstr>Близька людина має емоційну втому.</vt:lpstr>
      <vt:lpstr>Правила Фольборта для війни або як подолати втому </vt:lpstr>
      <vt:lpstr>                                             Правила Фольборта</vt:lpstr>
      <vt:lpstr>ЯК ДОЛАТИ ВТОМУ ВСІЙ КРАЇНІ? </vt:lpstr>
      <vt:lpstr>Як  подолати емоційну втому?</vt:lpstr>
      <vt:lpstr>У медіа та соцмережах поширений термін "емоційне вигорання під час війни".  У науковій психології такого терміну поки немає. Насправді за ним криється емоційна втома або виснаження, яке розвивається на фоні подій і новин про війну.</vt:lpstr>
      <vt:lpstr>Неможливо бути постійно емоційно включеним в горе, біль, проблеми та невизначеність".</vt:lpstr>
      <vt:lpstr>                                                            Травма свідка </vt:lpstr>
      <vt:lpstr>                                    Як розпізнати емоційне виснаження </vt:lpstr>
      <vt:lpstr>Помічаєте критичні зміни хоча б в одній із цих сфер – проаналізуйте ймовірну причину. Далі – подумайте, як можете допомогти собі. Можливо, слід звернутися до спеціаліста. Навіть декілька консультацій можуть допомогти обрати правильну стратегію підтримки себе в цій ситуації".</vt:lpstr>
      <vt:lpstr>Професійне вигорання медичних працівників</vt:lpstr>
      <vt:lpstr>Презентація PowerPoint</vt:lpstr>
      <vt:lpstr>Презентація PowerPoint</vt:lpstr>
      <vt:lpstr>Презентація PowerPoint</vt:lpstr>
      <vt:lpstr>Презентація PowerPoint</vt:lpstr>
      <vt:lpstr>Організувати  психосоціальну підтримку: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СПИСОК ВИКОРИСТАНОЇ ЛІТЕРАТУРИ:  </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Холера. Визначення випадку, епідеміологічний нагляд</dc:title>
  <dc:subject/>
  <dc:creator>Microsoft Office User</dc:creator>
  <dc:description/>
  <cp:lastModifiedBy>user</cp:lastModifiedBy>
  <cp:revision>456</cp:revision>
  <dcterms:created xsi:type="dcterms:W3CDTF">2023-04-19T07:49:10Z</dcterms:created>
  <dcterms:modified xsi:type="dcterms:W3CDTF">2026-07-06T09:06:09Z</dcterms:modified>
  <dc:language>uk-UA</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Произвольный</vt:lpwstr>
  </property>
  <property fmtid="{D5CDD505-2E9C-101B-9397-08002B2CF9AE}" pid="3" name="Slides">
    <vt:i4>104</vt:i4>
  </property>
</Properties>
</file>